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xml" ContentType="application/vnd.openxmlformats-officedocument.presentationml.tags+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8" r:id="rId1"/>
  </p:sldMasterIdLst>
  <p:notesMasterIdLst>
    <p:notesMasterId r:id="rId72"/>
  </p:notesMasterIdLst>
  <p:sldIdLst>
    <p:sldId id="354" r:id="rId2"/>
    <p:sldId id="407" r:id="rId3"/>
    <p:sldId id="346" r:id="rId4"/>
    <p:sldId id="347" r:id="rId5"/>
    <p:sldId id="328" r:id="rId6"/>
    <p:sldId id="317" r:id="rId7"/>
    <p:sldId id="327" r:id="rId8"/>
    <p:sldId id="365" r:id="rId9"/>
    <p:sldId id="351" r:id="rId10"/>
    <p:sldId id="352" r:id="rId11"/>
    <p:sldId id="364" r:id="rId12"/>
    <p:sldId id="356" r:id="rId13"/>
    <p:sldId id="411" r:id="rId14"/>
    <p:sldId id="361" r:id="rId15"/>
    <p:sldId id="410" r:id="rId16"/>
    <p:sldId id="377" r:id="rId17"/>
    <p:sldId id="308" r:id="rId18"/>
    <p:sldId id="376" r:id="rId19"/>
    <p:sldId id="378" r:id="rId20"/>
    <p:sldId id="379" r:id="rId21"/>
    <p:sldId id="369" r:id="rId22"/>
    <p:sldId id="380" r:id="rId23"/>
    <p:sldId id="393" r:id="rId24"/>
    <p:sldId id="394" r:id="rId25"/>
    <p:sldId id="395" r:id="rId26"/>
    <p:sldId id="370" r:id="rId27"/>
    <p:sldId id="408" r:id="rId28"/>
    <p:sldId id="409" r:id="rId29"/>
    <p:sldId id="382" r:id="rId30"/>
    <p:sldId id="383" r:id="rId31"/>
    <p:sldId id="372" r:id="rId32"/>
    <p:sldId id="338" r:id="rId33"/>
    <p:sldId id="334" r:id="rId34"/>
    <p:sldId id="318" r:id="rId35"/>
    <p:sldId id="385" r:id="rId36"/>
    <p:sldId id="386" r:id="rId37"/>
    <p:sldId id="387" r:id="rId38"/>
    <p:sldId id="388" r:id="rId39"/>
    <p:sldId id="389" r:id="rId40"/>
    <p:sldId id="390" r:id="rId41"/>
    <p:sldId id="306" r:id="rId42"/>
    <p:sldId id="348" r:id="rId43"/>
    <p:sldId id="349" r:id="rId44"/>
    <p:sldId id="316" r:id="rId45"/>
    <p:sldId id="314" r:id="rId46"/>
    <p:sldId id="259" r:id="rId47"/>
    <p:sldId id="260" r:id="rId48"/>
    <p:sldId id="391" r:id="rId49"/>
    <p:sldId id="392" r:id="rId50"/>
    <p:sldId id="264" r:id="rId51"/>
    <p:sldId id="279" r:id="rId52"/>
    <p:sldId id="280" r:id="rId53"/>
    <p:sldId id="281" r:id="rId54"/>
    <p:sldId id="400" r:id="rId55"/>
    <p:sldId id="401" r:id="rId56"/>
    <p:sldId id="402" r:id="rId57"/>
    <p:sldId id="403" r:id="rId58"/>
    <p:sldId id="404" r:id="rId59"/>
    <p:sldId id="405" r:id="rId60"/>
    <p:sldId id="406" r:id="rId61"/>
    <p:sldId id="396" r:id="rId62"/>
    <p:sldId id="341" r:id="rId63"/>
    <p:sldId id="304" r:id="rId64"/>
    <p:sldId id="374" r:id="rId65"/>
    <p:sldId id="381" r:id="rId66"/>
    <p:sldId id="350" r:id="rId67"/>
    <p:sldId id="397" r:id="rId68"/>
    <p:sldId id="398" r:id="rId69"/>
    <p:sldId id="399" r:id="rId70"/>
    <p:sldId id="293" r:id="rId71"/>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5"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BD-NCSI" initials="PBD" lastIdx="1" clrIdx="0">
    <p:extLst>
      <p:ext uri="{19B8F6BF-5375-455C-9EA6-DF929625EA0E}">
        <p15:presenceInfo xmlns:p15="http://schemas.microsoft.com/office/powerpoint/2012/main" userId="PBD-NCS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autoAdjust="0"/>
    <p:restoredTop sz="93979" autoAdjust="0"/>
  </p:normalViewPr>
  <p:slideViewPr>
    <p:cSldViewPr>
      <p:cViewPr varScale="1">
        <p:scale>
          <a:sx n="86" d="100"/>
          <a:sy n="86" d="100"/>
        </p:scale>
        <p:origin x="720" y="40"/>
      </p:cViewPr>
      <p:guideLst>
        <p:guide orient="horz" pos="2160"/>
        <p:guide pos="2880"/>
        <p:guide orient="horz" pos="1620"/>
      </p:guideLst>
    </p:cSldViewPr>
  </p:slideViewPr>
  <p:outlineViewPr>
    <p:cViewPr>
      <p:scale>
        <a:sx n="33" d="100"/>
        <a:sy n="33" d="100"/>
      </p:scale>
      <p:origin x="48" y="54168"/>
    </p:cViewPr>
  </p:outlineViewPr>
  <p:notesTextViewPr>
    <p:cViewPr>
      <p:scale>
        <a:sx n="100" d="100"/>
        <a:sy n="100" d="100"/>
      </p:scale>
      <p:origin x="0" y="0"/>
    </p:cViewPr>
  </p:notesTextViewPr>
  <p:sorterViewPr>
    <p:cViewPr>
      <p:scale>
        <a:sx n="100" d="100"/>
        <a:sy n="100" d="100"/>
      </p:scale>
      <p:origin x="0" y="-55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CE5-4622-B27C-9519CD6FA11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CE5-4622-B27C-9519CD6FA113}"/>
              </c:ext>
            </c:extLst>
          </c:dPt>
          <c:dPt>
            <c:idx val="2"/>
            <c:bubble3D val="0"/>
            <c:spPr>
              <a:solidFill>
                <a:srgbClr val="CC0000"/>
              </a:solidFill>
              <a:ln w="19050">
                <a:solidFill>
                  <a:schemeClr val="lt1"/>
                </a:solidFill>
              </a:ln>
              <a:effectLst/>
            </c:spPr>
            <c:extLst>
              <c:ext xmlns:c16="http://schemas.microsoft.com/office/drawing/2014/chart" uri="{C3380CC4-5D6E-409C-BE32-E72D297353CC}">
                <c16:uniqueId val="{00000005-1CE5-4622-B27C-9519CD6FA113}"/>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1CE5-4622-B27C-9519CD6FA113}"/>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0</c:v>
                </c:pt>
                <c:pt idx="1">
                  <c:v>0</c:v>
                </c:pt>
                <c:pt idx="2">
                  <c:v>9</c:v>
                </c:pt>
                <c:pt idx="3">
                  <c:v>1</c:v>
                </c:pt>
              </c:numCache>
            </c:numRef>
          </c:val>
          <c:extLst>
            <c:ext xmlns:c16="http://schemas.microsoft.com/office/drawing/2014/chart" uri="{C3380CC4-5D6E-409C-BE32-E72D297353CC}">
              <c16:uniqueId val="{00000008-1CE5-4622-B27C-9519CD6FA11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10-31T10:56:50.458" idx="1">
    <p:pos x="10" y="10"/>
    <p:text>Alok</p:text>
    <p:extLst>
      <p:ext uri="{C676402C-5697-4E1C-873F-D02D1690AC5C}">
        <p15:threadingInfo xmlns:p15="http://schemas.microsoft.com/office/powerpoint/2012/main" timeZoneBias="-33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712BF5-09C5-41AC-B434-1E70AEEA0E2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9AE8E98-4399-401D-85EF-D06213870AF2}">
      <dgm:prSet phldrT="[Text]" phldr="1"/>
      <dgm:spPr/>
      <dgm:t>
        <a:bodyPr/>
        <a:lstStyle/>
        <a:p>
          <a:endParaRPr lang="en-US" dirty="0"/>
        </a:p>
      </dgm:t>
    </dgm:pt>
    <dgm:pt modelId="{990F820E-30A0-4261-AC70-CB5F648E27CC}" type="parTrans" cxnId="{7FEDAF1F-5444-4C79-BA94-33BA508F90E4}">
      <dgm:prSet/>
      <dgm:spPr/>
      <dgm:t>
        <a:bodyPr/>
        <a:lstStyle/>
        <a:p>
          <a:endParaRPr lang="en-US"/>
        </a:p>
      </dgm:t>
    </dgm:pt>
    <dgm:pt modelId="{3606679F-CF58-4FA7-A032-23C5224975E8}" type="sibTrans" cxnId="{7FEDAF1F-5444-4C79-BA94-33BA508F90E4}">
      <dgm:prSet/>
      <dgm:spPr/>
      <dgm:t>
        <a:bodyPr/>
        <a:lstStyle/>
        <a:p>
          <a:endParaRPr lang="en-US"/>
        </a:p>
      </dgm:t>
    </dgm:pt>
    <dgm:pt modelId="{76E1A45B-4655-4B8F-ABFD-9AB8106C41E6}">
      <dgm:prSet phldrT="[Text]"/>
      <dgm:spPr/>
      <dgm:t>
        <a:bodyPr/>
        <a:lstStyle/>
        <a:p>
          <a:r>
            <a:rPr lang="en-US" dirty="0" smtClean="0"/>
            <a:t>Performance – can be quantified</a:t>
          </a:r>
          <a:endParaRPr lang="en-US" dirty="0"/>
        </a:p>
      </dgm:t>
    </dgm:pt>
    <dgm:pt modelId="{FED3244D-4B18-4CC1-8F45-FA66E47CCA26}" type="parTrans" cxnId="{EE0C1AB0-FAD8-4E2C-9435-360CD5955308}">
      <dgm:prSet/>
      <dgm:spPr/>
      <dgm:t>
        <a:bodyPr/>
        <a:lstStyle/>
        <a:p>
          <a:endParaRPr lang="en-US"/>
        </a:p>
      </dgm:t>
    </dgm:pt>
    <dgm:pt modelId="{EDF9072D-9E81-4E2A-A477-B7E135D421A3}" type="sibTrans" cxnId="{EE0C1AB0-FAD8-4E2C-9435-360CD5955308}">
      <dgm:prSet/>
      <dgm:spPr/>
      <dgm:t>
        <a:bodyPr/>
        <a:lstStyle/>
        <a:p>
          <a:endParaRPr lang="en-US"/>
        </a:p>
      </dgm:t>
    </dgm:pt>
    <dgm:pt modelId="{E305BB01-FA07-4001-90E2-EB48EB997117}">
      <dgm:prSet phldrT="[Text]" phldr="1"/>
      <dgm:spPr/>
      <dgm:t>
        <a:bodyPr/>
        <a:lstStyle/>
        <a:p>
          <a:endParaRPr lang="en-US"/>
        </a:p>
      </dgm:t>
    </dgm:pt>
    <dgm:pt modelId="{B31C0432-FFA0-40BA-9880-1A2846C393C5}" type="parTrans" cxnId="{6480877A-2839-499B-8E1B-AF7DEEA95F90}">
      <dgm:prSet/>
      <dgm:spPr/>
      <dgm:t>
        <a:bodyPr/>
        <a:lstStyle/>
        <a:p>
          <a:endParaRPr lang="en-US"/>
        </a:p>
      </dgm:t>
    </dgm:pt>
    <dgm:pt modelId="{DC3904CB-42AB-43B9-B71E-C35990502B88}" type="sibTrans" cxnId="{6480877A-2839-499B-8E1B-AF7DEEA95F90}">
      <dgm:prSet/>
      <dgm:spPr/>
      <dgm:t>
        <a:bodyPr/>
        <a:lstStyle/>
        <a:p>
          <a:endParaRPr lang="en-US"/>
        </a:p>
      </dgm:t>
    </dgm:pt>
    <dgm:pt modelId="{4953082D-EF5A-41FD-A17B-6DDD0D03E641}">
      <dgm:prSet phldrT="[Text]"/>
      <dgm:spPr/>
      <dgm:t>
        <a:bodyPr/>
        <a:lstStyle/>
        <a:p>
          <a:r>
            <a:rPr lang="en-US" dirty="0" smtClean="0"/>
            <a:t>Security – difficult to quantify</a:t>
          </a:r>
          <a:endParaRPr lang="en-US" dirty="0"/>
        </a:p>
      </dgm:t>
    </dgm:pt>
    <dgm:pt modelId="{0D0413A1-AEC2-4978-BA0F-F4A3DB8474FD}" type="parTrans" cxnId="{E4255109-6123-41C9-9AF0-20F3B2B02E39}">
      <dgm:prSet/>
      <dgm:spPr/>
      <dgm:t>
        <a:bodyPr/>
        <a:lstStyle/>
        <a:p>
          <a:endParaRPr lang="en-US"/>
        </a:p>
      </dgm:t>
    </dgm:pt>
    <dgm:pt modelId="{3780007E-179D-4CB8-AD49-0EC95FFD0308}" type="sibTrans" cxnId="{E4255109-6123-41C9-9AF0-20F3B2B02E39}">
      <dgm:prSet/>
      <dgm:spPr/>
      <dgm:t>
        <a:bodyPr/>
        <a:lstStyle/>
        <a:p>
          <a:endParaRPr lang="en-US"/>
        </a:p>
      </dgm:t>
    </dgm:pt>
    <dgm:pt modelId="{AAF8BFC1-037E-46EC-8B46-30F5998212BF}" type="pres">
      <dgm:prSet presAssocID="{23712BF5-09C5-41AC-B434-1E70AEEA0E2C}" presName="Name0" presStyleCnt="0">
        <dgm:presLayoutVars>
          <dgm:dir/>
          <dgm:animLvl val="lvl"/>
          <dgm:resizeHandles val="exact"/>
        </dgm:presLayoutVars>
      </dgm:prSet>
      <dgm:spPr/>
      <dgm:t>
        <a:bodyPr/>
        <a:lstStyle/>
        <a:p>
          <a:endParaRPr lang="en-US"/>
        </a:p>
      </dgm:t>
    </dgm:pt>
    <dgm:pt modelId="{6AD69E1A-802D-44AC-BCAF-C875D405D928}" type="pres">
      <dgm:prSet presAssocID="{E9AE8E98-4399-401D-85EF-D06213870AF2}" presName="linNode" presStyleCnt="0"/>
      <dgm:spPr/>
    </dgm:pt>
    <dgm:pt modelId="{7EB85E7D-479D-41C2-9C88-C8DF6F575254}" type="pres">
      <dgm:prSet presAssocID="{E9AE8E98-4399-401D-85EF-D06213870AF2}" presName="parentText" presStyleLbl="node1" presStyleIdx="0" presStyleCnt="2">
        <dgm:presLayoutVars>
          <dgm:chMax val="1"/>
          <dgm:bulletEnabled val="1"/>
        </dgm:presLayoutVars>
      </dgm:prSet>
      <dgm:spPr/>
      <dgm:t>
        <a:bodyPr/>
        <a:lstStyle/>
        <a:p>
          <a:endParaRPr lang="en-US"/>
        </a:p>
      </dgm:t>
    </dgm:pt>
    <dgm:pt modelId="{A4B8AE09-6ECE-441D-8B0A-5B8B606AF9CB}" type="pres">
      <dgm:prSet presAssocID="{E9AE8E98-4399-401D-85EF-D06213870AF2}" presName="descendantText" presStyleLbl="alignAccFollowNode1" presStyleIdx="0" presStyleCnt="2">
        <dgm:presLayoutVars>
          <dgm:bulletEnabled val="1"/>
        </dgm:presLayoutVars>
      </dgm:prSet>
      <dgm:spPr/>
      <dgm:t>
        <a:bodyPr/>
        <a:lstStyle/>
        <a:p>
          <a:endParaRPr lang="en-US"/>
        </a:p>
      </dgm:t>
    </dgm:pt>
    <dgm:pt modelId="{EB803924-BA60-4ECF-8392-9E2D1DE62DB6}" type="pres">
      <dgm:prSet presAssocID="{3606679F-CF58-4FA7-A032-23C5224975E8}" presName="sp" presStyleCnt="0"/>
      <dgm:spPr/>
    </dgm:pt>
    <dgm:pt modelId="{FF511D92-50A1-44E3-ACD5-CA0DDDF6117A}" type="pres">
      <dgm:prSet presAssocID="{E305BB01-FA07-4001-90E2-EB48EB997117}" presName="linNode" presStyleCnt="0"/>
      <dgm:spPr/>
    </dgm:pt>
    <dgm:pt modelId="{00F5DED2-1B04-459A-8ECE-21641CD619BD}" type="pres">
      <dgm:prSet presAssocID="{E305BB01-FA07-4001-90E2-EB48EB997117}" presName="parentText" presStyleLbl="node1" presStyleIdx="1" presStyleCnt="2">
        <dgm:presLayoutVars>
          <dgm:chMax val="1"/>
          <dgm:bulletEnabled val="1"/>
        </dgm:presLayoutVars>
      </dgm:prSet>
      <dgm:spPr/>
      <dgm:t>
        <a:bodyPr/>
        <a:lstStyle/>
        <a:p>
          <a:endParaRPr lang="en-US"/>
        </a:p>
      </dgm:t>
    </dgm:pt>
    <dgm:pt modelId="{2312BD8B-53AC-4A55-B739-53DCFD22180C}" type="pres">
      <dgm:prSet presAssocID="{E305BB01-FA07-4001-90E2-EB48EB997117}" presName="descendantText" presStyleLbl="alignAccFollowNode1" presStyleIdx="1" presStyleCnt="2">
        <dgm:presLayoutVars>
          <dgm:bulletEnabled val="1"/>
        </dgm:presLayoutVars>
      </dgm:prSet>
      <dgm:spPr/>
      <dgm:t>
        <a:bodyPr/>
        <a:lstStyle/>
        <a:p>
          <a:endParaRPr lang="en-US"/>
        </a:p>
      </dgm:t>
    </dgm:pt>
  </dgm:ptLst>
  <dgm:cxnLst>
    <dgm:cxn modelId="{EE0C1AB0-FAD8-4E2C-9435-360CD5955308}" srcId="{E9AE8E98-4399-401D-85EF-D06213870AF2}" destId="{76E1A45B-4655-4B8F-ABFD-9AB8106C41E6}" srcOrd="0" destOrd="0" parTransId="{FED3244D-4B18-4CC1-8F45-FA66E47CCA26}" sibTransId="{EDF9072D-9E81-4E2A-A477-B7E135D421A3}"/>
    <dgm:cxn modelId="{747B59F5-1A38-429E-B202-C7CF04F53F50}" type="presOf" srcId="{23712BF5-09C5-41AC-B434-1E70AEEA0E2C}" destId="{AAF8BFC1-037E-46EC-8B46-30F5998212BF}" srcOrd="0" destOrd="0" presId="urn:microsoft.com/office/officeart/2005/8/layout/vList5"/>
    <dgm:cxn modelId="{6480877A-2839-499B-8E1B-AF7DEEA95F90}" srcId="{23712BF5-09C5-41AC-B434-1E70AEEA0E2C}" destId="{E305BB01-FA07-4001-90E2-EB48EB997117}" srcOrd="1" destOrd="0" parTransId="{B31C0432-FFA0-40BA-9880-1A2846C393C5}" sibTransId="{DC3904CB-42AB-43B9-B71E-C35990502B88}"/>
    <dgm:cxn modelId="{781F6FE9-CA06-42D4-B91F-9B91A2017847}" type="presOf" srcId="{E9AE8E98-4399-401D-85EF-D06213870AF2}" destId="{7EB85E7D-479D-41C2-9C88-C8DF6F575254}" srcOrd="0" destOrd="0" presId="urn:microsoft.com/office/officeart/2005/8/layout/vList5"/>
    <dgm:cxn modelId="{17BDAEDF-8549-442F-9C57-552E4F4C36C5}" type="presOf" srcId="{E305BB01-FA07-4001-90E2-EB48EB997117}" destId="{00F5DED2-1B04-459A-8ECE-21641CD619BD}" srcOrd="0" destOrd="0" presId="urn:microsoft.com/office/officeart/2005/8/layout/vList5"/>
    <dgm:cxn modelId="{E4255109-6123-41C9-9AF0-20F3B2B02E39}" srcId="{E305BB01-FA07-4001-90E2-EB48EB997117}" destId="{4953082D-EF5A-41FD-A17B-6DDD0D03E641}" srcOrd="0" destOrd="0" parTransId="{0D0413A1-AEC2-4978-BA0F-F4A3DB8474FD}" sibTransId="{3780007E-179D-4CB8-AD49-0EC95FFD0308}"/>
    <dgm:cxn modelId="{67FCB531-AC9D-499E-8AC9-8D4981A7FC74}" type="presOf" srcId="{4953082D-EF5A-41FD-A17B-6DDD0D03E641}" destId="{2312BD8B-53AC-4A55-B739-53DCFD22180C}" srcOrd="0" destOrd="0" presId="urn:microsoft.com/office/officeart/2005/8/layout/vList5"/>
    <dgm:cxn modelId="{7FEDAF1F-5444-4C79-BA94-33BA508F90E4}" srcId="{23712BF5-09C5-41AC-B434-1E70AEEA0E2C}" destId="{E9AE8E98-4399-401D-85EF-D06213870AF2}" srcOrd="0" destOrd="0" parTransId="{990F820E-30A0-4261-AC70-CB5F648E27CC}" sibTransId="{3606679F-CF58-4FA7-A032-23C5224975E8}"/>
    <dgm:cxn modelId="{B8308FB6-698D-4DE1-8D91-EA615E3D1557}" type="presOf" srcId="{76E1A45B-4655-4B8F-ABFD-9AB8106C41E6}" destId="{A4B8AE09-6ECE-441D-8B0A-5B8B606AF9CB}" srcOrd="0" destOrd="0" presId="urn:microsoft.com/office/officeart/2005/8/layout/vList5"/>
    <dgm:cxn modelId="{D6F9552D-4585-47AE-B128-6CB00A3174AF}" type="presParOf" srcId="{AAF8BFC1-037E-46EC-8B46-30F5998212BF}" destId="{6AD69E1A-802D-44AC-BCAF-C875D405D928}" srcOrd="0" destOrd="0" presId="urn:microsoft.com/office/officeart/2005/8/layout/vList5"/>
    <dgm:cxn modelId="{E3AAFC16-F2F2-4608-9D54-51A70E3E8174}" type="presParOf" srcId="{6AD69E1A-802D-44AC-BCAF-C875D405D928}" destId="{7EB85E7D-479D-41C2-9C88-C8DF6F575254}" srcOrd="0" destOrd="0" presId="urn:microsoft.com/office/officeart/2005/8/layout/vList5"/>
    <dgm:cxn modelId="{59017D19-F714-4334-AD3A-2EBE1433FA37}" type="presParOf" srcId="{6AD69E1A-802D-44AC-BCAF-C875D405D928}" destId="{A4B8AE09-6ECE-441D-8B0A-5B8B606AF9CB}" srcOrd="1" destOrd="0" presId="urn:microsoft.com/office/officeart/2005/8/layout/vList5"/>
    <dgm:cxn modelId="{AA74B3D2-DB1A-4713-86F6-B6B66E7984D1}" type="presParOf" srcId="{AAF8BFC1-037E-46EC-8B46-30F5998212BF}" destId="{EB803924-BA60-4ECF-8392-9E2D1DE62DB6}" srcOrd="1" destOrd="0" presId="urn:microsoft.com/office/officeart/2005/8/layout/vList5"/>
    <dgm:cxn modelId="{2948F60A-0693-402E-9C85-12EC9B99AB17}" type="presParOf" srcId="{AAF8BFC1-037E-46EC-8B46-30F5998212BF}" destId="{FF511D92-50A1-44E3-ACD5-CA0DDDF6117A}" srcOrd="2" destOrd="0" presId="urn:microsoft.com/office/officeart/2005/8/layout/vList5"/>
    <dgm:cxn modelId="{A208E7A6-826B-4510-A9FE-AC7D3860E666}" type="presParOf" srcId="{FF511D92-50A1-44E3-ACD5-CA0DDDF6117A}" destId="{00F5DED2-1B04-459A-8ECE-21641CD619BD}" srcOrd="0" destOrd="0" presId="urn:microsoft.com/office/officeart/2005/8/layout/vList5"/>
    <dgm:cxn modelId="{598E71EA-0076-4A95-88DF-55577FC14661}" type="presParOf" srcId="{FF511D92-50A1-44E3-ACD5-CA0DDDF6117A}" destId="{2312BD8B-53AC-4A55-B739-53DCFD22180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A00589-3A05-6F42-BB4E-F32766C6A757}" type="doc">
      <dgm:prSet loTypeId="urn:microsoft.com/office/officeart/2005/8/layout/arrow2" loCatId="" qsTypeId="urn:microsoft.com/office/officeart/2005/8/quickstyle/simple4" qsCatId="simple" csTypeId="urn:microsoft.com/office/officeart/2005/8/colors/accent1_2" csCatId="accent1" phldr="1"/>
      <dgm:spPr/>
    </dgm:pt>
    <dgm:pt modelId="{8582512C-F605-ED46-93C1-D8B6909197FD}">
      <dgm:prSet custT="1"/>
      <dgm:spPr/>
      <dgm:t>
        <a:bodyPr/>
        <a:lstStyle/>
        <a:p>
          <a:r>
            <a:rPr lang="en-US" sz="4400" dirty="0">
              <a:solidFill>
                <a:schemeClr val="accent3"/>
              </a:solidFill>
            </a:rPr>
            <a:t>d</a:t>
          </a:r>
        </a:p>
      </dgm:t>
    </dgm:pt>
    <dgm:pt modelId="{80840157-D1DC-1645-8FD7-5F3E6210FE8A}" type="parTrans" cxnId="{1753F200-39F2-4749-8C0D-86B4F8D46E4D}">
      <dgm:prSet/>
      <dgm:spPr/>
      <dgm:t>
        <a:bodyPr/>
        <a:lstStyle/>
        <a:p>
          <a:endParaRPr lang="en-US"/>
        </a:p>
      </dgm:t>
    </dgm:pt>
    <dgm:pt modelId="{7E4A886D-60B1-3849-AB78-C7BD7DC16868}" type="sibTrans" cxnId="{1753F200-39F2-4749-8C0D-86B4F8D46E4D}">
      <dgm:prSet/>
      <dgm:spPr/>
      <dgm:t>
        <a:bodyPr/>
        <a:lstStyle/>
        <a:p>
          <a:endParaRPr lang="en-US"/>
        </a:p>
      </dgm:t>
    </dgm:pt>
    <dgm:pt modelId="{65BEC442-9D7D-9842-97EB-15DDBF3DA1B8}" type="pres">
      <dgm:prSet presAssocID="{2CA00589-3A05-6F42-BB4E-F32766C6A757}" presName="arrowDiagram" presStyleCnt="0">
        <dgm:presLayoutVars>
          <dgm:chMax val="5"/>
          <dgm:dir/>
          <dgm:resizeHandles val="exact"/>
        </dgm:presLayoutVars>
      </dgm:prSet>
      <dgm:spPr/>
    </dgm:pt>
    <dgm:pt modelId="{5A2AD91E-8170-9346-A023-3384309ECCAD}" type="pres">
      <dgm:prSet presAssocID="{2CA00589-3A05-6F42-BB4E-F32766C6A757}" presName="arrow" presStyleLbl="bgShp" presStyleIdx="0" presStyleCnt="1" custAng="13863817" custFlipHor="1" custLinFactNeighborX="918" custLinFactNeighborY="-2745"/>
      <dgm:spPr>
        <a:solidFill>
          <a:schemeClr val="accent3"/>
        </a:solidFill>
      </dgm:spPr>
    </dgm:pt>
    <dgm:pt modelId="{6D7EAEB0-C877-9249-99F5-6FF3213683C0}" type="pres">
      <dgm:prSet presAssocID="{2CA00589-3A05-6F42-BB4E-F32766C6A757}" presName="arrowDiagram1" presStyleCnt="0">
        <dgm:presLayoutVars>
          <dgm:bulletEnabled val="1"/>
        </dgm:presLayoutVars>
      </dgm:prSet>
      <dgm:spPr/>
    </dgm:pt>
    <dgm:pt modelId="{43968DBF-D8EC-3243-B9C6-7FAC8AA6248E}" type="pres">
      <dgm:prSet presAssocID="{8582512C-F605-ED46-93C1-D8B6909197FD}" presName="bullet1" presStyleLbl="node1" presStyleIdx="0" presStyleCnt="1"/>
      <dgm:spPr>
        <a:noFill/>
      </dgm:spPr>
    </dgm:pt>
    <dgm:pt modelId="{9A79947E-00A2-E74F-A850-46D4AF229822}" type="pres">
      <dgm:prSet presAssocID="{8582512C-F605-ED46-93C1-D8B6909197FD}" presName="textBox1" presStyleLbl="revTx" presStyleIdx="0" presStyleCnt="1">
        <dgm:presLayoutVars>
          <dgm:bulletEnabled val="1"/>
        </dgm:presLayoutVars>
      </dgm:prSet>
      <dgm:spPr/>
      <dgm:t>
        <a:bodyPr/>
        <a:lstStyle/>
        <a:p>
          <a:endParaRPr lang="en-US"/>
        </a:p>
      </dgm:t>
    </dgm:pt>
  </dgm:ptLst>
  <dgm:cxnLst>
    <dgm:cxn modelId="{1753F200-39F2-4749-8C0D-86B4F8D46E4D}" srcId="{2CA00589-3A05-6F42-BB4E-F32766C6A757}" destId="{8582512C-F605-ED46-93C1-D8B6909197FD}" srcOrd="0" destOrd="0" parTransId="{80840157-D1DC-1645-8FD7-5F3E6210FE8A}" sibTransId="{7E4A886D-60B1-3849-AB78-C7BD7DC16868}"/>
    <dgm:cxn modelId="{DB97C19E-C6AD-47B4-9952-E54980E82931}" type="presOf" srcId="{2CA00589-3A05-6F42-BB4E-F32766C6A757}" destId="{65BEC442-9D7D-9842-97EB-15DDBF3DA1B8}" srcOrd="0" destOrd="0" presId="urn:microsoft.com/office/officeart/2005/8/layout/arrow2"/>
    <dgm:cxn modelId="{A8280D90-E5CC-4272-8F3C-B94627D48C69}" type="presOf" srcId="{8582512C-F605-ED46-93C1-D8B6909197FD}" destId="{9A79947E-00A2-E74F-A850-46D4AF229822}" srcOrd="0" destOrd="0" presId="urn:microsoft.com/office/officeart/2005/8/layout/arrow2"/>
    <dgm:cxn modelId="{8F55F904-C486-40D7-A7DF-519961A5930F}" type="presParOf" srcId="{65BEC442-9D7D-9842-97EB-15DDBF3DA1B8}" destId="{5A2AD91E-8170-9346-A023-3384309ECCAD}" srcOrd="0" destOrd="0" presId="urn:microsoft.com/office/officeart/2005/8/layout/arrow2"/>
    <dgm:cxn modelId="{0C293B0E-8717-40B2-9EC6-9342DDD74EAF}" type="presParOf" srcId="{65BEC442-9D7D-9842-97EB-15DDBF3DA1B8}" destId="{6D7EAEB0-C877-9249-99F5-6FF3213683C0}" srcOrd="1" destOrd="0" presId="urn:microsoft.com/office/officeart/2005/8/layout/arrow2"/>
    <dgm:cxn modelId="{3827F047-D4FF-48F7-A24C-144F1E13A588}" type="presParOf" srcId="{6D7EAEB0-C877-9249-99F5-6FF3213683C0}" destId="{43968DBF-D8EC-3243-B9C6-7FAC8AA6248E}" srcOrd="0" destOrd="0" presId="urn:microsoft.com/office/officeart/2005/8/layout/arrow2"/>
    <dgm:cxn modelId="{59ABECFD-C913-4B1A-A748-BA51D051687D}" type="presParOf" srcId="{6D7EAEB0-C877-9249-99F5-6FF3213683C0}" destId="{9A79947E-00A2-E74F-A850-46D4AF229822}" srcOrd="1"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7467C2-31E4-41FB-9034-9D324399FFCF}"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D37B8013-4747-45B6-93E3-C9638BC9DB40}">
      <dgm:prSet phldrT="[Text]" custT="1"/>
      <dgm:spPr/>
      <dgm:t>
        <a:bodyPr/>
        <a:lstStyle/>
        <a:p>
          <a:r>
            <a:rPr lang="en-US" sz="1600" dirty="0" smtClean="0">
              <a:solidFill>
                <a:srgbClr val="FFFF00"/>
              </a:solidFill>
            </a:rPr>
            <a:t>Network Security</a:t>
          </a:r>
        </a:p>
        <a:p>
          <a:r>
            <a:rPr lang="en-US" sz="1200" dirty="0" smtClean="0"/>
            <a:t>(Rules for web access and equipment </a:t>
          </a:r>
          <a:r>
            <a:rPr lang="en-US" sz="1200" dirty="0" err="1" smtClean="0"/>
            <a:t>config</a:t>
          </a:r>
          <a:r>
            <a:rPr lang="en-US" sz="1200" dirty="0" smtClean="0"/>
            <a:t>)</a:t>
          </a:r>
          <a:endParaRPr lang="en-US" sz="1200" dirty="0"/>
        </a:p>
      </dgm:t>
    </dgm:pt>
    <dgm:pt modelId="{7CF85068-E40F-4572-B5FA-94ACE10C9AB6}" type="parTrans" cxnId="{F5AD1512-46E7-4BC3-9FBD-F093E29979E2}">
      <dgm:prSet/>
      <dgm:spPr/>
      <dgm:t>
        <a:bodyPr/>
        <a:lstStyle/>
        <a:p>
          <a:endParaRPr lang="en-US"/>
        </a:p>
      </dgm:t>
    </dgm:pt>
    <dgm:pt modelId="{C2FF7CED-4B2E-4774-9425-32A10B8AF16C}" type="sibTrans" cxnId="{F5AD1512-46E7-4BC3-9FBD-F093E29979E2}">
      <dgm:prSet custT="1"/>
      <dgm:spPr/>
      <dgm:t>
        <a:bodyPr/>
        <a:lstStyle/>
        <a:p>
          <a:r>
            <a:rPr lang="en-US" sz="1800" dirty="0" smtClean="0">
              <a:solidFill>
                <a:srgbClr val="FFFF00"/>
              </a:solidFill>
            </a:rPr>
            <a:t>Data Center </a:t>
          </a:r>
          <a:r>
            <a:rPr lang="en-US" sz="1200" dirty="0" smtClean="0"/>
            <a:t>(Internet and traffic access rules</a:t>
          </a:r>
          <a:r>
            <a:rPr lang="en-US" sz="1600" dirty="0" smtClean="0"/>
            <a:t>)</a:t>
          </a:r>
          <a:endParaRPr lang="en-US" sz="1600" dirty="0"/>
        </a:p>
      </dgm:t>
    </dgm:pt>
    <dgm:pt modelId="{4D287870-23F1-413B-8F5F-6E7DC3D20B1F}">
      <dgm:prSet phldrT="[Text]" custT="1"/>
      <dgm:spPr/>
      <dgm:t>
        <a:bodyPr/>
        <a:lstStyle/>
        <a:p>
          <a:r>
            <a:rPr lang="en-US" sz="1800" dirty="0" smtClean="0">
              <a:solidFill>
                <a:srgbClr val="FFFF00"/>
              </a:solidFill>
            </a:rPr>
            <a:t>Application Security</a:t>
          </a:r>
        </a:p>
        <a:p>
          <a:r>
            <a:rPr lang="en-US" sz="1200" dirty="0" smtClean="0">
              <a:solidFill>
                <a:schemeClr val="tx1"/>
              </a:solidFill>
            </a:rPr>
            <a:t>White Box, Black Box, Manual </a:t>
          </a:r>
          <a:r>
            <a:rPr lang="en-US" sz="1200" dirty="0" err="1" smtClean="0">
              <a:solidFill>
                <a:schemeClr val="tx1"/>
              </a:solidFill>
            </a:rPr>
            <a:t>etc</a:t>
          </a:r>
          <a:endParaRPr lang="en-US" sz="1200" dirty="0">
            <a:solidFill>
              <a:schemeClr val="tx1"/>
            </a:solidFill>
          </a:endParaRPr>
        </a:p>
      </dgm:t>
    </dgm:pt>
    <dgm:pt modelId="{8819DDA9-42A1-4973-ADA9-D639B9DDB79C}" type="parTrans" cxnId="{277730FA-93E4-422A-90BE-CC9080D0F85B}">
      <dgm:prSet/>
      <dgm:spPr/>
      <dgm:t>
        <a:bodyPr/>
        <a:lstStyle/>
        <a:p>
          <a:endParaRPr lang="en-US"/>
        </a:p>
      </dgm:t>
    </dgm:pt>
    <dgm:pt modelId="{195EB08B-9575-4944-964B-AFFE7DDB7A06}" type="sibTrans" cxnId="{277730FA-93E4-422A-90BE-CC9080D0F85B}">
      <dgm:prSet custT="1"/>
      <dgm:spPr/>
      <dgm:t>
        <a:bodyPr/>
        <a:lstStyle/>
        <a:p>
          <a:r>
            <a:rPr lang="en-US" sz="1800" dirty="0" smtClean="0">
              <a:solidFill>
                <a:srgbClr val="FFFF00"/>
              </a:solidFill>
            </a:rPr>
            <a:t>Servers &amp; Storage </a:t>
          </a:r>
          <a:r>
            <a:rPr lang="en-US" sz="1200" dirty="0" smtClean="0"/>
            <a:t>Security of Servicers</a:t>
          </a:r>
        </a:p>
        <a:p>
          <a:r>
            <a:rPr lang="en-US" sz="1200" dirty="0" smtClean="0"/>
            <a:t>Security of Storage and others</a:t>
          </a:r>
          <a:endParaRPr lang="en-US" sz="1200" dirty="0"/>
        </a:p>
      </dgm:t>
    </dgm:pt>
    <dgm:pt modelId="{727BCD8B-BB4E-4443-9BCD-32460097B889}">
      <dgm:prSet phldrT="[Text]" custT="1"/>
      <dgm:spPr/>
      <dgm:t>
        <a:bodyPr/>
        <a:lstStyle/>
        <a:p>
          <a:r>
            <a:rPr lang="en-US" sz="1800" dirty="0" smtClean="0">
              <a:solidFill>
                <a:srgbClr val="FFFF00"/>
              </a:solidFill>
            </a:rPr>
            <a:t>DMZ Area </a:t>
          </a:r>
          <a:r>
            <a:rPr lang="en-US" sz="1200" dirty="0" smtClean="0"/>
            <a:t>(Outside &amp; Inside of farm area)</a:t>
          </a:r>
          <a:endParaRPr lang="en-US" sz="1200" dirty="0"/>
        </a:p>
      </dgm:t>
    </dgm:pt>
    <dgm:pt modelId="{04D9D2F9-B724-4DCD-BF4A-DD9E196C01F9}" type="parTrans" cxnId="{28D575B2-38C6-40E2-8246-7CC13A994A40}">
      <dgm:prSet/>
      <dgm:spPr/>
      <dgm:t>
        <a:bodyPr/>
        <a:lstStyle/>
        <a:p>
          <a:endParaRPr lang="en-US"/>
        </a:p>
      </dgm:t>
    </dgm:pt>
    <dgm:pt modelId="{7E50D42E-3578-4649-9F05-8F9E1A400F3C}" type="sibTrans" cxnId="{28D575B2-38C6-40E2-8246-7CC13A994A40}">
      <dgm:prSet custT="1"/>
      <dgm:spPr/>
      <dgm:t>
        <a:bodyPr/>
        <a:lstStyle/>
        <a:p>
          <a:r>
            <a:rPr lang="en-US" sz="1800" dirty="0" smtClean="0">
              <a:solidFill>
                <a:srgbClr val="FFFF00"/>
              </a:solidFill>
            </a:rPr>
            <a:t>System Software &amp;  </a:t>
          </a:r>
          <a:r>
            <a:rPr lang="en-US" sz="1600" dirty="0" smtClean="0">
              <a:solidFill>
                <a:srgbClr val="FFFF00"/>
              </a:solidFill>
            </a:rPr>
            <a:t>Databases</a:t>
          </a:r>
          <a:endParaRPr lang="en-US" sz="1100" dirty="0" smtClean="0"/>
        </a:p>
        <a:p>
          <a:r>
            <a:rPr lang="en-US" sz="1200" dirty="0" smtClean="0"/>
            <a:t>Patches, updates for both</a:t>
          </a:r>
          <a:endParaRPr lang="en-US" sz="1800" dirty="0"/>
        </a:p>
      </dgm:t>
    </dgm:pt>
    <dgm:pt modelId="{D7F028C6-E542-4452-9052-4B235193BC18}" type="pres">
      <dgm:prSet presAssocID="{5D7467C2-31E4-41FB-9034-9D324399FFCF}" presName="Name0" presStyleCnt="0">
        <dgm:presLayoutVars>
          <dgm:chMax/>
          <dgm:chPref/>
          <dgm:dir/>
          <dgm:animLvl val="lvl"/>
        </dgm:presLayoutVars>
      </dgm:prSet>
      <dgm:spPr/>
      <dgm:t>
        <a:bodyPr/>
        <a:lstStyle/>
        <a:p>
          <a:endParaRPr lang="en-US"/>
        </a:p>
      </dgm:t>
    </dgm:pt>
    <dgm:pt modelId="{CFFA6D84-94B1-480A-8CFF-95CFAF404316}" type="pres">
      <dgm:prSet presAssocID="{D37B8013-4747-45B6-93E3-C9638BC9DB40}" presName="composite" presStyleCnt="0"/>
      <dgm:spPr/>
    </dgm:pt>
    <dgm:pt modelId="{CE9C2956-1A88-40D2-9579-642C97EA12EE}" type="pres">
      <dgm:prSet presAssocID="{D37B8013-4747-45B6-93E3-C9638BC9DB40}" presName="Parent1" presStyleLbl="node1" presStyleIdx="0" presStyleCnt="6" custLinFactNeighborY="0">
        <dgm:presLayoutVars>
          <dgm:chMax val="1"/>
          <dgm:chPref val="1"/>
          <dgm:bulletEnabled val="1"/>
        </dgm:presLayoutVars>
      </dgm:prSet>
      <dgm:spPr/>
      <dgm:t>
        <a:bodyPr/>
        <a:lstStyle/>
        <a:p>
          <a:endParaRPr lang="en-US"/>
        </a:p>
      </dgm:t>
    </dgm:pt>
    <dgm:pt modelId="{F75613B4-025B-48B1-8694-BA81A626EAC0}" type="pres">
      <dgm:prSet presAssocID="{D37B8013-4747-45B6-93E3-C9638BC9DB40}" presName="Childtext1" presStyleLbl="revTx" presStyleIdx="0" presStyleCnt="3">
        <dgm:presLayoutVars>
          <dgm:chMax val="0"/>
          <dgm:chPref val="0"/>
          <dgm:bulletEnabled val="1"/>
        </dgm:presLayoutVars>
      </dgm:prSet>
      <dgm:spPr/>
      <dgm:t>
        <a:bodyPr/>
        <a:lstStyle/>
        <a:p>
          <a:endParaRPr lang="en-US"/>
        </a:p>
      </dgm:t>
    </dgm:pt>
    <dgm:pt modelId="{F4D9A9E3-C00B-4BA4-B824-E5E7543C301F}" type="pres">
      <dgm:prSet presAssocID="{D37B8013-4747-45B6-93E3-C9638BC9DB40}" presName="BalanceSpacing" presStyleCnt="0"/>
      <dgm:spPr/>
    </dgm:pt>
    <dgm:pt modelId="{5DBCC10F-6D3C-4FF2-BFE3-469EFA87BC93}" type="pres">
      <dgm:prSet presAssocID="{D37B8013-4747-45B6-93E3-C9638BC9DB40}" presName="BalanceSpacing1" presStyleCnt="0"/>
      <dgm:spPr/>
    </dgm:pt>
    <dgm:pt modelId="{7619E61E-C6CE-4B9C-9678-54625D8C8D9D}" type="pres">
      <dgm:prSet presAssocID="{C2FF7CED-4B2E-4774-9425-32A10B8AF16C}" presName="Accent1Text" presStyleLbl="node1" presStyleIdx="1" presStyleCnt="6"/>
      <dgm:spPr/>
      <dgm:t>
        <a:bodyPr/>
        <a:lstStyle/>
        <a:p>
          <a:endParaRPr lang="en-US"/>
        </a:p>
      </dgm:t>
    </dgm:pt>
    <dgm:pt modelId="{C5ACC5CA-863F-40AE-9807-2A198B635C50}" type="pres">
      <dgm:prSet presAssocID="{C2FF7CED-4B2E-4774-9425-32A10B8AF16C}" presName="spaceBetweenRectangles" presStyleCnt="0"/>
      <dgm:spPr/>
    </dgm:pt>
    <dgm:pt modelId="{90BE6714-DD8B-4C14-AAE5-9F7CC240CA5B}" type="pres">
      <dgm:prSet presAssocID="{4D287870-23F1-413B-8F5F-6E7DC3D20B1F}" presName="composite" presStyleCnt="0"/>
      <dgm:spPr/>
    </dgm:pt>
    <dgm:pt modelId="{7FD5A09A-A1AA-4A5B-929B-57AF860C7A72}" type="pres">
      <dgm:prSet presAssocID="{4D287870-23F1-413B-8F5F-6E7DC3D20B1F}" presName="Parent1" presStyleLbl="node1" presStyleIdx="2" presStyleCnt="6">
        <dgm:presLayoutVars>
          <dgm:chMax val="1"/>
          <dgm:chPref val="1"/>
          <dgm:bulletEnabled val="1"/>
        </dgm:presLayoutVars>
      </dgm:prSet>
      <dgm:spPr/>
      <dgm:t>
        <a:bodyPr/>
        <a:lstStyle/>
        <a:p>
          <a:endParaRPr lang="en-US"/>
        </a:p>
      </dgm:t>
    </dgm:pt>
    <dgm:pt modelId="{CAD7458A-AC14-4AFD-9DCE-2EFB1BBE743C}" type="pres">
      <dgm:prSet presAssocID="{4D287870-23F1-413B-8F5F-6E7DC3D20B1F}" presName="Childtext1" presStyleLbl="revTx" presStyleIdx="1" presStyleCnt="3">
        <dgm:presLayoutVars>
          <dgm:chMax val="0"/>
          <dgm:chPref val="0"/>
          <dgm:bulletEnabled val="1"/>
        </dgm:presLayoutVars>
      </dgm:prSet>
      <dgm:spPr/>
      <dgm:t>
        <a:bodyPr/>
        <a:lstStyle/>
        <a:p>
          <a:endParaRPr lang="en-US"/>
        </a:p>
      </dgm:t>
    </dgm:pt>
    <dgm:pt modelId="{D8887947-6233-4E45-8789-844AC57DAA83}" type="pres">
      <dgm:prSet presAssocID="{4D287870-23F1-413B-8F5F-6E7DC3D20B1F}" presName="BalanceSpacing" presStyleCnt="0"/>
      <dgm:spPr/>
    </dgm:pt>
    <dgm:pt modelId="{EE0AEC78-8487-4289-BC84-CC2C8391C9CE}" type="pres">
      <dgm:prSet presAssocID="{4D287870-23F1-413B-8F5F-6E7DC3D20B1F}" presName="BalanceSpacing1" presStyleCnt="0"/>
      <dgm:spPr/>
    </dgm:pt>
    <dgm:pt modelId="{3BC78168-00BD-4863-8726-71859E879730}" type="pres">
      <dgm:prSet presAssocID="{195EB08B-9575-4944-964B-AFFE7DDB7A06}" presName="Accent1Text" presStyleLbl="node1" presStyleIdx="3" presStyleCnt="6"/>
      <dgm:spPr/>
      <dgm:t>
        <a:bodyPr/>
        <a:lstStyle/>
        <a:p>
          <a:endParaRPr lang="en-US"/>
        </a:p>
      </dgm:t>
    </dgm:pt>
    <dgm:pt modelId="{9B13C0D9-703B-404E-AC5D-B35A6D62A328}" type="pres">
      <dgm:prSet presAssocID="{195EB08B-9575-4944-964B-AFFE7DDB7A06}" presName="spaceBetweenRectangles" presStyleCnt="0"/>
      <dgm:spPr/>
    </dgm:pt>
    <dgm:pt modelId="{786C6A12-A6A1-4ADE-B32B-8BB9C6C0B1DB}" type="pres">
      <dgm:prSet presAssocID="{727BCD8B-BB4E-4443-9BCD-32460097B889}" presName="composite" presStyleCnt="0"/>
      <dgm:spPr/>
    </dgm:pt>
    <dgm:pt modelId="{149CBCE7-9989-4BD0-A631-4D29B53CAAE7}" type="pres">
      <dgm:prSet presAssocID="{727BCD8B-BB4E-4443-9BCD-32460097B889}" presName="Parent1" presStyleLbl="node1" presStyleIdx="4" presStyleCnt="6">
        <dgm:presLayoutVars>
          <dgm:chMax val="1"/>
          <dgm:chPref val="1"/>
          <dgm:bulletEnabled val="1"/>
        </dgm:presLayoutVars>
      </dgm:prSet>
      <dgm:spPr/>
      <dgm:t>
        <a:bodyPr/>
        <a:lstStyle/>
        <a:p>
          <a:endParaRPr lang="en-US"/>
        </a:p>
      </dgm:t>
    </dgm:pt>
    <dgm:pt modelId="{DD4C9444-6E0F-462B-B3E7-C5402E6569BB}" type="pres">
      <dgm:prSet presAssocID="{727BCD8B-BB4E-4443-9BCD-32460097B889}" presName="Childtext1" presStyleLbl="revTx" presStyleIdx="2" presStyleCnt="3">
        <dgm:presLayoutVars>
          <dgm:chMax val="0"/>
          <dgm:chPref val="0"/>
          <dgm:bulletEnabled val="1"/>
        </dgm:presLayoutVars>
      </dgm:prSet>
      <dgm:spPr/>
      <dgm:t>
        <a:bodyPr/>
        <a:lstStyle/>
        <a:p>
          <a:endParaRPr lang="en-US"/>
        </a:p>
      </dgm:t>
    </dgm:pt>
    <dgm:pt modelId="{9D03C94D-91C3-412E-9C67-6DBB8490ACB8}" type="pres">
      <dgm:prSet presAssocID="{727BCD8B-BB4E-4443-9BCD-32460097B889}" presName="BalanceSpacing" presStyleCnt="0"/>
      <dgm:spPr/>
    </dgm:pt>
    <dgm:pt modelId="{654CC677-F499-48D9-9834-50C1B08175C5}" type="pres">
      <dgm:prSet presAssocID="{727BCD8B-BB4E-4443-9BCD-32460097B889}" presName="BalanceSpacing1" presStyleCnt="0"/>
      <dgm:spPr/>
    </dgm:pt>
    <dgm:pt modelId="{AF16C155-3B0D-45B7-8D57-25BEC1149E42}" type="pres">
      <dgm:prSet presAssocID="{7E50D42E-3578-4649-9F05-8F9E1A400F3C}" presName="Accent1Text" presStyleLbl="node1" presStyleIdx="5" presStyleCnt="6" custScaleX="100966" custScaleY="96962"/>
      <dgm:spPr/>
      <dgm:t>
        <a:bodyPr/>
        <a:lstStyle/>
        <a:p>
          <a:endParaRPr lang="en-US"/>
        </a:p>
      </dgm:t>
    </dgm:pt>
  </dgm:ptLst>
  <dgm:cxnLst>
    <dgm:cxn modelId="{28D575B2-38C6-40E2-8246-7CC13A994A40}" srcId="{5D7467C2-31E4-41FB-9034-9D324399FFCF}" destId="{727BCD8B-BB4E-4443-9BCD-32460097B889}" srcOrd="2" destOrd="0" parTransId="{04D9D2F9-B724-4DCD-BF4A-DD9E196C01F9}" sibTransId="{7E50D42E-3578-4649-9F05-8F9E1A400F3C}"/>
    <dgm:cxn modelId="{04762D29-70FE-44BF-8DD7-F55A33DFD0D7}" type="presOf" srcId="{5D7467C2-31E4-41FB-9034-9D324399FFCF}" destId="{D7F028C6-E542-4452-9052-4B235193BC18}" srcOrd="0" destOrd="0" presId="urn:microsoft.com/office/officeart/2008/layout/AlternatingHexagons"/>
    <dgm:cxn modelId="{4A147E50-FB53-4F39-B05E-0B177A8B921F}" type="presOf" srcId="{195EB08B-9575-4944-964B-AFFE7DDB7A06}" destId="{3BC78168-00BD-4863-8726-71859E879730}" srcOrd="0" destOrd="0" presId="urn:microsoft.com/office/officeart/2008/layout/AlternatingHexagons"/>
    <dgm:cxn modelId="{696FE14F-B4CD-4765-A61E-39F05166886C}" type="presOf" srcId="{C2FF7CED-4B2E-4774-9425-32A10B8AF16C}" destId="{7619E61E-C6CE-4B9C-9678-54625D8C8D9D}" srcOrd="0" destOrd="0" presId="urn:microsoft.com/office/officeart/2008/layout/AlternatingHexagons"/>
    <dgm:cxn modelId="{277730FA-93E4-422A-90BE-CC9080D0F85B}" srcId="{5D7467C2-31E4-41FB-9034-9D324399FFCF}" destId="{4D287870-23F1-413B-8F5F-6E7DC3D20B1F}" srcOrd="1" destOrd="0" parTransId="{8819DDA9-42A1-4973-ADA9-D639B9DDB79C}" sibTransId="{195EB08B-9575-4944-964B-AFFE7DDB7A06}"/>
    <dgm:cxn modelId="{F8B91769-B378-4E75-8B63-8BDFCEFED2E3}" type="presOf" srcId="{7E50D42E-3578-4649-9F05-8F9E1A400F3C}" destId="{AF16C155-3B0D-45B7-8D57-25BEC1149E42}" srcOrd="0" destOrd="0" presId="urn:microsoft.com/office/officeart/2008/layout/AlternatingHexagons"/>
    <dgm:cxn modelId="{7DE00B43-DCBB-45C4-BF98-26D33486DAA8}" type="presOf" srcId="{727BCD8B-BB4E-4443-9BCD-32460097B889}" destId="{149CBCE7-9989-4BD0-A631-4D29B53CAAE7}" srcOrd="0" destOrd="0" presId="urn:microsoft.com/office/officeart/2008/layout/AlternatingHexagons"/>
    <dgm:cxn modelId="{0CE98FD5-68EF-446D-AA1F-2638DB8CD5D5}" type="presOf" srcId="{D37B8013-4747-45B6-93E3-C9638BC9DB40}" destId="{CE9C2956-1A88-40D2-9579-642C97EA12EE}" srcOrd="0" destOrd="0" presId="urn:microsoft.com/office/officeart/2008/layout/AlternatingHexagons"/>
    <dgm:cxn modelId="{A96A8141-6297-4C30-9822-3AFC37B4EEBB}" type="presOf" srcId="{4D287870-23F1-413B-8F5F-6E7DC3D20B1F}" destId="{7FD5A09A-A1AA-4A5B-929B-57AF860C7A72}" srcOrd="0" destOrd="0" presId="urn:microsoft.com/office/officeart/2008/layout/AlternatingHexagons"/>
    <dgm:cxn modelId="{F5AD1512-46E7-4BC3-9FBD-F093E29979E2}" srcId="{5D7467C2-31E4-41FB-9034-9D324399FFCF}" destId="{D37B8013-4747-45B6-93E3-C9638BC9DB40}" srcOrd="0" destOrd="0" parTransId="{7CF85068-E40F-4572-B5FA-94ACE10C9AB6}" sibTransId="{C2FF7CED-4B2E-4774-9425-32A10B8AF16C}"/>
    <dgm:cxn modelId="{9F8BEBEC-7731-4FFD-94CD-930C6E385BD4}" type="presParOf" srcId="{D7F028C6-E542-4452-9052-4B235193BC18}" destId="{CFFA6D84-94B1-480A-8CFF-95CFAF404316}" srcOrd="0" destOrd="0" presId="urn:microsoft.com/office/officeart/2008/layout/AlternatingHexagons"/>
    <dgm:cxn modelId="{17435B77-2E99-42AE-A97D-1765536107EA}" type="presParOf" srcId="{CFFA6D84-94B1-480A-8CFF-95CFAF404316}" destId="{CE9C2956-1A88-40D2-9579-642C97EA12EE}" srcOrd="0" destOrd="0" presId="urn:microsoft.com/office/officeart/2008/layout/AlternatingHexagons"/>
    <dgm:cxn modelId="{865A55CE-FEA3-4FA7-9012-59E1B746DE81}" type="presParOf" srcId="{CFFA6D84-94B1-480A-8CFF-95CFAF404316}" destId="{F75613B4-025B-48B1-8694-BA81A626EAC0}" srcOrd="1" destOrd="0" presId="urn:microsoft.com/office/officeart/2008/layout/AlternatingHexagons"/>
    <dgm:cxn modelId="{AC8F5A5B-44B7-42C7-91FC-3BAF538D6380}" type="presParOf" srcId="{CFFA6D84-94B1-480A-8CFF-95CFAF404316}" destId="{F4D9A9E3-C00B-4BA4-B824-E5E7543C301F}" srcOrd="2" destOrd="0" presId="urn:microsoft.com/office/officeart/2008/layout/AlternatingHexagons"/>
    <dgm:cxn modelId="{0D8EC8C3-87CC-4A6B-8206-6DAF7F6E3CB6}" type="presParOf" srcId="{CFFA6D84-94B1-480A-8CFF-95CFAF404316}" destId="{5DBCC10F-6D3C-4FF2-BFE3-469EFA87BC93}" srcOrd="3" destOrd="0" presId="urn:microsoft.com/office/officeart/2008/layout/AlternatingHexagons"/>
    <dgm:cxn modelId="{FA7A4F1E-48AC-4613-A9D5-556B826D8274}" type="presParOf" srcId="{CFFA6D84-94B1-480A-8CFF-95CFAF404316}" destId="{7619E61E-C6CE-4B9C-9678-54625D8C8D9D}" srcOrd="4" destOrd="0" presId="urn:microsoft.com/office/officeart/2008/layout/AlternatingHexagons"/>
    <dgm:cxn modelId="{06EAD82A-776A-454E-8E67-625EA5DBC1F0}" type="presParOf" srcId="{D7F028C6-E542-4452-9052-4B235193BC18}" destId="{C5ACC5CA-863F-40AE-9807-2A198B635C50}" srcOrd="1" destOrd="0" presId="urn:microsoft.com/office/officeart/2008/layout/AlternatingHexagons"/>
    <dgm:cxn modelId="{C8783959-60CC-43F7-A28C-D6B12867E19A}" type="presParOf" srcId="{D7F028C6-E542-4452-9052-4B235193BC18}" destId="{90BE6714-DD8B-4C14-AAE5-9F7CC240CA5B}" srcOrd="2" destOrd="0" presId="urn:microsoft.com/office/officeart/2008/layout/AlternatingHexagons"/>
    <dgm:cxn modelId="{54AD76E2-F2E0-401F-B42A-C1B6CA273333}" type="presParOf" srcId="{90BE6714-DD8B-4C14-AAE5-9F7CC240CA5B}" destId="{7FD5A09A-A1AA-4A5B-929B-57AF860C7A72}" srcOrd="0" destOrd="0" presId="urn:microsoft.com/office/officeart/2008/layout/AlternatingHexagons"/>
    <dgm:cxn modelId="{AE091F2F-3D6A-4FCA-BD8D-22CB23F8F88C}" type="presParOf" srcId="{90BE6714-DD8B-4C14-AAE5-9F7CC240CA5B}" destId="{CAD7458A-AC14-4AFD-9DCE-2EFB1BBE743C}" srcOrd="1" destOrd="0" presId="urn:microsoft.com/office/officeart/2008/layout/AlternatingHexagons"/>
    <dgm:cxn modelId="{DC472C40-1436-45E5-B09C-CB0C11C6CA68}" type="presParOf" srcId="{90BE6714-DD8B-4C14-AAE5-9F7CC240CA5B}" destId="{D8887947-6233-4E45-8789-844AC57DAA83}" srcOrd="2" destOrd="0" presId="urn:microsoft.com/office/officeart/2008/layout/AlternatingHexagons"/>
    <dgm:cxn modelId="{C0A72459-22C7-41A5-9719-6A3F7DD07A8C}" type="presParOf" srcId="{90BE6714-DD8B-4C14-AAE5-9F7CC240CA5B}" destId="{EE0AEC78-8487-4289-BC84-CC2C8391C9CE}" srcOrd="3" destOrd="0" presId="urn:microsoft.com/office/officeart/2008/layout/AlternatingHexagons"/>
    <dgm:cxn modelId="{68D77D47-E318-4C0F-9D9E-E4CC9C4D8F64}" type="presParOf" srcId="{90BE6714-DD8B-4C14-AAE5-9F7CC240CA5B}" destId="{3BC78168-00BD-4863-8726-71859E879730}" srcOrd="4" destOrd="0" presId="urn:microsoft.com/office/officeart/2008/layout/AlternatingHexagons"/>
    <dgm:cxn modelId="{D4B32B0E-EDD8-4D9D-B10E-070F668119BA}" type="presParOf" srcId="{D7F028C6-E542-4452-9052-4B235193BC18}" destId="{9B13C0D9-703B-404E-AC5D-B35A6D62A328}" srcOrd="3" destOrd="0" presId="urn:microsoft.com/office/officeart/2008/layout/AlternatingHexagons"/>
    <dgm:cxn modelId="{6AC1581C-3958-4947-9881-83DB5B3C0733}" type="presParOf" srcId="{D7F028C6-E542-4452-9052-4B235193BC18}" destId="{786C6A12-A6A1-4ADE-B32B-8BB9C6C0B1DB}" srcOrd="4" destOrd="0" presId="urn:microsoft.com/office/officeart/2008/layout/AlternatingHexagons"/>
    <dgm:cxn modelId="{68C2EDF3-C2FE-4ED0-B421-D2536AFAB9EE}" type="presParOf" srcId="{786C6A12-A6A1-4ADE-B32B-8BB9C6C0B1DB}" destId="{149CBCE7-9989-4BD0-A631-4D29B53CAAE7}" srcOrd="0" destOrd="0" presId="urn:microsoft.com/office/officeart/2008/layout/AlternatingHexagons"/>
    <dgm:cxn modelId="{345ED21B-701C-4C5B-A9B1-05756E1B86C5}" type="presParOf" srcId="{786C6A12-A6A1-4ADE-B32B-8BB9C6C0B1DB}" destId="{DD4C9444-6E0F-462B-B3E7-C5402E6569BB}" srcOrd="1" destOrd="0" presId="urn:microsoft.com/office/officeart/2008/layout/AlternatingHexagons"/>
    <dgm:cxn modelId="{EF315558-496D-4DA3-AC5D-1F96769F4CBF}" type="presParOf" srcId="{786C6A12-A6A1-4ADE-B32B-8BB9C6C0B1DB}" destId="{9D03C94D-91C3-412E-9C67-6DBB8490ACB8}" srcOrd="2" destOrd="0" presId="urn:microsoft.com/office/officeart/2008/layout/AlternatingHexagons"/>
    <dgm:cxn modelId="{2F9E57D7-C6AE-4932-94DC-50D00A2BEC44}" type="presParOf" srcId="{786C6A12-A6A1-4ADE-B32B-8BB9C6C0B1DB}" destId="{654CC677-F499-48D9-9834-50C1B08175C5}" srcOrd="3" destOrd="0" presId="urn:microsoft.com/office/officeart/2008/layout/AlternatingHexagons"/>
    <dgm:cxn modelId="{197EC2EC-BB22-46E5-BB91-BE9F9011348A}" type="presParOf" srcId="{786C6A12-A6A1-4ADE-B32B-8BB9C6C0B1DB}" destId="{AF16C155-3B0D-45B7-8D57-25BEC1149E42}"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5FDE11-D23F-4190-AD4C-0E82004CC99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6123AF7-FE34-4FE3-87F9-BA02F812F06F}">
      <dgm:prSet phldrT="[Text]"/>
      <dgm:spPr/>
      <dgm:t>
        <a:bodyPr/>
        <a:lstStyle/>
        <a:p>
          <a:r>
            <a:rPr lang="en-US" b="1" dirty="0" smtClean="0">
              <a:solidFill>
                <a:schemeClr val="bg1"/>
              </a:solidFill>
            </a:rPr>
            <a:t>UP</a:t>
          </a:r>
          <a:endParaRPr lang="en-US" b="1" dirty="0">
            <a:solidFill>
              <a:schemeClr val="bg1"/>
            </a:solidFill>
          </a:endParaRPr>
        </a:p>
      </dgm:t>
    </dgm:pt>
    <dgm:pt modelId="{911B2DE4-B156-4402-BF5A-672D68BD8F29}" type="parTrans" cxnId="{58F6A8C9-8F51-480B-B55E-19A0E71E9963}">
      <dgm:prSet/>
      <dgm:spPr/>
      <dgm:t>
        <a:bodyPr/>
        <a:lstStyle/>
        <a:p>
          <a:endParaRPr lang="en-US"/>
        </a:p>
      </dgm:t>
    </dgm:pt>
    <dgm:pt modelId="{B801E13C-D52D-4A08-B2B5-91AF4A32C971}" type="sibTrans" cxnId="{58F6A8C9-8F51-480B-B55E-19A0E71E9963}">
      <dgm:prSet/>
      <dgm:spPr/>
      <dgm:t>
        <a:bodyPr/>
        <a:lstStyle/>
        <a:p>
          <a:endParaRPr lang="en-US"/>
        </a:p>
      </dgm:t>
    </dgm:pt>
    <dgm:pt modelId="{EB728333-E41C-454D-8228-F9386E35E9B1}">
      <dgm:prSet phldrT="[Text]"/>
      <dgm:spPr/>
      <dgm:t>
        <a:bodyPr/>
        <a:lstStyle/>
        <a:p>
          <a:r>
            <a:rPr lang="en-US" b="1" dirty="0" err="1" smtClean="0">
              <a:solidFill>
                <a:schemeClr val="bg1"/>
              </a:solidFill>
            </a:rPr>
            <a:t>Uttrakhand</a:t>
          </a:r>
          <a:endParaRPr lang="en-US" b="1" dirty="0">
            <a:solidFill>
              <a:schemeClr val="bg1"/>
            </a:solidFill>
          </a:endParaRPr>
        </a:p>
      </dgm:t>
    </dgm:pt>
    <dgm:pt modelId="{50E6290F-1DFC-4198-A055-FF8343CB52DD}" type="parTrans" cxnId="{19BE4CA5-AB7C-4555-839D-AE6744664C1F}">
      <dgm:prSet/>
      <dgm:spPr/>
      <dgm:t>
        <a:bodyPr/>
        <a:lstStyle/>
        <a:p>
          <a:endParaRPr lang="en-US"/>
        </a:p>
      </dgm:t>
    </dgm:pt>
    <dgm:pt modelId="{61D7765A-5741-422D-9FE4-1E87774938E0}" type="sibTrans" cxnId="{19BE4CA5-AB7C-4555-839D-AE6744664C1F}">
      <dgm:prSet/>
      <dgm:spPr/>
      <dgm:t>
        <a:bodyPr/>
        <a:lstStyle/>
        <a:p>
          <a:endParaRPr lang="en-US"/>
        </a:p>
      </dgm:t>
    </dgm:pt>
    <dgm:pt modelId="{4E7FB08C-C3B1-4885-ACD1-75B9BF9FB490}">
      <dgm:prSet phldrT="[Text]"/>
      <dgm:spPr/>
      <dgm:t>
        <a:bodyPr/>
        <a:lstStyle/>
        <a:p>
          <a:r>
            <a:rPr lang="en-US" b="1" dirty="0" smtClean="0">
              <a:solidFill>
                <a:schemeClr val="bg1"/>
              </a:solidFill>
            </a:rPr>
            <a:t>Punjab	</a:t>
          </a:r>
          <a:endParaRPr lang="en-US" b="1" dirty="0">
            <a:solidFill>
              <a:schemeClr val="bg1"/>
            </a:solidFill>
          </a:endParaRPr>
        </a:p>
      </dgm:t>
    </dgm:pt>
    <dgm:pt modelId="{DE50B4BD-BA19-41E1-96FE-6B4D49F20DC3}" type="parTrans" cxnId="{ADAE2E3B-65F1-427B-9FA6-A2D410439600}">
      <dgm:prSet/>
      <dgm:spPr/>
      <dgm:t>
        <a:bodyPr/>
        <a:lstStyle/>
        <a:p>
          <a:endParaRPr lang="en-US"/>
        </a:p>
      </dgm:t>
    </dgm:pt>
    <dgm:pt modelId="{4D91DA0E-DDBE-4AB3-8B25-AC185BCACDA5}" type="sibTrans" cxnId="{ADAE2E3B-65F1-427B-9FA6-A2D410439600}">
      <dgm:prSet/>
      <dgm:spPr/>
      <dgm:t>
        <a:bodyPr/>
        <a:lstStyle/>
        <a:p>
          <a:endParaRPr lang="en-US"/>
        </a:p>
      </dgm:t>
    </dgm:pt>
    <dgm:pt modelId="{EEF171AF-48A2-4AE6-84D9-7DCE68425C54}">
      <dgm:prSet phldrT="[Text]"/>
      <dgm:spPr/>
      <dgm:t>
        <a:bodyPr/>
        <a:lstStyle/>
        <a:p>
          <a:r>
            <a:rPr lang="en-US" b="1" dirty="0" smtClean="0">
              <a:solidFill>
                <a:schemeClr val="bg1"/>
              </a:solidFill>
            </a:rPr>
            <a:t>Haryana</a:t>
          </a:r>
          <a:endParaRPr lang="en-US" b="1" dirty="0">
            <a:solidFill>
              <a:schemeClr val="bg1"/>
            </a:solidFill>
          </a:endParaRPr>
        </a:p>
      </dgm:t>
    </dgm:pt>
    <dgm:pt modelId="{979D2C5A-889B-4F80-ABED-FF5613118A3B}" type="parTrans" cxnId="{8BE083B8-A221-429F-88A8-E9377C2C6201}">
      <dgm:prSet/>
      <dgm:spPr/>
      <dgm:t>
        <a:bodyPr/>
        <a:lstStyle/>
        <a:p>
          <a:endParaRPr lang="en-US"/>
        </a:p>
      </dgm:t>
    </dgm:pt>
    <dgm:pt modelId="{6A037050-8513-4076-9697-5D441B9E7AE3}" type="sibTrans" cxnId="{8BE083B8-A221-429F-88A8-E9377C2C6201}">
      <dgm:prSet/>
      <dgm:spPr/>
      <dgm:t>
        <a:bodyPr/>
        <a:lstStyle/>
        <a:p>
          <a:endParaRPr lang="en-US"/>
        </a:p>
      </dgm:t>
    </dgm:pt>
    <dgm:pt modelId="{9DD8154E-CF11-413B-A771-6A6281A00BD0}">
      <dgm:prSet phldrT="[Text]"/>
      <dgm:spPr/>
      <dgm:t>
        <a:bodyPr/>
        <a:lstStyle/>
        <a:p>
          <a:r>
            <a:rPr lang="en-US" b="1" dirty="0" smtClean="0">
              <a:solidFill>
                <a:schemeClr val="bg1"/>
              </a:solidFill>
            </a:rPr>
            <a:t>Chandigarh</a:t>
          </a:r>
          <a:endParaRPr lang="en-US" b="1" dirty="0">
            <a:solidFill>
              <a:schemeClr val="bg1"/>
            </a:solidFill>
          </a:endParaRPr>
        </a:p>
      </dgm:t>
    </dgm:pt>
    <dgm:pt modelId="{E7BC6A4E-0E65-4DF1-A611-A7320164CA2D}" type="parTrans" cxnId="{E80E57BC-B03E-4598-8DEC-BA9F66D5DB31}">
      <dgm:prSet/>
      <dgm:spPr/>
      <dgm:t>
        <a:bodyPr/>
        <a:lstStyle/>
        <a:p>
          <a:endParaRPr lang="en-US"/>
        </a:p>
      </dgm:t>
    </dgm:pt>
    <dgm:pt modelId="{44A4759B-87AB-403A-9D40-3F8240AFC2B5}" type="sibTrans" cxnId="{E80E57BC-B03E-4598-8DEC-BA9F66D5DB31}">
      <dgm:prSet/>
      <dgm:spPr/>
      <dgm:t>
        <a:bodyPr/>
        <a:lstStyle/>
        <a:p>
          <a:endParaRPr lang="en-US"/>
        </a:p>
      </dgm:t>
    </dgm:pt>
    <dgm:pt modelId="{C356D07C-A1C0-4610-8FE6-B8D6AEC80BFF}">
      <dgm:prSet phldrT="[Text]"/>
      <dgm:spPr/>
      <dgm:t>
        <a:bodyPr/>
        <a:lstStyle/>
        <a:p>
          <a:r>
            <a:rPr lang="en-US" b="1" dirty="0" smtClean="0">
              <a:solidFill>
                <a:schemeClr val="bg1"/>
              </a:solidFill>
            </a:rPr>
            <a:t>Jammu &amp; Kashmir</a:t>
          </a:r>
          <a:endParaRPr lang="en-US" b="1" dirty="0">
            <a:solidFill>
              <a:schemeClr val="bg1"/>
            </a:solidFill>
          </a:endParaRPr>
        </a:p>
      </dgm:t>
    </dgm:pt>
    <dgm:pt modelId="{B88AC569-315E-4AA8-8092-F2D5ADEB49C0}" type="parTrans" cxnId="{787ED94A-22BA-4A18-B01B-57A0EC07B5C1}">
      <dgm:prSet/>
      <dgm:spPr/>
      <dgm:t>
        <a:bodyPr/>
        <a:lstStyle/>
        <a:p>
          <a:endParaRPr lang="en-US"/>
        </a:p>
      </dgm:t>
    </dgm:pt>
    <dgm:pt modelId="{D0A708E0-4786-43D3-8F8A-91B5964636E8}" type="sibTrans" cxnId="{787ED94A-22BA-4A18-B01B-57A0EC07B5C1}">
      <dgm:prSet/>
      <dgm:spPr/>
      <dgm:t>
        <a:bodyPr/>
        <a:lstStyle/>
        <a:p>
          <a:endParaRPr lang="en-US"/>
        </a:p>
      </dgm:t>
    </dgm:pt>
    <dgm:pt modelId="{EB218B8C-CF26-4EA9-8DA9-7918D49F7B37}">
      <dgm:prSet phldrT="[Text]"/>
      <dgm:spPr/>
      <dgm:t>
        <a:bodyPr/>
        <a:lstStyle/>
        <a:p>
          <a:r>
            <a:rPr lang="en-US" b="1" dirty="0" smtClean="0">
              <a:solidFill>
                <a:schemeClr val="bg1"/>
              </a:solidFill>
            </a:rPr>
            <a:t>HP</a:t>
          </a:r>
          <a:endParaRPr lang="en-US" b="1" dirty="0">
            <a:solidFill>
              <a:schemeClr val="bg1"/>
            </a:solidFill>
          </a:endParaRPr>
        </a:p>
      </dgm:t>
    </dgm:pt>
    <dgm:pt modelId="{D5911091-5F02-4854-BCBE-BE1A7A5A47E5}" type="parTrans" cxnId="{EBF24F82-FFE8-4AC7-9CA5-79616DE61F4F}">
      <dgm:prSet/>
      <dgm:spPr/>
      <dgm:t>
        <a:bodyPr/>
        <a:lstStyle/>
        <a:p>
          <a:endParaRPr lang="en-US"/>
        </a:p>
      </dgm:t>
    </dgm:pt>
    <dgm:pt modelId="{72A6104F-9C2B-45DF-A37C-0D9FC4B1166D}" type="sibTrans" cxnId="{EBF24F82-FFE8-4AC7-9CA5-79616DE61F4F}">
      <dgm:prSet/>
      <dgm:spPr/>
      <dgm:t>
        <a:bodyPr/>
        <a:lstStyle/>
        <a:p>
          <a:endParaRPr lang="en-US"/>
        </a:p>
      </dgm:t>
    </dgm:pt>
    <dgm:pt modelId="{C455664E-34A0-4375-B1F1-9C1CA6D49FD9}" type="pres">
      <dgm:prSet presAssocID="{A35FDE11-D23F-4190-AD4C-0E82004CC998}" presName="diagram" presStyleCnt="0">
        <dgm:presLayoutVars>
          <dgm:dir/>
          <dgm:resizeHandles val="exact"/>
        </dgm:presLayoutVars>
      </dgm:prSet>
      <dgm:spPr/>
      <dgm:t>
        <a:bodyPr/>
        <a:lstStyle/>
        <a:p>
          <a:endParaRPr lang="en-US"/>
        </a:p>
      </dgm:t>
    </dgm:pt>
    <dgm:pt modelId="{B27C55E5-20F8-4143-B57D-7AF68B36F461}" type="pres">
      <dgm:prSet presAssocID="{F6123AF7-FE34-4FE3-87F9-BA02F812F06F}" presName="node" presStyleLbl="node1" presStyleIdx="0" presStyleCnt="7">
        <dgm:presLayoutVars>
          <dgm:bulletEnabled val="1"/>
        </dgm:presLayoutVars>
      </dgm:prSet>
      <dgm:spPr/>
      <dgm:t>
        <a:bodyPr/>
        <a:lstStyle/>
        <a:p>
          <a:endParaRPr lang="en-US"/>
        </a:p>
      </dgm:t>
    </dgm:pt>
    <dgm:pt modelId="{BE6DAF46-B16E-491B-B5CA-5C35BBE7D1D9}" type="pres">
      <dgm:prSet presAssocID="{B801E13C-D52D-4A08-B2B5-91AF4A32C971}" presName="sibTrans" presStyleCnt="0"/>
      <dgm:spPr/>
    </dgm:pt>
    <dgm:pt modelId="{B97EFEF2-CD20-47A0-8063-F94730AD27F8}" type="pres">
      <dgm:prSet presAssocID="{EB728333-E41C-454D-8228-F9386E35E9B1}" presName="node" presStyleLbl="node1" presStyleIdx="1" presStyleCnt="7">
        <dgm:presLayoutVars>
          <dgm:bulletEnabled val="1"/>
        </dgm:presLayoutVars>
      </dgm:prSet>
      <dgm:spPr/>
      <dgm:t>
        <a:bodyPr/>
        <a:lstStyle/>
        <a:p>
          <a:endParaRPr lang="en-US"/>
        </a:p>
      </dgm:t>
    </dgm:pt>
    <dgm:pt modelId="{A1A29262-AEAC-4141-B32A-CB53824ACDD9}" type="pres">
      <dgm:prSet presAssocID="{61D7765A-5741-422D-9FE4-1E87774938E0}" presName="sibTrans" presStyleCnt="0"/>
      <dgm:spPr/>
    </dgm:pt>
    <dgm:pt modelId="{7B5311C5-3BD6-4C7F-9F11-8FAFA4D01D3B}" type="pres">
      <dgm:prSet presAssocID="{4E7FB08C-C3B1-4885-ACD1-75B9BF9FB490}" presName="node" presStyleLbl="node1" presStyleIdx="2" presStyleCnt="7">
        <dgm:presLayoutVars>
          <dgm:bulletEnabled val="1"/>
        </dgm:presLayoutVars>
      </dgm:prSet>
      <dgm:spPr/>
      <dgm:t>
        <a:bodyPr/>
        <a:lstStyle/>
        <a:p>
          <a:endParaRPr lang="en-US"/>
        </a:p>
      </dgm:t>
    </dgm:pt>
    <dgm:pt modelId="{22C07A5C-C7D0-423D-B387-C2271ABB4801}" type="pres">
      <dgm:prSet presAssocID="{4D91DA0E-DDBE-4AB3-8B25-AC185BCACDA5}" presName="sibTrans" presStyleCnt="0"/>
      <dgm:spPr/>
    </dgm:pt>
    <dgm:pt modelId="{5CC1CA69-3601-4A5A-BC61-4EEF5162B206}" type="pres">
      <dgm:prSet presAssocID="{EEF171AF-48A2-4AE6-84D9-7DCE68425C54}" presName="node" presStyleLbl="node1" presStyleIdx="3" presStyleCnt="7">
        <dgm:presLayoutVars>
          <dgm:bulletEnabled val="1"/>
        </dgm:presLayoutVars>
      </dgm:prSet>
      <dgm:spPr/>
      <dgm:t>
        <a:bodyPr/>
        <a:lstStyle/>
        <a:p>
          <a:endParaRPr lang="en-US"/>
        </a:p>
      </dgm:t>
    </dgm:pt>
    <dgm:pt modelId="{210FC4B9-7CDA-41CD-8AE7-967A27ECE1D3}" type="pres">
      <dgm:prSet presAssocID="{6A037050-8513-4076-9697-5D441B9E7AE3}" presName="sibTrans" presStyleCnt="0"/>
      <dgm:spPr/>
    </dgm:pt>
    <dgm:pt modelId="{44D05FCE-B116-47D8-9CA7-ACFE6CB15B7F}" type="pres">
      <dgm:prSet presAssocID="{9DD8154E-CF11-413B-A771-6A6281A00BD0}" presName="node" presStyleLbl="node1" presStyleIdx="4" presStyleCnt="7">
        <dgm:presLayoutVars>
          <dgm:bulletEnabled val="1"/>
        </dgm:presLayoutVars>
      </dgm:prSet>
      <dgm:spPr/>
      <dgm:t>
        <a:bodyPr/>
        <a:lstStyle/>
        <a:p>
          <a:endParaRPr lang="en-US"/>
        </a:p>
      </dgm:t>
    </dgm:pt>
    <dgm:pt modelId="{539C8A76-AA21-4FD6-9F70-51FBE0FFEF69}" type="pres">
      <dgm:prSet presAssocID="{44A4759B-87AB-403A-9D40-3F8240AFC2B5}" presName="sibTrans" presStyleCnt="0"/>
      <dgm:spPr/>
    </dgm:pt>
    <dgm:pt modelId="{AE84C82D-44E0-4401-AF03-71CD56DB11F3}" type="pres">
      <dgm:prSet presAssocID="{EB218B8C-CF26-4EA9-8DA9-7918D49F7B37}" presName="node" presStyleLbl="node1" presStyleIdx="5" presStyleCnt="7">
        <dgm:presLayoutVars>
          <dgm:bulletEnabled val="1"/>
        </dgm:presLayoutVars>
      </dgm:prSet>
      <dgm:spPr/>
      <dgm:t>
        <a:bodyPr/>
        <a:lstStyle/>
        <a:p>
          <a:endParaRPr lang="en-US"/>
        </a:p>
      </dgm:t>
    </dgm:pt>
    <dgm:pt modelId="{67884700-F462-4E28-8CFA-F1AA517EE9D0}" type="pres">
      <dgm:prSet presAssocID="{72A6104F-9C2B-45DF-A37C-0D9FC4B1166D}" presName="sibTrans" presStyleCnt="0"/>
      <dgm:spPr/>
    </dgm:pt>
    <dgm:pt modelId="{675FBE9A-17FE-42B6-9CC6-A5276EA979EC}" type="pres">
      <dgm:prSet presAssocID="{C356D07C-A1C0-4610-8FE6-B8D6AEC80BFF}" presName="node" presStyleLbl="node1" presStyleIdx="6" presStyleCnt="7">
        <dgm:presLayoutVars>
          <dgm:bulletEnabled val="1"/>
        </dgm:presLayoutVars>
      </dgm:prSet>
      <dgm:spPr/>
      <dgm:t>
        <a:bodyPr/>
        <a:lstStyle/>
        <a:p>
          <a:endParaRPr lang="en-US"/>
        </a:p>
      </dgm:t>
    </dgm:pt>
  </dgm:ptLst>
  <dgm:cxnLst>
    <dgm:cxn modelId="{CCA9899C-583E-411D-988F-E5C230519E82}" type="presOf" srcId="{EB728333-E41C-454D-8228-F9386E35E9B1}" destId="{B97EFEF2-CD20-47A0-8063-F94730AD27F8}" srcOrd="0" destOrd="0" presId="urn:microsoft.com/office/officeart/2005/8/layout/default"/>
    <dgm:cxn modelId="{787ED94A-22BA-4A18-B01B-57A0EC07B5C1}" srcId="{A35FDE11-D23F-4190-AD4C-0E82004CC998}" destId="{C356D07C-A1C0-4610-8FE6-B8D6AEC80BFF}" srcOrd="6" destOrd="0" parTransId="{B88AC569-315E-4AA8-8092-F2D5ADEB49C0}" sibTransId="{D0A708E0-4786-43D3-8F8A-91B5964636E8}"/>
    <dgm:cxn modelId="{EBF24F82-FFE8-4AC7-9CA5-79616DE61F4F}" srcId="{A35FDE11-D23F-4190-AD4C-0E82004CC998}" destId="{EB218B8C-CF26-4EA9-8DA9-7918D49F7B37}" srcOrd="5" destOrd="0" parTransId="{D5911091-5F02-4854-BCBE-BE1A7A5A47E5}" sibTransId="{72A6104F-9C2B-45DF-A37C-0D9FC4B1166D}"/>
    <dgm:cxn modelId="{8BE083B8-A221-429F-88A8-E9377C2C6201}" srcId="{A35FDE11-D23F-4190-AD4C-0E82004CC998}" destId="{EEF171AF-48A2-4AE6-84D9-7DCE68425C54}" srcOrd="3" destOrd="0" parTransId="{979D2C5A-889B-4F80-ABED-FF5613118A3B}" sibTransId="{6A037050-8513-4076-9697-5D441B9E7AE3}"/>
    <dgm:cxn modelId="{19087165-5942-495D-A6A6-1BD0505ED3F8}" type="presOf" srcId="{A35FDE11-D23F-4190-AD4C-0E82004CC998}" destId="{C455664E-34A0-4375-B1F1-9C1CA6D49FD9}" srcOrd="0" destOrd="0" presId="urn:microsoft.com/office/officeart/2005/8/layout/default"/>
    <dgm:cxn modelId="{ADAE2E3B-65F1-427B-9FA6-A2D410439600}" srcId="{A35FDE11-D23F-4190-AD4C-0E82004CC998}" destId="{4E7FB08C-C3B1-4885-ACD1-75B9BF9FB490}" srcOrd="2" destOrd="0" parTransId="{DE50B4BD-BA19-41E1-96FE-6B4D49F20DC3}" sibTransId="{4D91DA0E-DDBE-4AB3-8B25-AC185BCACDA5}"/>
    <dgm:cxn modelId="{173847F5-31D5-4674-AABF-6CE40E84BB0E}" type="presOf" srcId="{9DD8154E-CF11-413B-A771-6A6281A00BD0}" destId="{44D05FCE-B116-47D8-9CA7-ACFE6CB15B7F}" srcOrd="0" destOrd="0" presId="urn:microsoft.com/office/officeart/2005/8/layout/default"/>
    <dgm:cxn modelId="{19BE4CA5-AB7C-4555-839D-AE6744664C1F}" srcId="{A35FDE11-D23F-4190-AD4C-0E82004CC998}" destId="{EB728333-E41C-454D-8228-F9386E35E9B1}" srcOrd="1" destOrd="0" parTransId="{50E6290F-1DFC-4198-A055-FF8343CB52DD}" sibTransId="{61D7765A-5741-422D-9FE4-1E87774938E0}"/>
    <dgm:cxn modelId="{58F6A8C9-8F51-480B-B55E-19A0E71E9963}" srcId="{A35FDE11-D23F-4190-AD4C-0E82004CC998}" destId="{F6123AF7-FE34-4FE3-87F9-BA02F812F06F}" srcOrd="0" destOrd="0" parTransId="{911B2DE4-B156-4402-BF5A-672D68BD8F29}" sibTransId="{B801E13C-D52D-4A08-B2B5-91AF4A32C971}"/>
    <dgm:cxn modelId="{E80E57BC-B03E-4598-8DEC-BA9F66D5DB31}" srcId="{A35FDE11-D23F-4190-AD4C-0E82004CC998}" destId="{9DD8154E-CF11-413B-A771-6A6281A00BD0}" srcOrd="4" destOrd="0" parTransId="{E7BC6A4E-0E65-4DF1-A611-A7320164CA2D}" sibTransId="{44A4759B-87AB-403A-9D40-3F8240AFC2B5}"/>
    <dgm:cxn modelId="{985A81EA-2830-4FC8-AE14-DAD62AFA6B6A}" type="presOf" srcId="{EB218B8C-CF26-4EA9-8DA9-7918D49F7B37}" destId="{AE84C82D-44E0-4401-AF03-71CD56DB11F3}" srcOrd="0" destOrd="0" presId="urn:microsoft.com/office/officeart/2005/8/layout/default"/>
    <dgm:cxn modelId="{95C46679-BE26-4E31-87DB-AA4F8EF9EBE8}" type="presOf" srcId="{F6123AF7-FE34-4FE3-87F9-BA02F812F06F}" destId="{B27C55E5-20F8-4143-B57D-7AF68B36F461}" srcOrd="0" destOrd="0" presId="urn:microsoft.com/office/officeart/2005/8/layout/default"/>
    <dgm:cxn modelId="{34E29E4C-9DD5-477F-B71A-59CB41538760}" type="presOf" srcId="{EEF171AF-48A2-4AE6-84D9-7DCE68425C54}" destId="{5CC1CA69-3601-4A5A-BC61-4EEF5162B206}" srcOrd="0" destOrd="0" presId="urn:microsoft.com/office/officeart/2005/8/layout/default"/>
    <dgm:cxn modelId="{438AA9E2-2CE1-42E0-A66D-9FE1B7DB0694}" type="presOf" srcId="{4E7FB08C-C3B1-4885-ACD1-75B9BF9FB490}" destId="{7B5311C5-3BD6-4C7F-9F11-8FAFA4D01D3B}" srcOrd="0" destOrd="0" presId="urn:microsoft.com/office/officeart/2005/8/layout/default"/>
    <dgm:cxn modelId="{7A48760E-3D7D-4BED-8857-9E6BF53BE45D}" type="presOf" srcId="{C356D07C-A1C0-4610-8FE6-B8D6AEC80BFF}" destId="{675FBE9A-17FE-42B6-9CC6-A5276EA979EC}" srcOrd="0" destOrd="0" presId="urn:microsoft.com/office/officeart/2005/8/layout/default"/>
    <dgm:cxn modelId="{76088283-CC17-40DF-AB8E-07C28847E21E}" type="presParOf" srcId="{C455664E-34A0-4375-B1F1-9C1CA6D49FD9}" destId="{B27C55E5-20F8-4143-B57D-7AF68B36F461}" srcOrd="0" destOrd="0" presId="urn:microsoft.com/office/officeart/2005/8/layout/default"/>
    <dgm:cxn modelId="{069D7620-AE0F-468D-9D1C-4C7CDDCC8CC7}" type="presParOf" srcId="{C455664E-34A0-4375-B1F1-9C1CA6D49FD9}" destId="{BE6DAF46-B16E-491B-B5CA-5C35BBE7D1D9}" srcOrd="1" destOrd="0" presId="urn:microsoft.com/office/officeart/2005/8/layout/default"/>
    <dgm:cxn modelId="{C65D101E-D112-4653-938F-AE1CF17BEFA4}" type="presParOf" srcId="{C455664E-34A0-4375-B1F1-9C1CA6D49FD9}" destId="{B97EFEF2-CD20-47A0-8063-F94730AD27F8}" srcOrd="2" destOrd="0" presId="urn:microsoft.com/office/officeart/2005/8/layout/default"/>
    <dgm:cxn modelId="{8AA541AE-FF7A-431E-A4D6-59E18AC524A2}" type="presParOf" srcId="{C455664E-34A0-4375-B1F1-9C1CA6D49FD9}" destId="{A1A29262-AEAC-4141-B32A-CB53824ACDD9}" srcOrd="3" destOrd="0" presId="urn:microsoft.com/office/officeart/2005/8/layout/default"/>
    <dgm:cxn modelId="{130FF67B-75EF-4558-B04A-6D004FDCEA41}" type="presParOf" srcId="{C455664E-34A0-4375-B1F1-9C1CA6D49FD9}" destId="{7B5311C5-3BD6-4C7F-9F11-8FAFA4D01D3B}" srcOrd="4" destOrd="0" presId="urn:microsoft.com/office/officeart/2005/8/layout/default"/>
    <dgm:cxn modelId="{2F56BB59-A1CA-4A40-814C-64C87A4B8A43}" type="presParOf" srcId="{C455664E-34A0-4375-B1F1-9C1CA6D49FD9}" destId="{22C07A5C-C7D0-423D-B387-C2271ABB4801}" srcOrd="5" destOrd="0" presId="urn:microsoft.com/office/officeart/2005/8/layout/default"/>
    <dgm:cxn modelId="{88FC18E5-8225-478B-813B-A67FF57E7618}" type="presParOf" srcId="{C455664E-34A0-4375-B1F1-9C1CA6D49FD9}" destId="{5CC1CA69-3601-4A5A-BC61-4EEF5162B206}" srcOrd="6" destOrd="0" presId="urn:microsoft.com/office/officeart/2005/8/layout/default"/>
    <dgm:cxn modelId="{3679545E-07C9-4B85-BB61-48519E2614E4}" type="presParOf" srcId="{C455664E-34A0-4375-B1F1-9C1CA6D49FD9}" destId="{210FC4B9-7CDA-41CD-8AE7-967A27ECE1D3}" srcOrd="7" destOrd="0" presId="urn:microsoft.com/office/officeart/2005/8/layout/default"/>
    <dgm:cxn modelId="{D4AF6DA2-4284-4A6A-A1C0-D959A81DBB82}" type="presParOf" srcId="{C455664E-34A0-4375-B1F1-9C1CA6D49FD9}" destId="{44D05FCE-B116-47D8-9CA7-ACFE6CB15B7F}" srcOrd="8" destOrd="0" presId="urn:microsoft.com/office/officeart/2005/8/layout/default"/>
    <dgm:cxn modelId="{E522212A-414F-4EE5-B463-986FB504FCFF}" type="presParOf" srcId="{C455664E-34A0-4375-B1F1-9C1CA6D49FD9}" destId="{539C8A76-AA21-4FD6-9F70-51FBE0FFEF69}" srcOrd="9" destOrd="0" presId="urn:microsoft.com/office/officeart/2005/8/layout/default"/>
    <dgm:cxn modelId="{6F5A7447-9318-48E5-835C-2390CF2EF4D1}" type="presParOf" srcId="{C455664E-34A0-4375-B1F1-9C1CA6D49FD9}" destId="{AE84C82D-44E0-4401-AF03-71CD56DB11F3}" srcOrd="10" destOrd="0" presId="urn:microsoft.com/office/officeart/2005/8/layout/default"/>
    <dgm:cxn modelId="{940334DA-9903-4577-851B-A86DD1580D80}" type="presParOf" srcId="{C455664E-34A0-4375-B1F1-9C1CA6D49FD9}" destId="{67884700-F462-4E28-8CFA-F1AA517EE9D0}" srcOrd="11" destOrd="0" presId="urn:microsoft.com/office/officeart/2005/8/layout/default"/>
    <dgm:cxn modelId="{7071DB79-977A-4EA9-8BF6-7D8CFC5E2D23}" type="presParOf" srcId="{C455664E-34A0-4375-B1F1-9C1CA6D49FD9}" destId="{675FBE9A-17FE-42B6-9CC6-A5276EA979EC}"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D907C7-7DCE-4B51-A018-5EF18BF8182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E484E1A-C346-459C-AA42-A3DEE278DAAB}">
      <dgm:prSet phldrT="[Text]"/>
      <dgm:spPr/>
      <dgm:t>
        <a:bodyPr/>
        <a:lstStyle/>
        <a:p>
          <a:r>
            <a:rPr lang="en-US" dirty="0" smtClean="0"/>
            <a:t>Harden all devices</a:t>
          </a:r>
        </a:p>
      </dgm:t>
    </dgm:pt>
    <dgm:pt modelId="{ADC3FE2E-0356-4510-9C63-AC7D0440AE1B}" type="parTrans" cxnId="{235CBBFD-7CA1-4C4C-A48A-B246883F3DD4}">
      <dgm:prSet/>
      <dgm:spPr/>
      <dgm:t>
        <a:bodyPr/>
        <a:lstStyle/>
        <a:p>
          <a:endParaRPr lang="en-US"/>
        </a:p>
      </dgm:t>
    </dgm:pt>
    <dgm:pt modelId="{CFCB69D6-8012-4666-9CFB-D4FB1B1AE7C1}" type="sibTrans" cxnId="{235CBBFD-7CA1-4C4C-A48A-B246883F3DD4}">
      <dgm:prSet/>
      <dgm:spPr/>
      <dgm:t>
        <a:bodyPr/>
        <a:lstStyle/>
        <a:p>
          <a:endParaRPr lang="en-US"/>
        </a:p>
      </dgm:t>
    </dgm:pt>
    <dgm:pt modelId="{155FD807-4340-4A67-929F-AD90235ED19F}">
      <dgm:prSet phldrT="[Text]"/>
      <dgm:spPr/>
      <dgm:t>
        <a:bodyPr/>
        <a:lstStyle/>
        <a:p>
          <a:r>
            <a:rPr lang="en-US" dirty="0" smtClean="0"/>
            <a:t>Use Least privilege user access</a:t>
          </a:r>
          <a:endParaRPr lang="en-US" dirty="0"/>
        </a:p>
      </dgm:t>
    </dgm:pt>
    <dgm:pt modelId="{202AC823-166E-49E5-AB66-289C0255BEE9}" type="parTrans" cxnId="{EA33379B-8772-4315-8537-6543A4B20859}">
      <dgm:prSet/>
      <dgm:spPr/>
      <dgm:t>
        <a:bodyPr/>
        <a:lstStyle/>
        <a:p>
          <a:endParaRPr lang="en-US"/>
        </a:p>
      </dgm:t>
    </dgm:pt>
    <dgm:pt modelId="{FE802F8E-F1F3-45D4-BA8B-EDCA5C3C056E}" type="sibTrans" cxnId="{EA33379B-8772-4315-8537-6543A4B20859}">
      <dgm:prSet/>
      <dgm:spPr/>
      <dgm:t>
        <a:bodyPr/>
        <a:lstStyle/>
        <a:p>
          <a:endParaRPr lang="en-US"/>
        </a:p>
      </dgm:t>
    </dgm:pt>
    <dgm:pt modelId="{AE33933D-01C7-41BA-976B-1B19B3A06CF3}">
      <dgm:prSet phldrT="[Text]"/>
      <dgm:spPr/>
      <dgm:t>
        <a:bodyPr/>
        <a:lstStyle/>
        <a:p>
          <a:r>
            <a:rPr lang="en-US" dirty="0" smtClean="0"/>
            <a:t>Enforce effective password management policies</a:t>
          </a:r>
        </a:p>
      </dgm:t>
    </dgm:pt>
    <dgm:pt modelId="{1B98CEAE-ED2D-4E53-8E3F-89D10A8E6D2B}" type="parTrans" cxnId="{C8992DEF-EDD3-4991-95AF-59359927090E}">
      <dgm:prSet/>
      <dgm:spPr/>
      <dgm:t>
        <a:bodyPr/>
        <a:lstStyle/>
        <a:p>
          <a:endParaRPr lang="en-US"/>
        </a:p>
      </dgm:t>
    </dgm:pt>
    <dgm:pt modelId="{642A147E-BB18-4BD9-903D-B2F5FC4E91E2}" type="sibTrans" cxnId="{C8992DEF-EDD3-4991-95AF-59359927090E}">
      <dgm:prSet/>
      <dgm:spPr/>
      <dgm:t>
        <a:bodyPr/>
        <a:lstStyle/>
        <a:p>
          <a:endParaRPr lang="en-US"/>
        </a:p>
      </dgm:t>
    </dgm:pt>
    <dgm:pt modelId="{0CC4834D-8912-4E49-BC20-F331EC2DF045}">
      <dgm:prSet phldrT="[Text]"/>
      <dgm:spPr/>
      <dgm:t>
        <a:bodyPr/>
        <a:lstStyle/>
        <a:p>
          <a:r>
            <a:rPr lang="en-US" dirty="0" smtClean="0"/>
            <a:t>Conduct regular audit of </a:t>
          </a:r>
          <a:r>
            <a:rPr lang="en-US" dirty="0" err="1" smtClean="0"/>
            <a:t>organisations</a:t>
          </a:r>
          <a:r>
            <a:rPr lang="en-US" dirty="0" smtClean="0"/>
            <a:t> security practices.</a:t>
          </a:r>
        </a:p>
      </dgm:t>
    </dgm:pt>
    <dgm:pt modelId="{58CF81F8-EA6A-4FC5-A8EA-84116F337DB4}" type="parTrans" cxnId="{B8DD4690-68C8-4B86-8130-C4483E9D3914}">
      <dgm:prSet/>
      <dgm:spPr/>
      <dgm:t>
        <a:bodyPr/>
        <a:lstStyle/>
        <a:p>
          <a:endParaRPr lang="en-US"/>
        </a:p>
      </dgm:t>
    </dgm:pt>
    <dgm:pt modelId="{B5BEE702-28B5-4F38-8419-CC951FCA60DE}" type="sibTrans" cxnId="{B8DD4690-68C8-4B86-8130-C4483E9D3914}">
      <dgm:prSet/>
      <dgm:spPr/>
      <dgm:t>
        <a:bodyPr/>
        <a:lstStyle/>
        <a:p>
          <a:endParaRPr lang="en-US"/>
        </a:p>
      </dgm:t>
    </dgm:pt>
    <dgm:pt modelId="{8569B4FE-CF32-4FD5-BF5E-97EB6BC82D34}">
      <dgm:prSet phldrT="[Text]"/>
      <dgm:spPr/>
      <dgm:t>
        <a:bodyPr/>
        <a:lstStyle/>
        <a:p>
          <a:r>
            <a:rPr lang="en-US" dirty="0" smtClean="0"/>
            <a:t>Use email authentication(all inbound/outbound comm.)</a:t>
          </a:r>
          <a:endParaRPr lang="en-US" dirty="0"/>
        </a:p>
      </dgm:t>
    </dgm:pt>
    <dgm:pt modelId="{BAD07F75-7546-4B9F-ABF6-B74400083F2C}" type="parTrans" cxnId="{84987A9F-059E-4B9C-B53A-88EF57864F96}">
      <dgm:prSet/>
      <dgm:spPr/>
      <dgm:t>
        <a:bodyPr/>
        <a:lstStyle/>
        <a:p>
          <a:endParaRPr lang="en-US"/>
        </a:p>
      </dgm:t>
    </dgm:pt>
    <dgm:pt modelId="{E44D123D-7F89-41D2-B387-D61C293B22FC}" type="sibTrans" cxnId="{84987A9F-059E-4B9C-B53A-88EF57864F96}">
      <dgm:prSet/>
      <dgm:spPr/>
      <dgm:t>
        <a:bodyPr/>
        <a:lstStyle/>
        <a:p>
          <a:endParaRPr lang="en-US"/>
        </a:p>
      </dgm:t>
    </dgm:pt>
    <dgm:pt modelId="{2FB8D758-9D6D-4814-B50C-6233BC6E1460}">
      <dgm:prSet phldrT="[Text]"/>
      <dgm:spPr/>
      <dgm:t>
        <a:bodyPr/>
        <a:lstStyle/>
        <a:p>
          <a:r>
            <a:rPr lang="en-US" dirty="0" smtClean="0">
              <a:solidFill>
                <a:schemeClr val="tx1"/>
              </a:solidFill>
            </a:rPr>
            <a:t>Inform dos/</a:t>
          </a:r>
          <a:r>
            <a:rPr lang="en-US" dirty="0" err="1" smtClean="0">
              <a:solidFill>
                <a:schemeClr val="tx1"/>
              </a:solidFill>
            </a:rPr>
            <a:t>donts</a:t>
          </a:r>
          <a:r>
            <a:rPr lang="en-US" dirty="0" smtClean="0">
              <a:solidFill>
                <a:schemeClr val="tx1"/>
              </a:solidFill>
            </a:rPr>
            <a:t> to Citizens/Customers</a:t>
          </a:r>
          <a:endParaRPr lang="en-US" dirty="0">
            <a:solidFill>
              <a:schemeClr val="tx1"/>
            </a:solidFill>
          </a:endParaRPr>
        </a:p>
      </dgm:t>
    </dgm:pt>
    <dgm:pt modelId="{8A340111-FA14-4B62-99E6-D93B8048E044}" type="parTrans" cxnId="{EB9B8F1C-F2B6-403B-AEDE-9629A35E1535}">
      <dgm:prSet/>
      <dgm:spPr/>
      <dgm:t>
        <a:bodyPr/>
        <a:lstStyle/>
        <a:p>
          <a:endParaRPr lang="en-US"/>
        </a:p>
      </dgm:t>
    </dgm:pt>
    <dgm:pt modelId="{FD67E946-80CD-4394-8731-81CAFF4139A9}" type="sibTrans" cxnId="{EB9B8F1C-F2B6-403B-AEDE-9629A35E1535}">
      <dgm:prSet/>
      <dgm:spPr/>
      <dgm:t>
        <a:bodyPr/>
        <a:lstStyle/>
        <a:p>
          <a:endParaRPr lang="en-US"/>
        </a:p>
      </dgm:t>
    </dgm:pt>
    <dgm:pt modelId="{40BB9683-EE77-4B86-8A02-B7A5C0D508F9}" type="pres">
      <dgm:prSet presAssocID="{A9D907C7-7DCE-4B51-A018-5EF18BF8182B}" presName="diagram" presStyleCnt="0">
        <dgm:presLayoutVars>
          <dgm:dir/>
          <dgm:resizeHandles val="exact"/>
        </dgm:presLayoutVars>
      </dgm:prSet>
      <dgm:spPr/>
      <dgm:t>
        <a:bodyPr/>
        <a:lstStyle/>
        <a:p>
          <a:endParaRPr lang="en-US"/>
        </a:p>
      </dgm:t>
    </dgm:pt>
    <dgm:pt modelId="{59E6581F-489D-4E2D-A880-D7A6CAD552D6}" type="pres">
      <dgm:prSet presAssocID="{DE484E1A-C346-459C-AA42-A3DEE278DAAB}" presName="node" presStyleLbl="node1" presStyleIdx="0" presStyleCnt="6">
        <dgm:presLayoutVars>
          <dgm:bulletEnabled val="1"/>
        </dgm:presLayoutVars>
      </dgm:prSet>
      <dgm:spPr/>
      <dgm:t>
        <a:bodyPr/>
        <a:lstStyle/>
        <a:p>
          <a:endParaRPr lang="en-US"/>
        </a:p>
      </dgm:t>
    </dgm:pt>
    <dgm:pt modelId="{F62A5EC6-34DF-49C3-A9D3-19E4C4A4F7F5}" type="pres">
      <dgm:prSet presAssocID="{CFCB69D6-8012-4666-9CFB-D4FB1B1AE7C1}" presName="sibTrans" presStyleCnt="0"/>
      <dgm:spPr/>
    </dgm:pt>
    <dgm:pt modelId="{9E4B6A9F-B062-47AA-B56C-6559B9E6FF67}" type="pres">
      <dgm:prSet presAssocID="{155FD807-4340-4A67-929F-AD90235ED19F}" presName="node" presStyleLbl="node1" presStyleIdx="1" presStyleCnt="6">
        <dgm:presLayoutVars>
          <dgm:bulletEnabled val="1"/>
        </dgm:presLayoutVars>
      </dgm:prSet>
      <dgm:spPr/>
      <dgm:t>
        <a:bodyPr/>
        <a:lstStyle/>
        <a:p>
          <a:endParaRPr lang="en-US"/>
        </a:p>
      </dgm:t>
    </dgm:pt>
    <dgm:pt modelId="{9F0CC183-08B6-43B6-A238-C76020DDA277}" type="pres">
      <dgm:prSet presAssocID="{FE802F8E-F1F3-45D4-BA8B-EDCA5C3C056E}" presName="sibTrans" presStyleCnt="0"/>
      <dgm:spPr/>
    </dgm:pt>
    <dgm:pt modelId="{AEE19479-769A-4B9C-830E-2CF2AF839B9D}" type="pres">
      <dgm:prSet presAssocID="{AE33933D-01C7-41BA-976B-1B19B3A06CF3}" presName="node" presStyleLbl="node1" presStyleIdx="2" presStyleCnt="6">
        <dgm:presLayoutVars>
          <dgm:bulletEnabled val="1"/>
        </dgm:presLayoutVars>
      </dgm:prSet>
      <dgm:spPr/>
      <dgm:t>
        <a:bodyPr/>
        <a:lstStyle/>
        <a:p>
          <a:endParaRPr lang="en-US"/>
        </a:p>
      </dgm:t>
    </dgm:pt>
    <dgm:pt modelId="{1A10092D-9E37-443C-AE28-8E48C6BD0F9E}" type="pres">
      <dgm:prSet presAssocID="{642A147E-BB18-4BD9-903D-B2F5FC4E91E2}" presName="sibTrans" presStyleCnt="0"/>
      <dgm:spPr/>
    </dgm:pt>
    <dgm:pt modelId="{B9D20289-560C-4344-B8A8-94935C240951}" type="pres">
      <dgm:prSet presAssocID="{0CC4834D-8912-4E49-BC20-F331EC2DF045}" presName="node" presStyleLbl="node1" presStyleIdx="3" presStyleCnt="6">
        <dgm:presLayoutVars>
          <dgm:bulletEnabled val="1"/>
        </dgm:presLayoutVars>
      </dgm:prSet>
      <dgm:spPr/>
      <dgm:t>
        <a:bodyPr/>
        <a:lstStyle/>
        <a:p>
          <a:endParaRPr lang="en-US"/>
        </a:p>
      </dgm:t>
    </dgm:pt>
    <dgm:pt modelId="{3A77C950-5641-41EC-A984-D7660CD217AE}" type="pres">
      <dgm:prSet presAssocID="{B5BEE702-28B5-4F38-8419-CC951FCA60DE}" presName="sibTrans" presStyleCnt="0"/>
      <dgm:spPr/>
    </dgm:pt>
    <dgm:pt modelId="{96B0F8BE-2F67-4767-B2FC-8CB0FAF3E005}" type="pres">
      <dgm:prSet presAssocID="{8569B4FE-CF32-4FD5-BF5E-97EB6BC82D34}" presName="node" presStyleLbl="node1" presStyleIdx="4" presStyleCnt="6" custLinFactNeighborX="-609" custLinFactNeighborY="-1104">
        <dgm:presLayoutVars>
          <dgm:bulletEnabled val="1"/>
        </dgm:presLayoutVars>
      </dgm:prSet>
      <dgm:spPr/>
      <dgm:t>
        <a:bodyPr/>
        <a:lstStyle/>
        <a:p>
          <a:endParaRPr lang="en-US"/>
        </a:p>
      </dgm:t>
    </dgm:pt>
    <dgm:pt modelId="{9C6E2308-0986-4949-96E7-80FD2A90467F}" type="pres">
      <dgm:prSet presAssocID="{E44D123D-7F89-41D2-B387-D61C293B22FC}" presName="sibTrans" presStyleCnt="0"/>
      <dgm:spPr/>
    </dgm:pt>
    <dgm:pt modelId="{F60A2B60-CFD0-44A4-A86A-D57971244F4B}" type="pres">
      <dgm:prSet presAssocID="{2FB8D758-9D6D-4814-B50C-6233BC6E1460}" presName="node" presStyleLbl="node1" presStyleIdx="5" presStyleCnt="6" custLinFactNeighborX="58225" custLinFactNeighborY="-5103">
        <dgm:presLayoutVars>
          <dgm:bulletEnabled val="1"/>
        </dgm:presLayoutVars>
      </dgm:prSet>
      <dgm:spPr/>
      <dgm:t>
        <a:bodyPr/>
        <a:lstStyle/>
        <a:p>
          <a:endParaRPr lang="en-US"/>
        </a:p>
      </dgm:t>
    </dgm:pt>
  </dgm:ptLst>
  <dgm:cxnLst>
    <dgm:cxn modelId="{EF84F082-5212-4AF4-A3C4-9EA4FA84CAEF}" type="presOf" srcId="{DE484E1A-C346-459C-AA42-A3DEE278DAAB}" destId="{59E6581F-489D-4E2D-A880-D7A6CAD552D6}" srcOrd="0" destOrd="0" presId="urn:microsoft.com/office/officeart/2005/8/layout/default"/>
    <dgm:cxn modelId="{235CBBFD-7CA1-4C4C-A48A-B246883F3DD4}" srcId="{A9D907C7-7DCE-4B51-A018-5EF18BF8182B}" destId="{DE484E1A-C346-459C-AA42-A3DEE278DAAB}" srcOrd="0" destOrd="0" parTransId="{ADC3FE2E-0356-4510-9C63-AC7D0440AE1B}" sibTransId="{CFCB69D6-8012-4666-9CFB-D4FB1B1AE7C1}"/>
    <dgm:cxn modelId="{A523B32B-9B21-4362-93D2-690659E7A4CD}" type="presOf" srcId="{2FB8D758-9D6D-4814-B50C-6233BC6E1460}" destId="{F60A2B60-CFD0-44A4-A86A-D57971244F4B}" srcOrd="0" destOrd="0" presId="urn:microsoft.com/office/officeart/2005/8/layout/default"/>
    <dgm:cxn modelId="{00DD981A-4BFF-4584-A237-6EDAC39814AB}" type="presOf" srcId="{8569B4FE-CF32-4FD5-BF5E-97EB6BC82D34}" destId="{96B0F8BE-2F67-4767-B2FC-8CB0FAF3E005}" srcOrd="0" destOrd="0" presId="urn:microsoft.com/office/officeart/2005/8/layout/default"/>
    <dgm:cxn modelId="{7309FA68-CCBC-4178-B047-E0E2F83FFE9F}" type="presOf" srcId="{AE33933D-01C7-41BA-976B-1B19B3A06CF3}" destId="{AEE19479-769A-4B9C-830E-2CF2AF839B9D}" srcOrd="0" destOrd="0" presId="urn:microsoft.com/office/officeart/2005/8/layout/default"/>
    <dgm:cxn modelId="{75082176-F41D-44D1-B762-A1E962FC6781}" type="presOf" srcId="{A9D907C7-7DCE-4B51-A018-5EF18BF8182B}" destId="{40BB9683-EE77-4B86-8A02-B7A5C0D508F9}" srcOrd="0" destOrd="0" presId="urn:microsoft.com/office/officeart/2005/8/layout/default"/>
    <dgm:cxn modelId="{62AFE883-5BF9-401A-893E-743F1ED3567F}" type="presOf" srcId="{155FD807-4340-4A67-929F-AD90235ED19F}" destId="{9E4B6A9F-B062-47AA-B56C-6559B9E6FF67}" srcOrd="0" destOrd="0" presId="urn:microsoft.com/office/officeart/2005/8/layout/default"/>
    <dgm:cxn modelId="{B8DD4690-68C8-4B86-8130-C4483E9D3914}" srcId="{A9D907C7-7DCE-4B51-A018-5EF18BF8182B}" destId="{0CC4834D-8912-4E49-BC20-F331EC2DF045}" srcOrd="3" destOrd="0" parTransId="{58CF81F8-EA6A-4FC5-A8EA-84116F337DB4}" sibTransId="{B5BEE702-28B5-4F38-8419-CC951FCA60DE}"/>
    <dgm:cxn modelId="{C8992DEF-EDD3-4991-95AF-59359927090E}" srcId="{A9D907C7-7DCE-4B51-A018-5EF18BF8182B}" destId="{AE33933D-01C7-41BA-976B-1B19B3A06CF3}" srcOrd="2" destOrd="0" parTransId="{1B98CEAE-ED2D-4E53-8E3F-89D10A8E6D2B}" sibTransId="{642A147E-BB18-4BD9-903D-B2F5FC4E91E2}"/>
    <dgm:cxn modelId="{EB9B8F1C-F2B6-403B-AEDE-9629A35E1535}" srcId="{A9D907C7-7DCE-4B51-A018-5EF18BF8182B}" destId="{2FB8D758-9D6D-4814-B50C-6233BC6E1460}" srcOrd="5" destOrd="0" parTransId="{8A340111-FA14-4B62-99E6-D93B8048E044}" sibTransId="{FD67E946-80CD-4394-8731-81CAFF4139A9}"/>
    <dgm:cxn modelId="{382631E8-A4DE-4D37-91D1-06BFCDDB7930}" type="presOf" srcId="{0CC4834D-8912-4E49-BC20-F331EC2DF045}" destId="{B9D20289-560C-4344-B8A8-94935C240951}" srcOrd="0" destOrd="0" presId="urn:microsoft.com/office/officeart/2005/8/layout/default"/>
    <dgm:cxn modelId="{EA33379B-8772-4315-8537-6543A4B20859}" srcId="{A9D907C7-7DCE-4B51-A018-5EF18BF8182B}" destId="{155FD807-4340-4A67-929F-AD90235ED19F}" srcOrd="1" destOrd="0" parTransId="{202AC823-166E-49E5-AB66-289C0255BEE9}" sibTransId="{FE802F8E-F1F3-45D4-BA8B-EDCA5C3C056E}"/>
    <dgm:cxn modelId="{84987A9F-059E-4B9C-B53A-88EF57864F96}" srcId="{A9D907C7-7DCE-4B51-A018-5EF18BF8182B}" destId="{8569B4FE-CF32-4FD5-BF5E-97EB6BC82D34}" srcOrd="4" destOrd="0" parTransId="{BAD07F75-7546-4B9F-ABF6-B74400083F2C}" sibTransId="{E44D123D-7F89-41D2-B387-D61C293B22FC}"/>
    <dgm:cxn modelId="{77B17A9F-1547-491F-8177-E8B2124DE1B6}" type="presParOf" srcId="{40BB9683-EE77-4B86-8A02-B7A5C0D508F9}" destId="{59E6581F-489D-4E2D-A880-D7A6CAD552D6}" srcOrd="0" destOrd="0" presId="urn:microsoft.com/office/officeart/2005/8/layout/default"/>
    <dgm:cxn modelId="{5C72390A-BC84-49AC-86AB-B65AFE5C2E1C}" type="presParOf" srcId="{40BB9683-EE77-4B86-8A02-B7A5C0D508F9}" destId="{F62A5EC6-34DF-49C3-A9D3-19E4C4A4F7F5}" srcOrd="1" destOrd="0" presId="urn:microsoft.com/office/officeart/2005/8/layout/default"/>
    <dgm:cxn modelId="{B7259A8C-E259-438E-BFF3-41DB70EDDAC7}" type="presParOf" srcId="{40BB9683-EE77-4B86-8A02-B7A5C0D508F9}" destId="{9E4B6A9F-B062-47AA-B56C-6559B9E6FF67}" srcOrd="2" destOrd="0" presId="urn:microsoft.com/office/officeart/2005/8/layout/default"/>
    <dgm:cxn modelId="{4C447B7D-5928-4249-9B95-C8CBB6A2A3D1}" type="presParOf" srcId="{40BB9683-EE77-4B86-8A02-B7A5C0D508F9}" destId="{9F0CC183-08B6-43B6-A238-C76020DDA277}" srcOrd="3" destOrd="0" presId="urn:microsoft.com/office/officeart/2005/8/layout/default"/>
    <dgm:cxn modelId="{F64419C3-E02D-41B6-85E7-0A992D80F2AC}" type="presParOf" srcId="{40BB9683-EE77-4B86-8A02-B7A5C0D508F9}" destId="{AEE19479-769A-4B9C-830E-2CF2AF839B9D}" srcOrd="4" destOrd="0" presId="urn:microsoft.com/office/officeart/2005/8/layout/default"/>
    <dgm:cxn modelId="{EC6208FB-3C7D-4C2B-818C-6F80853F1C2A}" type="presParOf" srcId="{40BB9683-EE77-4B86-8A02-B7A5C0D508F9}" destId="{1A10092D-9E37-443C-AE28-8E48C6BD0F9E}" srcOrd="5" destOrd="0" presId="urn:microsoft.com/office/officeart/2005/8/layout/default"/>
    <dgm:cxn modelId="{03DD878F-B3FD-4B90-8708-9D03273285E2}" type="presParOf" srcId="{40BB9683-EE77-4B86-8A02-B7A5C0D508F9}" destId="{B9D20289-560C-4344-B8A8-94935C240951}" srcOrd="6" destOrd="0" presId="urn:microsoft.com/office/officeart/2005/8/layout/default"/>
    <dgm:cxn modelId="{89146919-E6F3-4C2A-B293-533A7338A784}" type="presParOf" srcId="{40BB9683-EE77-4B86-8A02-B7A5C0D508F9}" destId="{3A77C950-5641-41EC-A984-D7660CD217AE}" srcOrd="7" destOrd="0" presId="urn:microsoft.com/office/officeart/2005/8/layout/default"/>
    <dgm:cxn modelId="{02D70A88-FB45-421B-B748-356EA20CD612}" type="presParOf" srcId="{40BB9683-EE77-4B86-8A02-B7A5C0D508F9}" destId="{96B0F8BE-2F67-4767-B2FC-8CB0FAF3E005}" srcOrd="8" destOrd="0" presId="urn:microsoft.com/office/officeart/2005/8/layout/default"/>
    <dgm:cxn modelId="{C5E7B770-4152-4C33-9198-B269259DBBD1}" type="presParOf" srcId="{40BB9683-EE77-4B86-8A02-B7A5C0D508F9}" destId="{9C6E2308-0986-4949-96E7-80FD2A90467F}" srcOrd="9" destOrd="0" presId="urn:microsoft.com/office/officeart/2005/8/layout/default"/>
    <dgm:cxn modelId="{066BD0C4-6F24-4E4C-B0E1-B51430A42960}" type="presParOf" srcId="{40BB9683-EE77-4B86-8A02-B7A5C0D508F9}" destId="{F60A2B60-CFD0-44A4-A86A-D57971244F4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BF9DAA-E6AC-4172-AFF5-2F5DAD5A9D7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C0605E2-17E6-45BD-828E-3F932AF5120F}">
      <dgm:prSet phldrT="[Text]"/>
      <dgm:spPr/>
      <dgm:t>
        <a:bodyPr/>
        <a:lstStyle/>
        <a:p>
          <a:r>
            <a:rPr lang="en-US" dirty="0" smtClean="0"/>
            <a:t>White list when you can</a:t>
          </a:r>
          <a:endParaRPr lang="en-US" dirty="0"/>
        </a:p>
      </dgm:t>
    </dgm:pt>
    <dgm:pt modelId="{D1C8ED42-0F7C-48ED-A7ED-04E45BA09074}" type="parTrans" cxnId="{0E49E5D4-A2CF-4069-8475-D7593E138650}">
      <dgm:prSet/>
      <dgm:spPr/>
      <dgm:t>
        <a:bodyPr/>
        <a:lstStyle/>
        <a:p>
          <a:endParaRPr lang="en-US"/>
        </a:p>
      </dgm:t>
    </dgm:pt>
    <dgm:pt modelId="{6C32497E-405E-456E-A2FB-34B18EF5520A}" type="sibTrans" cxnId="{0E49E5D4-A2CF-4069-8475-D7593E138650}">
      <dgm:prSet/>
      <dgm:spPr/>
      <dgm:t>
        <a:bodyPr/>
        <a:lstStyle/>
        <a:p>
          <a:endParaRPr lang="en-US"/>
        </a:p>
      </dgm:t>
    </dgm:pt>
    <dgm:pt modelId="{411D1748-72B1-45DC-BAEA-66619AF6BBA7}">
      <dgm:prSet phldrT="[Text]"/>
      <dgm:spPr/>
      <dgm:t>
        <a:bodyPr/>
        <a:lstStyle/>
        <a:p>
          <a:r>
            <a:rPr lang="en-US" dirty="0" smtClean="0"/>
            <a:t>Black list when you can't white list</a:t>
          </a:r>
          <a:endParaRPr lang="en-US" dirty="0"/>
        </a:p>
      </dgm:t>
    </dgm:pt>
    <dgm:pt modelId="{0508FD88-312F-4A55-9172-FC741E98E6DA}" type="parTrans" cxnId="{61DFABC6-5263-460F-823A-5E3F5C0F821D}">
      <dgm:prSet/>
      <dgm:spPr/>
      <dgm:t>
        <a:bodyPr/>
        <a:lstStyle/>
        <a:p>
          <a:endParaRPr lang="en-US"/>
        </a:p>
      </dgm:t>
    </dgm:pt>
    <dgm:pt modelId="{90C1838D-CA34-44B2-B13F-5976F9F683DF}" type="sibTrans" cxnId="{61DFABC6-5263-460F-823A-5E3F5C0F821D}">
      <dgm:prSet/>
      <dgm:spPr/>
      <dgm:t>
        <a:bodyPr/>
        <a:lstStyle/>
        <a:p>
          <a:endParaRPr lang="en-US"/>
        </a:p>
      </dgm:t>
    </dgm:pt>
    <dgm:pt modelId="{9384A9DA-7FBD-4685-8805-57AA71484B8B}">
      <dgm:prSet phldrT="[Text]"/>
      <dgm:spPr/>
      <dgm:t>
        <a:bodyPr/>
        <a:lstStyle/>
        <a:p>
          <a:r>
            <a:rPr lang="en-US" dirty="0" smtClean="0"/>
            <a:t>Keep your contract as restrictive as possible</a:t>
          </a:r>
          <a:endParaRPr lang="en-US" dirty="0"/>
        </a:p>
      </dgm:t>
    </dgm:pt>
    <dgm:pt modelId="{31EC5E41-7067-420F-9746-9F9CF3BFA3F4}" type="parTrans" cxnId="{A17032D4-5ACC-42EB-919F-F23526124798}">
      <dgm:prSet/>
      <dgm:spPr/>
      <dgm:t>
        <a:bodyPr/>
        <a:lstStyle/>
        <a:p>
          <a:endParaRPr lang="en-US"/>
        </a:p>
      </dgm:t>
    </dgm:pt>
    <dgm:pt modelId="{C49EB76E-E72A-40D8-942B-38FF683BB4DB}" type="sibTrans" cxnId="{A17032D4-5ACC-42EB-919F-F23526124798}">
      <dgm:prSet/>
      <dgm:spPr/>
      <dgm:t>
        <a:bodyPr/>
        <a:lstStyle/>
        <a:p>
          <a:endParaRPr lang="en-US"/>
        </a:p>
      </dgm:t>
    </dgm:pt>
    <dgm:pt modelId="{055895C4-448E-4CBA-833F-583432B59DFF}">
      <dgm:prSet phldrT="[Text]"/>
      <dgm:spPr/>
      <dgm:t>
        <a:bodyPr/>
        <a:lstStyle/>
        <a:p>
          <a:r>
            <a:rPr lang="en-US" dirty="0" smtClean="0"/>
            <a:t>Make sure you </a:t>
          </a:r>
        </a:p>
        <a:p>
          <a:r>
            <a:rPr lang="en-US" dirty="0" smtClean="0"/>
            <a:t>are alert about the possible attack</a:t>
          </a:r>
          <a:endParaRPr lang="en-US" dirty="0"/>
        </a:p>
      </dgm:t>
    </dgm:pt>
    <dgm:pt modelId="{D3C0F579-E61D-499A-9051-483CB2CD2FBD}" type="parTrans" cxnId="{4F0A464A-89E3-4DE4-9548-387FC5AC60C2}">
      <dgm:prSet/>
      <dgm:spPr/>
      <dgm:t>
        <a:bodyPr/>
        <a:lstStyle/>
        <a:p>
          <a:endParaRPr lang="en-US"/>
        </a:p>
      </dgm:t>
    </dgm:pt>
    <dgm:pt modelId="{9A2358F7-8550-482D-B317-805666EFC8E1}" type="sibTrans" cxnId="{4F0A464A-89E3-4DE4-9548-387FC5AC60C2}">
      <dgm:prSet/>
      <dgm:spPr/>
      <dgm:t>
        <a:bodyPr/>
        <a:lstStyle/>
        <a:p>
          <a:endParaRPr lang="en-US"/>
        </a:p>
      </dgm:t>
    </dgm:pt>
    <dgm:pt modelId="{FF94D91F-87D6-4CF3-BAF3-97A61A796280}">
      <dgm:prSet phldrT="[Text]"/>
      <dgm:spPr/>
      <dgm:t>
        <a:bodyPr/>
        <a:lstStyle/>
        <a:p>
          <a:r>
            <a:rPr lang="en-US" dirty="0" smtClean="0"/>
            <a:t>Avoid reflecting input</a:t>
          </a:r>
        </a:p>
        <a:p>
          <a:r>
            <a:rPr lang="en-US" dirty="0" smtClean="0"/>
            <a:t> back to a user</a:t>
          </a:r>
          <a:endParaRPr lang="en-US" dirty="0"/>
        </a:p>
      </dgm:t>
    </dgm:pt>
    <dgm:pt modelId="{58D51423-45EC-41E6-8FEF-6D310BF7AF3E}" type="parTrans" cxnId="{DF9C6697-BBE2-4337-91FD-AC7938AA7B15}">
      <dgm:prSet/>
      <dgm:spPr/>
      <dgm:t>
        <a:bodyPr/>
        <a:lstStyle/>
        <a:p>
          <a:endParaRPr lang="en-US"/>
        </a:p>
      </dgm:t>
    </dgm:pt>
    <dgm:pt modelId="{70D527A5-8609-431E-BACB-9FCAFCB21CA2}" type="sibTrans" cxnId="{DF9C6697-BBE2-4337-91FD-AC7938AA7B15}">
      <dgm:prSet/>
      <dgm:spPr/>
      <dgm:t>
        <a:bodyPr/>
        <a:lstStyle/>
        <a:p>
          <a:endParaRPr lang="en-US"/>
        </a:p>
      </dgm:t>
    </dgm:pt>
    <dgm:pt modelId="{7961BE73-8AB2-431C-963D-267DE5F926A7}">
      <dgm:prSet phldrT="[Text]"/>
      <dgm:spPr/>
      <dgm:t>
        <a:bodyPr/>
        <a:lstStyle/>
        <a:p>
          <a:r>
            <a:rPr lang="en-US" dirty="0" smtClean="0"/>
            <a:t>Implement ISO 27001 and ISO 27003 (data security). </a:t>
          </a:r>
          <a:endParaRPr lang="en-US" dirty="0"/>
        </a:p>
      </dgm:t>
    </dgm:pt>
    <dgm:pt modelId="{7BDB1986-73B2-4AA7-9C34-E845E68B3380}" type="parTrans" cxnId="{A3C8EF4B-6AED-4916-B035-D3A2C4232258}">
      <dgm:prSet/>
      <dgm:spPr/>
      <dgm:t>
        <a:bodyPr/>
        <a:lstStyle/>
        <a:p>
          <a:endParaRPr lang="en-US"/>
        </a:p>
      </dgm:t>
    </dgm:pt>
    <dgm:pt modelId="{2EF9B4C2-02DF-4D3E-8855-0A9AF0925241}" type="sibTrans" cxnId="{A3C8EF4B-6AED-4916-B035-D3A2C4232258}">
      <dgm:prSet/>
      <dgm:spPr/>
      <dgm:t>
        <a:bodyPr/>
        <a:lstStyle/>
        <a:p>
          <a:endParaRPr lang="en-US"/>
        </a:p>
      </dgm:t>
    </dgm:pt>
    <dgm:pt modelId="{DBDE3085-42CA-4C60-9564-DDFB9845D2DE}">
      <dgm:prSet phldrT="[Text]"/>
      <dgm:spPr/>
      <dgm:t>
        <a:bodyPr/>
        <a:lstStyle/>
        <a:p>
          <a:r>
            <a:rPr lang="en-US" dirty="0" smtClean="0"/>
            <a:t>Use your web framework to whitelist input</a:t>
          </a:r>
          <a:endParaRPr lang="en-US" dirty="0"/>
        </a:p>
      </dgm:t>
    </dgm:pt>
    <dgm:pt modelId="{844D7A29-7E08-47F6-A0E7-18B2D40DEA68}" type="parTrans" cxnId="{9D742D8B-1D9C-44EF-B37C-AC216E4F0793}">
      <dgm:prSet/>
      <dgm:spPr/>
      <dgm:t>
        <a:bodyPr/>
        <a:lstStyle/>
        <a:p>
          <a:endParaRPr lang="en-US"/>
        </a:p>
      </dgm:t>
    </dgm:pt>
    <dgm:pt modelId="{F0FA1ED1-9ECC-4006-A1AC-2E4C715C7176}" type="sibTrans" cxnId="{9D742D8B-1D9C-44EF-B37C-AC216E4F0793}">
      <dgm:prSet/>
      <dgm:spPr/>
      <dgm:t>
        <a:bodyPr/>
        <a:lstStyle/>
        <a:p>
          <a:endParaRPr lang="en-US"/>
        </a:p>
      </dgm:t>
    </dgm:pt>
    <dgm:pt modelId="{F486E927-4288-4968-A38A-50F97348ED38}">
      <dgm:prSet phldrT="[Text]"/>
      <dgm:spPr/>
      <dgm:t>
        <a:bodyPr/>
        <a:lstStyle/>
        <a:p>
          <a:r>
            <a:rPr lang="en-US" dirty="0" smtClean="0"/>
            <a:t>Keep PT tickets opened regularly &amp; Monitor Logs</a:t>
          </a:r>
          <a:endParaRPr lang="en-US" dirty="0"/>
        </a:p>
      </dgm:t>
    </dgm:pt>
    <dgm:pt modelId="{7B68DE0A-3B67-4BBB-87DA-F06D1C19CD94}" type="parTrans" cxnId="{DD9FF9E1-FAC3-44EC-958A-E60AFC175437}">
      <dgm:prSet/>
      <dgm:spPr/>
      <dgm:t>
        <a:bodyPr/>
        <a:lstStyle/>
        <a:p>
          <a:endParaRPr lang="en-US"/>
        </a:p>
      </dgm:t>
    </dgm:pt>
    <dgm:pt modelId="{1D395D13-98B6-4838-92FB-146AA27809C9}" type="sibTrans" cxnId="{DD9FF9E1-FAC3-44EC-958A-E60AFC175437}">
      <dgm:prSet/>
      <dgm:spPr/>
      <dgm:t>
        <a:bodyPr/>
        <a:lstStyle/>
        <a:p>
          <a:endParaRPr lang="en-US"/>
        </a:p>
      </dgm:t>
    </dgm:pt>
    <dgm:pt modelId="{DBE0FE58-11A5-4A09-9D26-9F513A5AA882}" type="pres">
      <dgm:prSet presAssocID="{46BF9DAA-E6AC-4172-AFF5-2F5DAD5A9D7F}" presName="diagram" presStyleCnt="0">
        <dgm:presLayoutVars>
          <dgm:dir/>
          <dgm:resizeHandles val="exact"/>
        </dgm:presLayoutVars>
      </dgm:prSet>
      <dgm:spPr/>
      <dgm:t>
        <a:bodyPr/>
        <a:lstStyle/>
        <a:p>
          <a:endParaRPr lang="en-US"/>
        </a:p>
      </dgm:t>
    </dgm:pt>
    <dgm:pt modelId="{48DB2815-F99C-4844-9A18-AC693BFD7452}" type="pres">
      <dgm:prSet presAssocID="{2C0605E2-17E6-45BD-828E-3F932AF5120F}" presName="node" presStyleLbl="node1" presStyleIdx="0" presStyleCnt="8">
        <dgm:presLayoutVars>
          <dgm:bulletEnabled val="1"/>
        </dgm:presLayoutVars>
      </dgm:prSet>
      <dgm:spPr/>
      <dgm:t>
        <a:bodyPr/>
        <a:lstStyle/>
        <a:p>
          <a:endParaRPr lang="en-US"/>
        </a:p>
      </dgm:t>
    </dgm:pt>
    <dgm:pt modelId="{4D06F062-D863-46C0-9F74-541E5192C9D5}" type="pres">
      <dgm:prSet presAssocID="{6C32497E-405E-456E-A2FB-34B18EF5520A}" presName="sibTrans" presStyleCnt="0"/>
      <dgm:spPr/>
    </dgm:pt>
    <dgm:pt modelId="{3F9A092E-F6B9-477E-9130-A19927FE9CFB}" type="pres">
      <dgm:prSet presAssocID="{411D1748-72B1-45DC-BAEA-66619AF6BBA7}" presName="node" presStyleLbl="node1" presStyleIdx="1" presStyleCnt="8">
        <dgm:presLayoutVars>
          <dgm:bulletEnabled val="1"/>
        </dgm:presLayoutVars>
      </dgm:prSet>
      <dgm:spPr/>
      <dgm:t>
        <a:bodyPr/>
        <a:lstStyle/>
        <a:p>
          <a:endParaRPr lang="en-US"/>
        </a:p>
      </dgm:t>
    </dgm:pt>
    <dgm:pt modelId="{3991F881-CA0D-419B-B155-15188C575A31}" type="pres">
      <dgm:prSet presAssocID="{90C1838D-CA34-44B2-B13F-5976F9F683DF}" presName="sibTrans" presStyleCnt="0"/>
      <dgm:spPr/>
    </dgm:pt>
    <dgm:pt modelId="{9D1F7BC8-43C4-4D00-86D3-37679D625108}" type="pres">
      <dgm:prSet presAssocID="{9384A9DA-7FBD-4685-8805-57AA71484B8B}" presName="node" presStyleLbl="node1" presStyleIdx="2" presStyleCnt="8">
        <dgm:presLayoutVars>
          <dgm:bulletEnabled val="1"/>
        </dgm:presLayoutVars>
      </dgm:prSet>
      <dgm:spPr/>
      <dgm:t>
        <a:bodyPr/>
        <a:lstStyle/>
        <a:p>
          <a:endParaRPr lang="en-US"/>
        </a:p>
      </dgm:t>
    </dgm:pt>
    <dgm:pt modelId="{DE1E637D-00E2-4A87-8CEB-A3823C08231A}" type="pres">
      <dgm:prSet presAssocID="{C49EB76E-E72A-40D8-942B-38FF683BB4DB}" presName="sibTrans" presStyleCnt="0"/>
      <dgm:spPr/>
    </dgm:pt>
    <dgm:pt modelId="{8184E1BD-68A6-4B9B-A327-3698898A56DB}" type="pres">
      <dgm:prSet presAssocID="{055895C4-448E-4CBA-833F-583432B59DFF}" presName="node" presStyleLbl="node1" presStyleIdx="3" presStyleCnt="8">
        <dgm:presLayoutVars>
          <dgm:bulletEnabled val="1"/>
        </dgm:presLayoutVars>
      </dgm:prSet>
      <dgm:spPr/>
      <dgm:t>
        <a:bodyPr/>
        <a:lstStyle/>
        <a:p>
          <a:endParaRPr lang="en-US"/>
        </a:p>
      </dgm:t>
    </dgm:pt>
    <dgm:pt modelId="{9FFF0AD4-F7E5-4293-9ECE-F7866EB2D993}" type="pres">
      <dgm:prSet presAssocID="{9A2358F7-8550-482D-B317-805666EFC8E1}" presName="sibTrans" presStyleCnt="0"/>
      <dgm:spPr/>
    </dgm:pt>
    <dgm:pt modelId="{D5E2E171-C6A3-4186-B279-B74DC165D9E8}" type="pres">
      <dgm:prSet presAssocID="{FF94D91F-87D6-4CF3-BAF3-97A61A796280}" presName="node" presStyleLbl="node1" presStyleIdx="4" presStyleCnt="8">
        <dgm:presLayoutVars>
          <dgm:bulletEnabled val="1"/>
        </dgm:presLayoutVars>
      </dgm:prSet>
      <dgm:spPr/>
      <dgm:t>
        <a:bodyPr/>
        <a:lstStyle/>
        <a:p>
          <a:endParaRPr lang="en-US"/>
        </a:p>
      </dgm:t>
    </dgm:pt>
    <dgm:pt modelId="{9A09E3D6-1AC2-4E04-A965-0CD83CDF78A9}" type="pres">
      <dgm:prSet presAssocID="{70D527A5-8609-431E-BACB-9FCAFCB21CA2}" presName="sibTrans" presStyleCnt="0"/>
      <dgm:spPr/>
    </dgm:pt>
    <dgm:pt modelId="{480F03D0-D9FB-4B80-845F-979C9A8E5F24}" type="pres">
      <dgm:prSet presAssocID="{7961BE73-8AB2-431C-963D-267DE5F926A7}" presName="node" presStyleLbl="node1" presStyleIdx="5" presStyleCnt="8">
        <dgm:presLayoutVars>
          <dgm:bulletEnabled val="1"/>
        </dgm:presLayoutVars>
      </dgm:prSet>
      <dgm:spPr/>
      <dgm:t>
        <a:bodyPr/>
        <a:lstStyle/>
        <a:p>
          <a:endParaRPr lang="en-US"/>
        </a:p>
      </dgm:t>
    </dgm:pt>
    <dgm:pt modelId="{B643AD9B-ED1A-495D-96E0-76336F146260}" type="pres">
      <dgm:prSet presAssocID="{2EF9B4C2-02DF-4D3E-8855-0A9AF0925241}" presName="sibTrans" presStyleCnt="0"/>
      <dgm:spPr/>
    </dgm:pt>
    <dgm:pt modelId="{FF07E941-56A7-4343-97A2-B64F9C2AD5E0}" type="pres">
      <dgm:prSet presAssocID="{DBDE3085-42CA-4C60-9564-DDFB9845D2DE}" presName="node" presStyleLbl="node1" presStyleIdx="6" presStyleCnt="8">
        <dgm:presLayoutVars>
          <dgm:bulletEnabled val="1"/>
        </dgm:presLayoutVars>
      </dgm:prSet>
      <dgm:spPr/>
      <dgm:t>
        <a:bodyPr/>
        <a:lstStyle/>
        <a:p>
          <a:endParaRPr lang="en-US"/>
        </a:p>
      </dgm:t>
    </dgm:pt>
    <dgm:pt modelId="{531D13AB-CCFF-4264-B09E-C03F41A94600}" type="pres">
      <dgm:prSet presAssocID="{F0FA1ED1-9ECC-4006-A1AC-2E4C715C7176}" presName="sibTrans" presStyleCnt="0"/>
      <dgm:spPr/>
    </dgm:pt>
    <dgm:pt modelId="{1557AE9C-A094-4D27-9418-2B5E64432164}" type="pres">
      <dgm:prSet presAssocID="{F486E927-4288-4968-A38A-50F97348ED38}" presName="node" presStyleLbl="node1" presStyleIdx="7" presStyleCnt="8">
        <dgm:presLayoutVars>
          <dgm:bulletEnabled val="1"/>
        </dgm:presLayoutVars>
      </dgm:prSet>
      <dgm:spPr/>
      <dgm:t>
        <a:bodyPr/>
        <a:lstStyle/>
        <a:p>
          <a:endParaRPr lang="en-US"/>
        </a:p>
      </dgm:t>
    </dgm:pt>
  </dgm:ptLst>
  <dgm:cxnLst>
    <dgm:cxn modelId="{0E49E5D4-A2CF-4069-8475-D7593E138650}" srcId="{46BF9DAA-E6AC-4172-AFF5-2F5DAD5A9D7F}" destId="{2C0605E2-17E6-45BD-828E-3F932AF5120F}" srcOrd="0" destOrd="0" parTransId="{D1C8ED42-0F7C-48ED-A7ED-04E45BA09074}" sibTransId="{6C32497E-405E-456E-A2FB-34B18EF5520A}"/>
    <dgm:cxn modelId="{A17032D4-5ACC-42EB-919F-F23526124798}" srcId="{46BF9DAA-E6AC-4172-AFF5-2F5DAD5A9D7F}" destId="{9384A9DA-7FBD-4685-8805-57AA71484B8B}" srcOrd="2" destOrd="0" parTransId="{31EC5E41-7067-420F-9746-9F9CF3BFA3F4}" sibTransId="{C49EB76E-E72A-40D8-942B-38FF683BB4DB}"/>
    <dgm:cxn modelId="{4F0A464A-89E3-4DE4-9548-387FC5AC60C2}" srcId="{46BF9DAA-E6AC-4172-AFF5-2F5DAD5A9D7F}" destId="{055895C4-448E-4CBA-833F-583432B59DFF}" srcOrd="3" destOrd="0" parTransId="{D3C0F579-E61D-499A-9051-483CB2CD2FBD}" sibTransId="{9A2358F7-8550-482D-B317-805666EFC8E1}"/>
    <dgm:cxn modelId="{DD9FF9E1-FAC3-44EC-958A-E60AFC175437}" srcId="{46BF9DAA-E6AC-4172-AFF5-2F5DAD5A9D7F}" destId="{F486E927-4288-4968-A38A-50F97348ED38}" srcOrd="7" destOrd="0" parTransId="{7B68DE0A-3B67-4BBB-87DA-F06D1C19CD94}" sibTransId="{1D395D13-98B6-4838-92FB-146AA27809C9}"/>
    <dgm:cxn modelId="{F31888A1-A3AA-4228-9C91-C0BC6AA071C8}" type="presOf" srcId="{F486E927-4288-4968-A38A-50F97348ED38}" destId="{1557AE9C-A094-4D27-9418-2B5E64432164}" srcOrd="0" destOrd="0" presId="urn:microsoft.com/office/officeart/2005/8/layout/default"/>
    <dgm:cxn modelId="{61DFABC6-5263-460F-823A-5E3F5C0F821D}" srcId="{46BF9DAA-E6AC-4172-AFF5-2F5DAD5A9D7F}" destId="{411D1748-72B1-45DC-BAEA-66619AF6BBA7}" srcOrd="1" destOrd="0" parTransId="{0508FD88-312F-4A55-9172-FC741E98E6DA}" sibTransId="{90C1838D-CA34-44B2-B13F-5976F9F683DF}"/>
    <dgm:cxn modelId="{39FE9940-A940-4862-9A39-EF4C6584EAE3}" type="presOf" srcId="{9384A9DA-7FBD-4685-8805-57AA71484B8B}" destId="{9D1F7BC8-43C4-4D00-86D3-37679D625108}" srcOrd="0" destOrd="0" presId="urn:microsoft.com/office/officeart/2005/8/layout/default"/>
    <dgm:cxn modelId="{A3C8EF4B-6AED-4916-B035-D3A2C4232258}" srcId="{46BF9DAA-E6AC-4172-AFF5-2F5DAD5A9D7F}" destId="{7961BE73-8AB2-431C-963D-267DE5F926A7}" srcOrd="5" destOrd="0" parTransId="{7BDB1986-73B2-4AA7-9C34-E845E68B3380}" sibTransId="{2EF9B4C2-02DF-4D3E-8855-0A9AF0925241}"/>
    <dgm:cxn modelId="{DF9C6697-BBE2-4337-91FD-AC7938AA7B15}" srcId="{46BF9DAA-E6AC-4172-AFF5-2F5DAD5A9D7F}" destId="{FF94D91F-87D6-4CF3-BAF3-97A61A796280}" srcOrd="4" destOrd="0" parTransId="{58D51423-45EC-41E6-8FEF-6D310BF7AF3E}" sibTransId="{70D527A5-8609-431E-BACB-9FCAFCB21CA2}"/>
    <dgm:cxn modelId="{AF768E1C-2C48-4A76-8576-27BFEDBC3159}" type="presOf" srcId="{411D1748-72B1-45DC-BAEA-66619AF6BBA7}" destId="{3F9A092E-F6B9-477E-9130-A19927FE9CFB}" srcOrd="0" destOrd="0" presId="urn:microsoft.com/office/officeart/2005/8/layout/default"/>
    <dgm:cxn modelId="{24A24924-8B04-4924-8B4D-1024F1DC657A}" type="presOf" srcId="{46BF9DAA-E6AC-4172-AFF5-2F5DAD5A9D7F}" destId="{DBE0FE58-11A5-4A09-9D26-9F513A5AA882}" srcOrd="0" destOrd="0" presId="urn:microsoft.com/office/officeart/2005/8/layout/default"/>
    <dgm:cxn modelId="{EDE51E24-B5CF-4D96-86DE-7983DFF3B32A}" type="presOf" srcId="{7961BE73-8AB2-431C-963D-267DE5F926A7}" destId="{480F03D0-D9FB-4B80-845F-979C9A8E5F24}" srcOrd="0" destOrd="0" presId="urn:microsoft.com/office/officeart/2005/8/layout/default"/>
    <dgm:cxn modelId="{4C8067D3-DBA9-4FA9-9597-C8EB2F0F3D62}" type="presOf" srcId="{FF94D91F-87D6-4CF3-BAF3-97A61A796280}" destId="{D5E2E171-C6A3-4186-B279-B74DC165D9E8}" srcOrd="0" destOrd="0" presId="urn:microsoft.com/office/officeart/2005/8/layout/default"/>
    <dgm:cxn modelId="{9D742D8B-1D9C-44EF-B37C-AC216E4F0793}" srcId="{46BF9DAA-E6AC-4172-AFF5-2F5DAD5A9D7F}" destId="{DBDE3085-42CA-4C60-9564-DDFB9845D2DE}" srcOrd="6" destOrd="0" parTransId="{844D7A29-7E08-47F6-A0E7-18B2D40DEA68}" sibTransId="{F0FA1ED1-9ECC-4006-A1AC-2E4C715C7176}"/>
    <dgm:cxn modelId="{6965EC2D-6143-4B0F-9E6E-D22C0B19751F}" type="presOf" srcId="{2C0605E2-17E6-45BD-828E-3F932AF5120F}" destId="{48DB2815-F99C-4844-9A18-AC693BFD7452}" srcOrd="0" destOrd="0" presId="urn:microsoft.com/office/officeart/2005/8/layout/default"/>
    <dgm:cxn modelId="{62B1CC34-B064-49E1-A5A6-C7670809BD2E}" type="presOf" srcId="{DBDE3085-42CA-4C60-9564-DDFB9845D2DE}" destId="{FF07E941-56A7-4343-97A2-B64F9C2AD5E0}" srcOrd="0" destOrd="0" presId="urn:microsoft.com/office/officeart/2005/8/layout/default"/>
    <dgm:cxn modelId="{D0F668F7-21B0-44B8-939E-DB186B6E0665}" type="presOf" srcId="{055895C4-448E-4CBA-833F-583432B59DFF}" destId="{8184E1BD-68A6-4B9B-A327-3698898A56DB}" srcOrd="0" destOrd="0" presId="urn:microsoft.com/office/officeart/2005/8/layout/default"/>
    <dgm:cxn modelId="{D3DC8596-0271-40F9-A9B8-CF89C45699D8}" type="presParOf" srcId="{DBE0FE58-11A5-4A09-9D26-9F513A5AA882}" destId="{48DB2815-F99C-4844-9A18-AC693BFD7452}" srcOrd="0" destOrd="0" presId="urn:microsoft.com/office/officeart/2005/8/layout/default"/>
    <dgm:cxn modelId="{F157070D-14EB-4B31-A276-0B2CC869AA86}" type="presParOf" srcId="{DBE0FE58-11A5-4A09-9D26-9F513A5AA882}" destId="{4D06F062-D863-46C0-9F74-541E5192C9D5}" srcOrd="1" destOrd="0" presId="urn:microsoft.com/office/officeart/2005/8/layout/default"/>
    <dgm:cxn modelId="{CC7D14C4-17FC-42D7-A259-8F891B357485}" type="presParOf" srcId="{DBE0FE58-11A5-4A09-9D26-9F513A5AA882}" destId="{3F9A092E-F6B9-477E-9130-A19927FE9CFB}" srcOrd="2" destOrd="0" presId="urn:microsoft.com/office/officeart/2005/8/layout/default"/>
    <dgm:cxn modelId="{D7F5F66C-2D5F-4110-AE3E-2DABCC5682D4}" type="presParOf" srcId="{DBE0FE58-11A5-4A09-9D26-9F513A5AA882}" destId="{3991F881-CA0D-419B-B155-15188C575A31}" srcOrd="3" destOrd="0" presId="urn:microsoft.com/office/officeart/2005/8/layout/default"/>
    <dgm:cxn modelId="{725A412E-3967-4A67-90DE-891C539E9E2B}" type="presParOf" srcId="{DBE0FE58-11A5-4A09-9D26-9F513A5AA882}" destId="{9D1F7BC8-43C4-4D00-86D3-37679D625108}" srcOrd="4" destOrd="0" presId="urn:microsoft.com/office/officeart/2005/8/layout/default"/>
    <dgm:cxn modelId="{8A9393AB-D676-4151-A636-5957A3AFC9D4}" type="presParOf" srcId="{DBE0FE58-11A5-4A09-9D26-9F513A5AA882}" destId="{DE1E637D-00E2-4A87-8CEB-A3823C08231A}" srcOrd="5" destOrd="0" presId="urn:microsoft.com/office/officeart/2005/8/layout/default"/>
    <dgm:cxn modelId="{23D0D8D7-5C80-4CA5-9088-A02100629200}" type="presParOf" srcId="{DBE0FE58-11A5-4A09-9D26-9F513A5AA882}" destId="{8184E1BD-68A6-4B9B-A327-3698898A56DB}" srcOrd="6" destOrd="0" presId="urn:microsoft.com/office/officeart/2005/8/layout/default"/>
    <dgm:cxn modelId="{04C258BA-8702-4A49-8FFC-401D6FA8C5DF}" type="presParOf" srcId="{DBE0FE58-11A5-4A09-9D26-9F513A5AA882}" destId="{9FFF0AD4-F7E5-4293-9ECE-F7866EB2D993}" srcOrd="7" destOrd="0" presId="urn:microsoft.com/office/officeart/2005/8/layout/default"/>
    <dgm:cxn modelId="{CDCE78CE-5A6D-4741-B8DA-C67F7541308C}" type="presParOf" srcId="{DBE0FE58-11A5-4A09-9D26-9F513A5AA882}" destId="{D5E2E171-C6A3-4186-B279-B74DC165D9E8}" srcOrd="8" destOrd="0" presId="urn:microsoft.com/office/officeart/2005/8/layout/default"/>
    <dgm:cxn modelId="{115AA487-2173-4630-8675-2257BD47697B}" type="presParOf" srcId="{DBE0FE58-11A5-4A09-9D26-9F513A5AA882}" destId="{9A09E3D6-1AC2-4E04-A965-0CD83CDF78A9}" srcOrd="9" destOrd="0" presId="urn:microsoft.com/office/officeart/2005/8/layout/default"/>
    <dgm:cxn modelId="{CF4CDACB-9E59-4744-83CC-8DB04A85128E}" type="presParOf" srcId="{DBE0FE58-11A5-4A09-9D26-9F513A5AA882}" destId="{480F03D0-D9FB-4B80-845F-979C9A8E5F24}" srcOrd="10" destOrd="0" presId="urn:microsoft.com/office/officeart/2005/8/layout/default"/>
    <dgm:cxn modelId="{895E9F66-46E9-46ED-B4DD-5EF53E76D6E1}" type="presParOf" srcId="{DBE0FE58-11A5-4A09-9D26-9F513A5AA882}" destId="{B643AD9B-ED1A-495D-96E0-76336F146260}" srcOrd="11" destOrd="0" presId="urn:microsoft.com/office/officeart/2005/8/layout/default"/>
    <dgm:cxn modelId="{DE9D490D-3F8B-450F-9110-2DAC885F0A4E}" type="presParOf" srcId="{DBE0FE58-11A5-4A09-9D26-9F513A5AA882}" destId="{FF07E941-56A7-4343-97A2-B64F9C2AD5E0}" srcOrd="12" destOrd="0" presId="urn:microsoft.com/office/officeart/2005/8/layout/default"/>
    <dgm:cxn modelId="{97CF3179-65D9-482A-AFE2-307C0977B34A}" type="presParOf" srcId="{DBE0FE58-11A5-4A09-9D26-9F513A5AA882}" destId="{531D13AB-CCFF-4264-B09E-C03F41A94600}" srcOrd="13" destOrd="0" presId="urn:microsoft.com/office/officeart/2005/8/layout/default"/>
    <dgm:cxn modelId="{C91FDD4E-4558-4F47-91D2-93FA8FF8BB12}" type="presParOf" srcId="{DBE0FE58-11A5-4A09-9D26-9F513A5AA882}" destId="{1557AE9C-A094-4D27-9418-2B5E64432164}"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54CA91-6113-484C-9DDF-40F30F162AF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EA8CC1-2E51-4CFB-AB0D-7BA42CE48C0A}">
      <dgm:prSet phldrT="[Text]"/>
      <dgm:spPr/>
      <dgm:t>
        <a:bodyPr/>
        <a:lstStyle/>
        <a:p>
          <a:r>
            <a:rPr lang="en-US" dirty="0" smtClean="0"/>
            <a:t>- Output encode all application data on output with an appropriate codec (md5/sha256/sha28)</a:t>
          </a:r>
          <a:endParaRPr lang="en-US" dirty="0"/>
        </a:p>
      </dgm:t>
    </dgm:pt>
    <dgm:pt modelId="{EA5D5053-4D2A-4F1F-A8B5-35ED63F8244D}" type="parTrans" cxnId="{400AEC53-B3BE-465A-9D3E-7C0BC59EE25D}">
      <dgm:prSet/>
      <dgm:spPr/>
      <dgm:t>
        <a:bodyPr/>
        <a:lstStyle/>
        <a:p>
          <a:endParaRPr lang="en-US"/>
        </a:p>
      </dgm:t>
    </dgm:pt>
    <dgm:pt modelId="{F62543CF-23F7-4DBA-9853-C9FC3CB3555C}" type="sibTrans" cxnId="{400AEC53-B3BE-465A-9D3E-7C0BC59EE25D}">
      <dgm:prSet/>
      <dgm:spPr/>
      <dgm:t>
        <a:bodyPr/>
        <a:lstStyle/>
        <a:p>
          <a:endParaRPr lang="en-US"/>
        </a:p>
      </dgm:t>
    </dgm:pt>
    <dgm:pt modelId="{DCF8E302-9F96-44AF-AF85-F812D730DF0B}">
      <dgm:prSet phldrT="[Text]"/>
      <dgm:spPr/>
      <dgm:t>
        <a:bodyPr/>
        <a:lstStyle/>
        <a:p>
          <a:r>
            <a:rPr lang="en-US" dirty="0" smtClean="0"/>
            <a:t>- Avoid nested rendering contexts as much as possible</a:t>
          </a:r>
          <a:endParaRPr lang="en-US" dirty="0"/>
        </a:p>
      </dgm:t>
    </dgm:pt>
    <dgm:pt modelId="{02F9F85C-757D-426D-8859-C5201819F550}" type="parTrans" cxnId="{2B587F8A-8038-48C4-9847-A4FC910B3E36}">
      <dgm:prSet/>
      <dgm:spPr/>
      <dgm:t>
        <a:bodyPr/>
        <a:lstStyle/>
        <a:p>
          <a:endParaRPr lang="en-US"/>
        </a:p>
      </dgm:t>
    </dgm:pt>
    <dgm:pt modelId="{479D09FA-92E7-45EB-8AA4-B3E517687E07}" type="sibTrans" cxnId="{2B587F8A-8038-48C4-9847-A4FC910B3E36}">
      <dgm:prSet/>
      <dgm:spPr/>
      <dgm:t>
        <a:bodyPr/>
        <a:lstStyle/>
        <a:p>
          <a:endParaRPr lang="en-US"/>
        </a:p>
      </dgm:t>
    </dgm:pt>
    <dgm:pt modelId="{69AFCC44-5251-4DC8-9E97-9B6F581E1A9A}">
      <dgm:prSet phldrT="[Text]"/>
      <dgm:spPr/>
      <dgm:t>
        <a:bodyPr/>
        <a:lstStyle/>
        <a:p>
          <a:r>
            <a:rPr lang="en-US" dirty="0" smtClean="0"/>
            <a:t>- Use your framework's output encoding capability, if available</a:t>
          </a:r>
          <a:endParaRPr lang="en-US" dirty="0"/>
        </a:p>
      </dgm:t>
    </dgm:pt>
    <dgm:pt modelId="{AD434EC7-0315-470E-A1FA-055217E25326}" type="parTrans" cxnId="{CBA4D72D-CF3F-4982-BC86-F11C4DFC7967}">
      <dgm:prSet/>
      <dgm:spPr/>
      <dgm:t>
        <a:bodyPr/>
        <a:lstStyle/>
        <a:p>
          <a:endParaRPr lang="en-US"/>
        </a:p>
      </dgm:t>
    </dgm:pt>
    <dgm:pt modelId="{2E24DFCF-247B-4A19-851D-31AC64E34A4C}" type="sibTrans" cxnId="{CBA4D72D-CF3F-4982-BC86-F11C4DFC7967}">
      <dgm:prSet/>
      <dgm:spPr/>
      <dgm:t>
        <a:bodyPr/>
        <a:lstStyle/>
        <a:p>
          <a:endParaRPr lang="en-US"/>
        </a:p>
      </dgm:t>
    </dgm:pt>
    <dgm:pt modelId="{BC94C007-E381-410C-8775-1B5A631A051A}">
      <dgm:prSet phldrT="[Text]"/>
      <dgm:spPr/>
      <dgm:t>
        <a:bodyPr/>
        <a:lstStyle/>
        <a:p>
          <a:r>
            <a:rPr lang="en-US" dirty="0" smtClean="0"/>
            <a:t>- Store your data in raw form and encode at rendering time</a:t>
          </a:r>
          <a:endParaRPr lang="en-US" dirty="0"/>
        </a:p>
      </dgm:t>
    </dgm:pt>
    <dgm:pt modelId="{1220846B-CBEB-4F78-B859-B884FAEA01E5}" type="parTrans" cxnId="{80A3CA23-4B92-4DE9-870D-40CCD00F2C28}">
      <dgm:prSet/>
      <dgm:spPr/>
      <dgm:t>
        <a:bodyPr/>
        <a:lstStyle/>
        <a:p>
          <a:endParaRPr lang="en-US"/>
        </a:p>
      </dgm:t>
    </dgm:pt>
    <dgm:pt modelId="{18B6FDD5-23ED-4A57-B171-C55DA3BA2F39}" type="sibTrans" cxnId="{80A3CA23-4B92-4DE9-870D-40CCD00F2C28}">
      <dgm:prSet/>
      <dgm:spPr/>
      <dgm:t>
        <a:bodyPr/>
        <a:lstStyle/>
        <a:p>
          <a:endParaRPr lang="en-US"/>
        </a:p>
      </dgm:t>
    </dgm:pt>
    <dgm:pt modelId="{E5059F71-ED4C-4223-A2F0-E2AE32B757C9}">
      <dgm:prSet phldrT="[Text]"/>
      <dgm:spPr/>
      <dgm:t>
        <a:bodyPr/>
        <a:lstStyle/>
        <a:p>
          <a:r>
            <a:rPr lang="en-US" dirty="0" smtClean="0"/>
            <a:t>- Avoid unsafe framework and JavaScript calls that avoid encoding</a:t>
          </a:r>
          <a:endParaRPr lang="en-US" dirty="0"/>
        </a:p>
      </dgm:t>
    </dgm:pt>
    <dgm:pt modelId="{FFEA1CE8-4604-42F5-A6C6-0F4B771D1B1C}" type="parTrans" cxnId="{6CCC570F-3BEF-4C1C-8B73-38E5DE71380E}">
      <dgm:prSet/>
      <dgm:spPr/>
      <dgm:t>
        <a:bodyPr/>
        <a:lstStyle/>
        <a:p>
          <a:endParaRPr lang="en-US"/>
        </a:p>
      </dgm:t>
    </dgm:pt>
    <dgm:pt modelId="{118BB837-EE12-4D79-98FA-E9EF182C5CDD}" type="sibTrans" cxnId="{6CCC570F-3BEF-4C1C-8B73-38E5DE71380E}">
      <dgm:prSet/>
      <dgm:spPr/>
      <dgm:t>
        <a:bodyPr/>
        <a:lstStyle/>
        <a:p>
          <a:endParaRPr lang="en-US"/>
        </a:p>
      </dgm:t>
    </dgm:pt>
    <dgm:pt modelId="{6904795D-9B96-4D50-A2C9-4950600D982E}" type="pres">
      <dgm:prSet presAssocID="{5854CA91-6113-484C-9DDF-40F30F162AF7}" presName="linear" presStyleCnt="0">
        <dgm:presLayoutVars>
          <dgm:animLvl val="lvl"/>
          <dgm:resizeHandles val="exact"/>
        </dgm:presLayoutVars>
      </dgm:prSet>
      <dgm:spPr/>
      <dgm:t>
        <a:bodyPr/>
        <a:lstStyle/>
        <a:p>
          <a:endParaRPr lang="en-US"/>
        </a:p>
      </dgm:t>
    </dgm:pt>
    <dgm:pt modelId="{FD5278CA-62AF-48FE-967C-6D15F749966C}" type="pres">
      <dgm:prSet presAssocID="{71EA8CC1-2E51-4CFB-AB0D-7BA42CE48C0A}" presName="parentText" presStyleLbl="node1" presStyleIdx="0" presStyleCnt="5">
        <dgm:presLayoutVars>
          <dgm:chMax val="0"/>
          <dgm:bulletEnabled val="1"/>
        </dgm:presLayoutVars>
      </dgm:prSet>
      <dgm:spPr/>
      <dgm:t>
        <a:bodyPr/>
        <a:lstStyle/>
        <a:p>
          <a:endParaRPr lang="en-US"/>
        </a:p>
      </dgm:t>
    </dgm:pt>
    <dgm:pt modelId="{2D2639B4-2964-4062-946B-B5A914B66410}" type="pres">
      <dgm:prSet presAssocID="{F62543CF-23F7-4DBA-9853-C9FC3CB3555C}" presName="spacer" presStyleCnt="0"/>
      <dgm:spPr/>
    </dgm:pt>
    <dgm:pt modelId="{9A8C4134-3D7E-49F4-87A6-5C657ED56C42}" type="pres">
      <dgm:prSet presAssocID="{DCF8E302-9F96-44AF-AF85-F812D730DF0B}" presName="parentText" presStyleLbl="node1" presStyleIdx="1" presStyleCnt="5">
        <dgm:presLayoutVars>
          <dgm:chMax val="0"/>
          <dgm:bulletEnabled val="1"/>
        </dgm:presLayoutVars>
      </dgm:prSet>
      <dgm:spPr/>
      <dgm:t>
        <a:bodyPr/>
        <a:lstStyle/>
        <a:p>
          <a:endParaRPr lang="en-US"/>
        </a:p>
      </dgm:t>
    </dgm:pt>
    <dgm:pt modelId="{2B50E4DD-CAA3-4F45-A5B4-9FEF01BC120D}" type="pres">
      <dgm:prSet presAssocID="{479D09FA-92E7-45EB-8AA4-B3E517687E07}" presName="spacer" presStyleCnt="0"/>
      <dgm:spPr/>
    </dgm:pt>
    <dgm:pt modelId="{51256AC4-3726-4156-AB7F-6421F5630B5F}" type="pres">
      <dgm:prSet presAssocID="{69AFCC44-5251-4DC8-9E97-9B6F581E1A9A}" presName="parentText" presStyleLbl="node1" presStyleIdx="2" presStyleCnt="5">
        <dgm:presLayoutVars>
          <dgm:chMax val="0"/>
          <dgm:bulletEnabled val="1"/>
        </dgm:presLayoutVars>
      </dgm:prSet>
      <dgm:spPr/>
      <dgm:t>
        <a:bodyPr/>
        <a:lstStyle/>
        <a:p>
          <a:endParaRPr lang="en-US"/>
        </a:p>
      </dgm:t>
    </dgm:pt>
    <dgm:pt modelId="{A2B3A749-5D12-4ACA-BA91-5D31BC52320C}" type="pres">
      <dgm:prSet presAssocID="{2E24DFCF-247B-4A19-851D-31AC64E34A4C}" presName="spacer" presStyleCnt="0"/>
      <dgm:spPr/>
    </dgm:pt>
    <dgm:pt modelId="{9B3F01D1-668F-4803-8DA8-31AB95A7CB18}" type="pres">
      <dgm:prSet presAssocID="{BC94C007-E381-410C-8775-1B5A631A051A}" presName="parentText" presStyleLbl="node1" presStyleIdx="3" presStyleCnt="5">
        <dgm:presLayoutVars>
          <dgm:chMax val="0"/>
          <dgm:bulletEnabled val="1"/>
        </dgm:presLayoutVars>
      </dgm:prSet>
      <dgm:spPr/>
      <dgm:t>
        <a:bodyPr/>
        <a:lstStyle/>
        <a:p>
          <a:endParaRPr lang="en-US"/>
        </a:p>
      </dgm:t>
    </dgm:pt>
    <dgm:pt modelId="{E60E3756-4B76-42CB-9C51-7445F1387A54}" type="pres">
      <dgm:prSet presAssocID="{18B6FDD5-23ED-4A57-B171-C55DA3BA2F39}" presName="spacer" presStyleCnt="0"/>
      <dgm:spPr/>
    </dgm:pt>
    <dgm:pt modelId="{50D0487B-EED2-4F85-AE5B-030112FE5298}" type="pres">
      <dgm:prSet presAssocID="{E5059F71-ED4C-4223-A2F0-E2AE32B757C9}" presName="parentText" presStyleLbl="node1" presStyleIdx="4" presStyleCnt="5">
        <dgm:presLayoutVars>
          <dgm:chMax val="0"/>
          <dgm:bulletEnabled val="1"/>
        </dgm:presLayoutVars>
      </dgm:prSet>
      <dgm:spPr/>
      <dgm:t>
        <a:bodyPr/>
        <a:lstStyle/>
        <a:p>
          <a:endParaRPr lang="en-US"/>
        </a:p>
      </dgm:t>
    </dgm:pt>
  </dgm:ptLst>
  <dgm:cxnLst>
    <dgm:cxn modelId="{8CFE9AA2-5475-47DE-8AA4-4328ED5DF3B8}" type="presOf" srcId="{71EA8CC1-2E51-4CFB-AB0D-7BA42CE48C0A}" destId="{FD5278CA-62AF-48FE-967C-6D15F749966C}" srcOrd="0" destOrd="0" presId="urn:microsoft.com/office/officeart/2005/8/layout/vList2"/>
    <dgm:cxn modelId="{6CCC570F-3BEF-4C1C-8B73-38E5DE71380E}" srcId="{5854CA91-6113-484C-9DDF-40F30F162AF7}" destId="{E5059F71-ED4C-4223-A2F0-E2AE32B757C9}" srcOrd="4" destOrd="0" parTransId="{FFEA1CE8-4604-42F5-A6C6-0F4B771D1B1C}" sibTransId="{118BB837-EE12-4D79-98FA-E9EF182C5CDD}"/>
    <dgm:cxn modelId="{2B587F8A-8038-48C4-9847-A4FC910B3E36}" srcId="{5854CA91-6113-484C-9DDF-40F30F162AF7}" destId="{DCF8E302-9F96-44AF-AF85-F812D730DF0B}" srcOrd="1" destOrd="0" parTransId="{02F9F85C-757D-426D-8859-C5201819F550}" sibTransId="{479D09FA-92E7-45EB-8AA4-B3E517687E07}"/>
    <dgm:cxn modelId="{21A499C2-7679-47DC-ABF9-6FC5565E6E83}" type="presOf" srcId="{69AFCC44-5251-4DC8-9E97-9B6F581E1A9A}" destId="{51256AC4-3726-4156-AB7F-6421F5630B5F}" srcOrd="0" destOrd="0" presId="urn:microsoft.com/office/officeart/2005/8/layout/vList2"/>
    <dgm:cxn modelId="{CBA4D72D-CF3F-4982-BC86-F11C4DFC7967}" srcId="{5854CA91-6113-484C-9DDF-40F30F162AF7}" destId="{69AFCC44-5251-4DC8-9E97-9B6F581E1A9A}" srcOrd="2" destOrd="0" parTransId="{AD434EC7-0315-470E-A1FA-055217E25326}" sibTransId="{2E24DFCF-247B-4A19-851D-31AC64E34A4C}"/>
    <dgm:cxn modelId="{1DCC9A89-7925-46F6-BEC4-32358CBEF3E8}" type="presOf" srcId="{BC94C007-E381-410C-8775-1B5A631A051A}" destId="{9B3F01D1-668F-4803-8DA8-31AB95A7CB18}" srcOrd="0" destOrd="0" presId="urn:microsoft.com/office/officeart/2005/8/layout/vList2"/>
    <dgm:cxn modelId="{34618ED3-220A-4DCB-BE60-6A4F6E86C411}" type="presOf" srcId="{5854CA91-6113-484C-9DDF-40F30F162AF7}" destId="{6904795D-9B96-4D50-A2C9-4950600D982E}" srcOrd="0" destOrd="0" presId="urn:microsoft.com/office/officeart/2005/8/layout/vList2"/>
    <dgm:cxn modelId="{72C738D9-38F5-427F-AB4F-067BD364EB49}" type="presOf" srcId="{E5059F71-ED4C-4223-A2F0-E2AE32B757C9}" destId="{50D0487B-EED2-4F85-AE5B-030112FE5298}" srcOrd="0" destOrd="0" presId="urn:microsoft.com/office/officeart/2005/8/layout/vList2"/>
    <dgm:cxn modelId="{80A3CA23-4B92-4DE9-870D-40CCD00F2C28}" srcId="{5854CA91-6113-484C-9DDF-40F30F162AF7}" destId="{BC94C007-E381-410C-8775-1B5A631A051A}" srcOrd="3" destOrd="0" parTransId="{1220846B-CBEB-4F78-B859-B884FAEA01E5}" sibTransId="{18B6FDD5-23ED-4A57-B171-C55DA3BA2F39}"/>
    <dgm:cxn modelId="{F28A0D99-B30A-481F-8EB3-C446A2504132}" type="presOf" srcId="{DCF8E302-9F96-44AF-AF85-F812D730DF0B}" destId="{9A8C4134-3D7E-49F4-87A6-5C657ED56C42}" srcOrd="0" destOrd="0" presId="urn:microsoft.com/office/officeart/2005/8/layout/vList2"/>
    <dgm:cxn modelId="{400AEC53-B3BE-465A-9D3E-7C0BC59EE25D}" srcId="{5854CA91-6113-484C-9DDF-40F30F162AF7}" destId="{71EA8CC1-2E51-4CFB-AB0D-7BA42CE48C0A}" srcOrd="0" destOrd="0" parTransId="{EA5D5053-4D2A-4F1F-A8B5-35ED63F8244D}" sibTransId="{F62543CF-23F7-4DBA-9853-C9FC3CB3555C}"/>
    <dgm:cxn modelId="{7B0868C8-65BF-4A89-BF06-03D0F347D603}" type="presParOf" srcId="{6904795D-9B96-4D50-A2C9-4950600D982E}" destId="{FD5278CA-62AF-48FE-967C-6D15F749966C}" srcOrd="0" destOrd="0" presId="urn:microsoft.com/office/officeart/2005/8/layout/vList2"/>
    <dgm:cxn modelId="{3DE31901-14B5-40EC-B238-F4709EF887B8}" type="presParOf" srcId="{6904795D-9B96-4D50-A2C9-4950600D982E}" destId="{2D2639B4-2964-4062-946B-B5A914B66410}" srcOrd="1" destOrd="0" presId="urn:microsoft.com/office/officeart/2005/8/layout/vList2"/>
    <dgm:cxn modelId="{75C8F8F9-1F51-475F-81F6-7359FA0463CE}" type="presParOf" srcId="{6904795D-9B96-4D50-A2C9-4950600D982E}" destId="{9A8C4134-3D7E-49F4-87A6-5C657ED56C42}" srcOrd="2" destOrd="0" presId="urn:microsoft.com/office/officeart/2005/8/layout/vList2"/>
    <dgm:cxn modelId="{A0D976D2-B52B-45E3-B780-56E53AFBD57D}" type="presParOf" srcId="{6904795D-9B96-4D50-A2C9-4950600D982E}" destId="{2B50E4DD-CAA3-4F45-A5B4-9FEF01BC120D}" srcOrd="3" destOrd="0" presId="urn:microsoft.com/office/officeart/2005/8/layout/vList2"/>
    <dgm:cxn modelId="{410971F6-B379-4549-ABB6-D1CF1370C0EA}" type="presParOf" srcId="{6904795D-9B96-4D50-A2C9-4950600D982E}" destId="{51256AC4-3726-4156-AB7F-6421F5630B5F}" srcOrd="4" destOrd="0" presId="urn:microsoft.com/office/officeart/2005/8/layout/vList2"/>
    <dgm:cxn modelId="{35CC2CB4-E22E-45A5-A1C9-5D2F99206C49}" type="presParOf" srcId="{6904795D-9B96-4D50-A2C9-4950600D982E}" destId="{A2B3A749-5D12-4ACA-BA91-5D31BC52320C}" srcOrd="5" destOrd="0" presId="urn:microsoft.com/office/officeart/2005/8/layout/vList2"/>
    <dgm:cxn modelId="{13E4F793-0190-4956-9246-1CD56D608BDD}" type="presParOf" srcId="{6904795D-9B96-4D50-A2C9-4950600D982E}" destId="{9B3F01D1-668F-4803-8DA8-31AB95A7CB18}" srcOrd="6" destOrd="0" presId="urn:microsoft.com/office/officeart/2005/8/layout/vList2"/>
    <dgm:cxn modelId="{4D9D56A6-CCE1-4F77-B207-5F6395D0EBB3}" type="presParOf" srcId="{6904795D-9B96-4D50-A2C9-4950600D982E}" destId="{E60E3756-4B76-42CB-9C51-7445F1387A54}" srcOrd="7" destOrd="0" presId="urn:microsoft.com/office/officeart/2005/8/layout/vList2"/>
    <dgm:cxn modelId="{3493A765-33DD-457A-87A9-678AD7268E34}" type="presParOf" srcId="{6904795D-9B96-4D50-A2C9-4950600D982E}" destId="{50D0487B-EED2-4F85-AE5B-030112FE529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9A90FDC-306C-4550-9044-42071D644613}" type="doc">
      <dgm:prSet loTypeId="urn:microsoft.com/office/officeart/2005/8/layout/hProcess9" loCatId="process" qsTypeId="urn:microsoft.com/office/officeart/2005/8/quickstyle/simple1" qsCatId="simple" csTypeId="urn:microsoft.com/office/officeart/2005/8/colors/accent1_2" csCatId="accent1" phldr="1"/>
      <dgm:spPr/>
    </dgm:pt>
    <dgm:pt modelId="{090CD2D1-5F5A-4861-9F86-FE914D7C7526}">
      <dgm:prSet phldrT="[Text]"/>
      <dgm:spPr/>
      <dgm:t>
        <a:bodyPr/>
        <a:lstStyle/>
        <a:p>
          <a:r>
            <a:rPr lang="en-US" dirty="0" smtClean="0"/>
            <a:t>Data backup regularly. </a:t>
          </a:r>
          <a:endParaRPr lang="en-US" dirty="0"/>
        </a:p>
      </dgm:t>
    </dgm:pt>
    <dgm:pt modelId="{1ED463CC-5C9D-40AC-9A99-EEE0265D98CE}" type="parTrans" cxnId="{A8249FE8-6703-4FB6-A7AB-373F47614010}">
      <dgm:prSet/>
      <dgm:spPr/>
      <dgm:t>
        <a:bodyPr/>
        <a:lstStyle/>
        <a:p>
          <a:endParaRPr lang="en-US"/>
        </a:p>
      </dgm:t>
    </dgm:pt>
    <dgm:pt modelId="{A2DCE887-A080-4DF0-902E-7C1053C85630}" type="sibTrans" cxnId="{A8249FE8-6703-4FB6-A7AB-373F47614010}">
      <dgm:prSet/>
      <dgm:spPr/>
      <dgm:t>
        <a:bodyPr/>
        <a:lstStyle/>
        <a:p>
          <a:endParaRPr lang="en-US"/>
        </a:p>
      </dgm:t>
    </dgm:pt>
    <dgm:pt modelId="{70C068CD-AB3C-4263-AB53-CF0D942611E3}">
      <dgm:prSet phldrT="[Text]"/>
      <dgm:spPr/>
      <dgm:t>
        <a:bodyPr/>
        <a:lstStyle/>
        <a:p>
          <a:r>
            <a:rPr lang="en-US" dirty="0" smtClean="0"/>
            <a:t>Implement a mobile device management program</a:t>
          </a:r>
          <a:endParaRPr lang="en-US" dirty="0"/>
        </a:p>
      </dgm:t>
    </dgm:pt>
    <dgm:pt modelId="{B572EA14-144F-4DC4-A8DA-C93F399BBE58}" type="parTrans" cxnId="{2A2430AF-E26D-4315-ABE5-64D21D1A34ED}">
      <dgm:prSet/>
      <dgm:spPr/>
      <dgm:t>
        <a:bodyPr/>
        <a:lstStyle/>
        <a:p>
          <a:endParaRPr lang="en-US"/>
        </a:p>
      </dgm:t>
    </dgm:pt>
    <dgm:pt modelId="{74E737B4-417B-40EC-BB8F-C5B4278998E7}" type="sibTrans" cxnId="{2A2430AF-E26D-4315-ABE5-64D21D1A34ED}">
      <dgm:prSet/>
      <dgm:spPr/>
      <dgm:t>
        <a:bodyPr/>
        <a:lstStyle/>
        <a:p>
          <a:endParaRPr lang="en-US"/>
        </a:p>
      </dgm:t>
    </dgm:pt>
    <dgm:pt modelId="{45C3C046-D02E-4446-877F-90D51DCBC41F}">
      <dgm:prSet phldrT="[Text]"/>
      <dgm:spPr/>
      <dgm:t>
        <a:bodyPr/>
        <a:lstStyle/>
        <a:p>
          <a:r>
            <a:rPr lang="en-US" dirty="0" smtClean="0"/>
            <a:t>Deploy web application firewalls to detect/prevent common web attacks</a:t>
          </a:r>
          <a:endParaRPr lang="en-US" dirty="0"/>
        </a:p>
      </dgm:t>
    </dgm:pt>
    <dgm:pt modelId="{7CA0B732-A72C-419B-B0D7-999FB4ED478F}" type="parTrans" cxnId="{3CC92786-C3D1-4943-BE60-29D8CF741D26}">
      <dgm:prSet/>
      <dgm:spPr/>
      <dgm:t>
        <a:bodyPr/>
        <a:lstStyle/>
        <a:p>
          <a:endParaRPr lang="en-US"/>
        </a:p>
      </dgm:t>
    </dgm:pt>
    <dgm:pt modelId="{4AA7C66A-9B7E-4E92-925D-F319E6FEE062}" type="sibTrans" cxnId="{3CC92786-C3D1-4943-BE60-29D8CF741D26}">
      <dgm:prSet/>
      <dgm:spPr/>
      <dgm:t>
        <a:bodyPr/>
        <a:lstStyle/>
        <a:p>
          <a:endParaRPr lang="en-US"/>
        </a:p>
      </dgm:t>
    </dgm:pt>
    <dgm:pt modelId="{6AD0A6D1-4F34-4200-94FE-55E3DB153AB5}">
      <dgm:prSet phldrT="[Text]"/>
      <dgm:spPr/>
      <dgm:t>
        <a:bodyPr/>
        <a:lstStyle/>
        <a:p>
          <a:r>
            <a:rPr lang="en-US" dirty="0" smtClean="0"/>
            <a:t>Review server certificates for vulnerabilities and risks of your domains being hijacked</a:t>
          </a:r>
          <a:endParaRPr lang="en-US" dirty="0"/>
        </a:p>
      </dgm:t>
    </dgm:pt>
    <dgm:pt modelId="{CFC02853-1682-4EB5-9F84-059E9C3024F4}" type="parTrans" cxnId="{AA0EC579-542C-4AC3-BF93-67D8491644D8}">
      <dgm:prSet/>
      <dgm:spPr/>
      <dgm:t>
        <a:bodyPr/>
        <a:lstStyle/>
        <a:p>
          <a:endParaRPr lang="en-US"/>
        </a:p>
      </dgm:t>
    </dgm:pt>
    <dgm:pt modelId="{6844E620-A1F6-4F35-9944-C6DA4D197657}" type="sibTrans" cxnId="{AA0EC579-542C-4AC3-BF93-67D8491644D8}">
      <dgm:prSet/>
      <dgm:spPr/>
      <dgm:t>
        <a:bodyPr/>
        <a:lstStyle/>
        <a:p>
          <a:endParaRPr lang="en-US"/>
        </a:p>
      </dgm:t>
    </dgm:pt>
    <dgm:pt modelId="{55E2F222-1493-4B2B-A774-73EC8DFDDA10}">
      <dgm:prSet phldrT="[Text]"/>
      <dgm:spPr/>
      <dgm:t>
        <a:bodyPr/>
        <a:lstStyle/>
        <a:p>
          <a:r>
            <a:rPr lang="en-US" dirty="0" smtClean="0"/>
            <a:t>Develop, test &amp; continually refine a data breach response plan</a:t>
          </a:r>
          <a:endParaRPr lang="en-US" dirty="0"/>
        </a:p>
      </dgm:t>
    </dgm:pt>
    <dgm:pt modelId="{8AA40F0D-DBE6-4D01-8D6D-537301280809}" type="parTrans" cxnId="{E3390C30-B1E0-4050-A4D8-7BA011D94CBD}">
      <dgm:prSet/>
      <dgm:spPr/>
      <dgm:t>
        <a:bodyPr/>
        <a:lstStyle/>
        <a:p>
          <a:endParaRPr lang="en-US"/>
        </a:p>
      </dgm:t>
    </dgm:pt>
    <dgm:pt modelId="{2F5DA843-50BA-44AD-8BDF-14E82B877B79}" type="sibTrans" cxnId="{E3390C30-B1E0-4050-A4D8-7BA011D94CBD}">
      <dgm:prSet/>
      <dgm:spPr/>
      <dgm:t>
        <a:bodyPr/>
        <a:lstStyle/>
        <a:p>
          <a:endParaRPr lang="en-US"/>
        </a:p>
      </dgm:t>
    </dgm:pt>
    <dgm:pt modelId="{66788B06-0D00-457A-8C5F-CABE9B3B6D01}">
      <dgm:prSet phldrT="[Text]"/>
      <dgm:spPr/>
      <dgm:t>
        <a:bodyPr/>
        <a:lstStyle/>
        <a:p>
          <a:r>
            <a:rPr lang="en-US" dirty="0" smtClean="0"/>
            <a:t>Losing critical business data could be much worse. Hence follow the rule.</a:t>
          </a:r>
          <a:endParaRPr lang="en-US" dirty="0"/>
        </a:p>
      </dgm:t>
    </dgm:pt>
    <dgm:pt modelId="{1679ED30-E06B-49BB-9122-DB1414A2DB9E}" type="parTrans" cxnId="{03BE851B-A399-446E-BF1B-82A3CC88B54C}">
      <dgm:prSet/>
      <dgm:spPr/>
      <dgm:t>
        <a:bodyPr/>
        <a:lstStyle/>
        <a:p>
          <a:endParaRPr lang="en-US"/>
        </a:p>
      </dgm:t>
    </dgm:pt>
    <dgm:pt modelId="{2032F8D5-6A2B-434A-BE05-990D4EF8C40C}" type="sibTrans" cxnId="{03BE851B-A399-446E-BF1B-82A3CC88B54C}">
      <dgm:prSet/>
      <dgm:spPr/>
      <dgm:t>
        <a:bodyPr/>
        <a:lstStyle/>
        <a:p>
          <a:endParaRPr lang="en-US"/>
        </a:p>
      </dgm:t>
    </dgm:pt>
    <dgm:pt modelId="{B814ECDE-E941-4EE5-A5AA-3FCD6A448E29}" type="pres">
      <dgm:prSet presAssocID="{F9A90FDC-306C-4550-9044-42071D644613}" presName="CompostProcess" presStyleCnt="0">
        <dgm:presLayoutVars>
          <dgm:dir/>
          <dgm:resizeHandles val="exact"/>
        </dgm:presLayoutVars>
      </dgm:prSet>
      <dgm:spPr/>
    </dgm:pt>
    <dgm:pt modelId="{09C97095-9E9B-464E-B295-28F0DA0B84D4}" type="pres">
      <dgm:prSet presAssocID="{F9A90FDC-306C-4550-9044-42071D644613}" presName="arrow" presStyleLbl="bgShp" presStyleIdx="0" presStyleCnt="1" custLinFactNeighborX="13235" custLinFactNeighborY="-23594"/>
      <dgm:spPr/>
    </dgm:pt>
    <dgm:pt modelId="{7A7E7BFF-9E38-4CD7-B6B4-E8BE7EB21DB3}" type="pres">
      <dgm:prSet presAssocID="{F9A90FDC-306C-4550-9044-42071D644613}" presName="linearProcess" presStyleCnt="0"/>
      <dgm:spPr/>
    </dgm:pt>
    <dgm:pt modelId="{080A9686-DC96-4611-BE4C-EF4852A8AD82}" type="pres">
      <dgm:prSet presAssocID="{090CD2D1-5F5A-4861-9F86-FE914D7C7526}" presName="textNode" presStyleLbl="node1" presStyleIdx="0" presStyleCnt="6">
        <dgm:presLayoutVars>
          <dgm:bulletEnabled val="1"/>
        </dgm:presLayoutVars>
      </dgm:prSet>
      <dgm:spPr/>
      <dgm:t>
        <a:bodyPr/>
        <a:lstStyle/>
        <a:p>
          <a:endParaRPr lang="en-US"/>
        </a:p>
      </dgm:t>
    </dgm:pt>
    <dgm:pt modelId="{2ACFBAC0-CD55-41E8-90A1-3975985BD3A4}" type="pres">
      <dgm:prSet presAssocID="{A2DCE887-A080-4DF0-902E-7C1053C85630}" presName="sibTrans" presStyleCnt="0"/>
      <dgm:spPr/>
    </dgm:pt>
    <dgm:pt modelId="{B9CE6545-F470-43F9-905B-8EC7BF2F69E7}" type="pres">
      <dgm:prSet presAssocID="{70C068CD-AB3C-4263-AB53-CF0D942611E3}" presName="textNode" presStyleLbl="node1" presStyleIdx="1" presStyleCnt="6">
        <dgm:presLayoutVars>
          <dgm:bulletEnabled val="1"/>
        </dgm:presLayoutVars>
      </dgm:prSet>
      <dgm:spPr/>
      <dgm:t>
        <a:bodyPr/>
        <a:lstStyle/>
        <a:p>
          <a:endParaRPr lang="en-US"/>
        </a:p>
      </dgm:t>
    </dgm:pt>
    <dgm:pt modelId="{CE9034A8-7DBD-4649-AA7F-3C5A9D56E33E}" type="pres">
      <dgm:prSet presAssocID="{74E737B4-417B-40EC-BB8F-C5B4278998E7}" presName="sibTrans" presStyleCnt="0"/>
      <dgm:spPr/>
    </dgm:pt>
    <dgm:pt modelId="{9D322019-ADC0-4E8C-BD5C-916D3FFB2561}" type="pres">
      <dgm:prSet presAssocID="{45C3C046-D02E-4446-877F-90D51DCBC41F}" presName="textNode" presStyleLbl="node1" presStyleIdx="2" presStyleCnt="6">
        <dgm:presLayoutVars>
          <dgm:bulletEnabled val="1"/>
        </dgm:presLayoutVars>
      </dgm:prSet>
      <dgm:spPr/>
      <dgm:t>
        <a:bodyPr/>
        <a:lstStyle/>
        <a:p>
          <a:endParaRPr lang="en-US"/>
        </a:p>
      </dgm:t>
    </dgm:pt>
    <dgm:pt modelId="{6F1B06C9-0FC6-44F2-8B40-8576A413F0AE}" type="pres">
      <dgm:prSet presAssocID="{4AA7C66A-9B7E-4E92-925D-F319E6FEE062}" presName="sibTrans" presStyleCnt="0"/>
      <dgm:spPr/>
    </dgm:pt>
    <dgm:pt modelId="{FEAA7BE2-6ED6-4278-B111-5290C1AE84BD}" type="pres">
      <dgm:prSet presAssocID="{6AD0A6D1-4F34-4200-94FE-55E3DB153AB5}" presName="textNode" presStyleLbl="node1" presStyleIdx="3" presStyleCnt="6">
        <dgm:presLayoutVars>
          <dgm:bulletEnabled val="1"/>
        </dgm:presLayoutVars>
      </dgm:prSet>
      <dgm:spPr/>
      <dgm:t>
        <a:bodyPr/>
        <a:lstStyle/>
        <a:p>
          <a:endParaRPr lang="en-US"/>
        </a:p>
      </dgm:t>
    </dgm:pt>
    <dgm:pt modelId="{905CAB42-1DAC-4970-ABF0-BE07EBB3D987}" type="pres">
      <dgm:prSet presAssocID="{6844E620-A1F6-4F35-9944-C6DA4D197657}" presName="sibTrans" presStyleCnt="0"/>
      <dgm:spPr/>
    </dgm:pt>
    <dgm:pt modelId="{231025BC-EB5E-4477-9325-574904F54194}" type="pres">
      <dgm:prSet presAssocID="{55E2F222-1493-4B2B-A774-73EC8DFDDA10}" presName="textNode" presStyleLbl="node1" presStyleIdx="4" presStyleCnt="6">
        <dgm:presLayoutVars>
          <dgm:bulletEnabled val="1"/>
        </dgm:presLayoutVars>
      </dgm:prSet>
      <dgm:spPr/>
      <dgm:t>
        <a:bodyPr/>
        <a:lstStyle/>
        <a:p>
          <a:endParaRPr lang="en-US"/>
        </a:p>
      </dgm:t>
    </dgm:pt>
    <dgm:pt modelId="{71DC7AED-4A9C-42A7-9717-22C585107BDA}" type="pres">
      <dgm:prSet presAssocID="{2F5DA843-50BA-44AD-8BDF-14E82B877B79}" presName="sibTrans" presStyleCnt="0"/>
      <dgm:spPr/>
    </dgm:pt>
    <dgm:pt modelId="{7B0E613E-9871-45BC-BE60-507222FCEC20}" type="pres">
      <dgm:prSet presAssocID="{66788B06-0D00-457A-8C5F-CABE9B3B6D01}" presName="textNode" presStyleLbl="node1" presStyleIdx="5" presStyleCnt="6">
        <dgm:presLayoutVars>
          <dgm:bulletEnabled val="1"/>
        </dgm:presLayoutVars>
      </dgm:prSet>
      <dgm:spPr/>
      <dgm:t>
        <a:bodyPr/>
        <a:lstStyle/>
        <a:p>
          <a:endParaRPr lang="en-US"/>
        </a:p>
      </dgm:t>
    </dgm:pt>
  </dgm:ptLst>
  <dgm:cxnLst>
    <dgm:cxn modelId="{0F5063AD-9A08-4616-B247-AE4F1B8764EB}" type="presOf" srcId="{F9A90FDC-306C-4550-9044-42071D644613}" destId="{B814ECDE-E941-4EE5-A5AA-3FCD6A448E29}" srcOrd="0" destOrd="0" presId="urn:microsoft.com/office/officeart/2005/8/layout/hProcess9"/>
    <dgm:cxn modelId="{A8249FE8-6703-4FB6-A7AB-373F47614010}" srcId="{F9A90FDC-306C-4550-9044-42071D644613}" destId="{090CD2D1-5F5A-4861-9F86-FE914D7C7526}" srcOrd="0" destOrd="0" parTransId="{1ED463CC-5C9D-40AC-9A99-EEE0265D98CE}" sibTransId="{A2DCE887-A080-4DF0-902E-7C1053C85630}"/>
    <dgm:cxn modelId="{EDCDF4F1-EE3F-4DA7-B8C7-82566598BA10}" type="presOf" srcId="{090CD2D1-5F5A-4861-9F86-FE914D7C7526}" destId="{080A9686-DC96-4611-BE4C-EF4852A8AD82}" srcOrd="0" destOrd="0" presId="urn:microsoft.com/office/officeart/2005/8/layout/hProcess9"/>
    <dgm:cxn modelId="{AA0EC579-542C-4AC3-BF93-67D8491644D8}" srcId="{F9A90FDC-306C-4550-9044-42071D644613}" destId="{6AD0A6D1-4F34-4200-94FE-55E3DB153AB5}" srcOrd="3" destOrd="0" parTransId="{CFC02853-1682-4EB5-9F84-059E9C3024F4}" sibTransId="{6844E620-A1F6-4F35-9944-C6DA4D197657}"/>
    <dgm:cxn modelId="{2A2430AF-E26D-4315-ABE5-64D21D1A34ED}" srcId="{F9A90FDC-306C-4550-9044-42071D644613}" destId="{70C068CD-AB3C-4263-AB53-CF0D942611E3}" srcOrd="1" destOrd="0" parTransId="{B572EA14-144F-4DC4-A8DA-C93F399BBE58}" sibTransId="{74E737B4-417B-40EC-BB8F-C5B4278998E7}"/>
    <dgm:cxn modelId="{619F3100-9B8B-46C8-A55B-0ADC3F066566}" type="presOf" srcId="{45C3C046-D02E-4446-877F-90D51DCBC41F}" destId="{9D322019-ADC0-4E8C-BD5C-916D3FFB2561}" srcOrd="0" destOrd="0" presId="urn:microsoft.com/office/officeart/2005/8/layout/hProcess9"/>
    <dgm:cxn modelId="{21D21961-2556-4937-8567-3F3DED2564E2}" type="presOf" srcId="{6AD0A6D1-4F34-4200-94FE-55E3DB153AB5}" destId="{FEAA7BE2-6ED6-4278-B111-5290C1AE84BD}" srcOrd="0" destOrd="0" presId="urn:microsoft.com/office/officeart/2005/8/layout/hProcess9"/>
    <dgm:cxn modelId="{179FF491-099D-4B8B-9257-581DB8E46A54}" type="presOf" srcId="{66788B06-0D00-457A-8C5F-CABE9B3B6D01}" destId="{7B0E613E-9871-45BC-BE60-507222FCEC20}" srcOrd="0" destOrd="0" presId="urn:microsoft.com/office/officeart/2005/8/layout/hProcess9"/>
    <dgm:cxn modelId="{03BE851B-A399-446E-BF1B-82A3CC88B54C}" srcId="{F9A90FDC-306C-4550-9044-42071D644613}" destId="{66788B06-0D00-457A-8C5F-CABE9B3B6D01}" srcOrd="5" destOrd="0" parTransId="{1679ED30-E06B-49BB-9122-DB1414A2DB9E}" sibTransId="{2032F8D5-6A2B-434A-BE05-990D4EF8C40C}"/>
    <dgm:cxn modelId="{E3390C30-B1E0-4050-A4D8-7BA011D94CBD}" srcId="{F9A90FDC-306C-4550-9044-42071D644613}" destId="{55E2F222-1493-4B2B-A774-73EC8DFDDA10}" srcOrd="4" destOrd="0" parTransId="{8AA40F0D-DBE6-4D01-8D6D-537301280809}" sibTransId="{2F5DA843-50BA-44AD-8BDF-14E82B877B79}"/>
    <dgm:cxn modelId="{89FBF2B1-30E5-45D2-B892-9D0AFB1FE7C2}" type="presOf" srcId="{55E2F222-1493-4B2B-A774-73EC8DFDDA10}" destId="{231025BC-EB5E-4477-9325-574904F54194}" srcOrd="0" destOrd="0" presId="urn:microsoft.com/office/officeart/2005/8/layout/hProcess9"/>
    <dgm:cxn modelId="{54387E2E-C98B-48AA-8ED5-B04E8F60D0AE}" type="presOf" srcId="{70C068CD-AB3C-4263-AB53-CF0D942611E3}" destId="{B9CE6545-F470-43F9-905B-8EC7BF2F69E7}" srcOrd="0" destOrd="0" presId="urn:microsoft.com/office/officeart/2005/8/layout/hProcess9"/>
    <dgm:cxn modelId="{3CC92786-C3D1-4943-BE60-29D8CF741D26}" srcId="{F9A90FDC-306C-4550-9044-42071D644613}" destId="{45C3C046-D02E-4446-877F-90D51DCBC41F}" srcOrd="2" destOrd="0" parTransId="{7CA0B732-A72C-419B-B0D7-999FB4ED478F}" sibTransId="{4AA7C66A-9B7E-4E92-925D-F319E6FEE062}"/>
    <dgm:cxn modelId="{B4400255-3408-4C2F-AF33-A87EEEE69DB4}" type="presParOf" srcId="{B814ECDE-E941-4EE5-A5AA-3FCD6A448E29}" destId="{09C97095-9E9B-464E-B295-28F0DA0B84D4}" srcOrd="0" destOrd="0" presId="urn:microsoft.com/office/officeart/2005/8/layout/hProcess9"/>
    <dgm:cxn modelId="{AC8593FB-60B9-4504-8F00-4487B0896B65}" type="presParOf" srcId="{B814ECDE-E941-4EE5-A5AA-3FCD6A448E29}" destId="{7A7E7BFF-9E38-4CD7-B6B4-E8BE7EB21DB3}" srcOrd="1" destOrd="0" presId="urn:microsoft.com/office/officeart/2005/8/layout/hProcess9"/>
    <dgm:cxn modelId="{07CE32EE-005C-40B4-927E-D88E5D61A1F7}" type="presParOf" srcId="{7A7E7BFF-9E38-4CD7-B6B4-E8BE7EB21DB3}" destId="{080A9686-DC96-4611-BE4C-EF4852A8AD82}" srcOrd="0" destOrd="0" presId="urn:microsoft.com/office/officeart/2005/8/layout/hProcess9"/>
    <dgm:cxn modelId="{6FE5E72C-44AF-4E0B-9FD9-7F4708177917}" type="presParOf" srcId="{7A7E7BFF-9E38-4CD7-B6B4-E8BE7EB21DB3}" destId="{2ACFBAC0-CD55-41E8-90A1-3975985BD3A4}" srcOrd="1" destOrd="0" presId="urn:microsoft.com/office/officeart/2005/8/layout/hProcess9"/>
    <dgm:cxn modelId="{91F49633-0CBB-478F-970F-A5526BBE0BF6}" type="presParOf" srcId="{7A7E7BFF-9E38-4CD7-B6B4-E8BE7EB21DB3}" destId="{B9CE6545-F470-43F9-905B-8EC7BF2F69E7}" srcOrd="2" destOrd="0" presId="urn:microsoft.com/office/officeart/2005/8/layout/hProcess9"/>
    <dgm:cxn modelId="{58F2411A-532C-4CD8-A4D5-49C5CE784E13}" type="presParOf" srcId="{7A7E7BFF-9E38-4CD7-B6B4-E8BE7EB21DB3}" destId="{CE9034A8-7DBD-4649-AA7F-3C5A9D56E33E}" srcOrd="3" destOrd="0" presId="urn:microsoft.com/office/officeart/2005/8/layout/hProcess9"/>
    <dgm:cxn modelId="{24E588B5-F22B-4D83-9ACA-A065F761B8A1}" type="presParOf" srcId="{7A7E7BFF-9E38-4CD7-B6B4-E8BE7EB21DB3}" destId="{9D322019-ADC0-4E8C-BD5C-916D3FFB2561}" srcOrd="4" destOrd="0" presId="urn:microsoft.com/office/officeart/2005/8/layout/hProcess9"/>
    <dgm:cxn modelId="{9AC6A828-63C3-4EC2-8D20-D407A1218849}" type="presParOf" srcId="{7A7E7BFF-9E38-4CD7-B6B4-E8BE7EB21DB3}" destId="{6F1B06C9-0FC6-44F2-8B40-8576A413F0AE}" srcOrd="5" destOrd="0" presId="urn:microsoft.com/office/officeart/2005/8/layout/hProcess9"/>
    <dgm:cxn modelId="{47EF313C-9288-412D-947F-6CC5EE440418}" type="presParOf" srcId="{7A7E7BFF-9E38-4CD7-B6B4-E8BE7EB21DB3}" destId="{FEAA7BE2-6ED6-4278-B111-5290C1AE84BD}" srcOrd="6" destOrd="0" presId="urn:microsoft.com/office/officeart/2005/8/layout/hProcess9"/>
    <dgm:cxn modelId="{D5AE122F-3AFE-47E0-BD57-252E9255A0EF}" type="presParOf" srcId="{7A7E7BFF-9E38-4CD7-B6B4-E8BE7EB21DB3}" destId="{905CAB42-1DAC-4970-ABF0-BE07EBB3D987}" srcOrd="7" destOrd="0" presId="urn:microsoft.com/office/officeart/2005/8/layout/hProcess9"/>
    <dgm:cxn modelId="{0B6D270A-364B-4FB6-9A27-DEC1B2EF5D27}" type="presParOf" srcId="{7A7E7BFF-9E38-4CD7-B6B4-E8BE7EB21DB3}" destId="{231025BC-EB5E-4477-9325-574904F54194}" srcOrd="8" destOrd="0" presId="urn:microsoft.com/office/officeart/2005/8/layout/hProcess9"/>
    <dgm:cxn modelId="{A9DF29EB-7C93-4986-93CC-164236221C58}" type="presParOf" srcId="{7A7E7BFF-9E38-4CD7-B6B4-E8BE7EB21DB3}" destId="{71DC7AED-4A9C-42A7-9717-22C585107BDA}" srcOrd="9" destOrd="0" presId="urn:microsoft.com/office/officeart/2005/8/layout/hProcess9"/>
    <dgm:cxn modelId="{62B91F86-8FD2-4F05-9E00-08438F20EB86}" type="presParOf" srcId="{7A7E7BFF-9E38-4CD7-B6B4-E8BE7EB21DB3}" destId="{7B0E613E-9871-45BC-BE60-507222FCEC20}"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E1D6475-AF3E-45A5-9FD8-8F839C37A56E}"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66F1114A-0796-4B8F-B758-459C62C6EB06}">
      <dgm:prSet phldrT="[Text]"/>
      <dgm:spPr/>
      <dgm:t>
        <a:bodyPr/>
        <a:lstStyle/>
        <a:p>
          <a:r>
            <a:rPr lang="en-US" dirty="0" smtClean="0"/>
            <a:t>Improper Platform Usage - Version</a:t>
          </a:r>
          <a:endParaRPr lang="en-US" dirty="0"/>
        </a:p>
      </dgm:t>
    </dgm:pt>
    <dgm:pt modelId="{407C71BB-4389-432B-B566-08AF364C5CB1}" type="parTrans" cxnId="{1A327CD1-8970-4016-8F61-2E5E682CE5F8}">
      <dgm:prSet/>
      <dgm:spPr/>
      <dgm:t>
        <a:bodyPr/>
        <a:lstStyle/>
        <a:p>
          <a:endParaRPr lang="en-US"/>
        </a:p>
      </dgm:t>
    </dgm:pt>
    <dgm:pt modelId="{B09A23FE-0DE2-4CB6-B62F-6B6F9FACA1E4}" type="sibTrans" cxnId="{1A327CD1-8970-4016-8F61-2E5E682CE5F8}">
      <dgm:prSet/>
      <dgm:spPr/>
      <dgm:t>
        <a:bodyPr/>
        <a:lstStyle/>
        <a:p>
          <a:endParaRPr lang="en-US"/>
        </a:p>
      </dgm:t>
    </dgm:pt>
    <dgm:pt modelId="{C5E0D4C1-FD94-4E88-B261-EF07C96083A3}">
      <dgm:prSet phldrT="[Text]"/>
      <dgm:spPr/>
      <dgm:t>
        <a:bodyPr/>
        <a:lstStyle/>
        <a:p>
          <a:r>
            <a:rPr lang="en-US" dirty="0" smtClean="0"/>
            <a:t>Unwanted permission given – Permission Fault</a:t>
          </a:r>
          <a:endParaRPr lang="en-US" dirty="0"/>
        </a:p>
      </dgm:t>
    </dgm:pt>
    <dgm:pt modelId="{22705ED1-83AB-4562-94D8-D81F1E70CB28}" type="parTrans" cxnId="{65AE19B7-6F7C-43E4-808F-0D76EDBA4557}">
      <dgm:prSet/>
      <dgm:spPr/>
      <dgm:t>
        <a:bodyPr/>
        <a:lstStyle/>
        <a:p>
          <a:endParaRPr lang="en-US"/>
        </a:p>
      </dgm:t>
    </dgm:pt>
    <dgm:pt modelId="{4D0C122F-FC23-4FD8-ADB0-9A6FBD67A4E0}" type="sibTrans" cxnId="{65AE19B7-6F7C-43E4-808F-0D76EDBA4557}">
      <dgm:prSet/>
      <dgm:spPr/>
      <dgm:t>
        <a:bodyPr/>
        <a:lstStyle/>
        <a:p>
          <a:endParaRPr lang="en-US"/>
        </a:p>
      </dgm:t>
    </dgm:pt>
    <dgm:pt modelId="{BD449528-E667-444E-870B-7263BC01A413}">
      <dgm:prSet phldrT="[Text]"/>
      <dgm:spPr/>
      <dgm:t>
        <a:bodyPr/>
        <a:lstStyle/>
        <a:p>
          <a:r>
            <a:rPr lang="en-US" dirty="0" smtClean="0"/>
            <a:t>Backup allowed – To Public</a:t>
          </a:r>
          <a:endParaRPr lang="en-US" dirty="0"/>
        </a:p>
      </dgm:t>
    </dgm:pt>
    <dgm:pt modelId="{2C10432E-EC0D-434B-A32B-9BF2605DFE1F}" type="parTrans" cxnId="{C57B3F8B-6499-4572-9766-B3583A256AE5}">
      <dgm:prSet/>
      <dgm:spPr/>
      <dgm:t>
        <a:bodyPr/>
        <a:lstStyle/>
        <a:p>
          <a:endParaRPr lang="en-US"/>
        </a:p>
      </dgm:t>
    </dgm:pt>
    <dgm:pt modelId="{5492F8B5-DBA3-4BA6-AA5D-1F5AA6226C23}" type="sibTrans" cxnId="{C57B3F8B-6499-4572-9766-B3583A256AE5}">
      <dgm:prSet/>
      <dgm:spPr/>
      <dgm:t>
        <a:bodyPr/>
        <a:lstStyle/>
        <a:p>
          <a:endParaRPr lang="en-US"/>
        </a:p>
      </dgm:t>
    </dgm:pt>
    <dgm:pt modelId="{1A55FE67-24BF-4482-9B69-0FB65C9556F2}">
      <dgm:prSet phldrT="[Text]"/>
      <dgm:spPr/>
      <dgm:t>
        <a:bodyPr/>
        <a:lstStyle/>
        <a:p>
          <a:r>
            <a:rPr lang="en-US" dirty="0" smtClean="0"/>
            <a:t>Insecure communication – Encryption </a:t>
          </a:r>
          <a:endParaRPr lang="en-US" dirty="0"/>
        </a:p>
      </dgm:t>
    </dgm:pt>
    <dgm:pt modelId="{3F2D48B8-F2E2-4C81-A56F-682B0C949045}" type="parTrans" cxnId="{BCADA7A3-4C1D-4063-A0B4-96C049EAF305}">
      <dgm:prSet/>
      <dgm:spPr/>
      <dgm:t>
        <a:bodyPr/>
        <a:lstStyle/>
        <a:p>
          <a:endParaRPr lang="en-US"/>
        </a:p>
      </dgm:t>
    </dgm:pt>
    <dgm:pt modelId="{62EE5E15-2ABE-458F-901D-797BC600DBCD}" type="sibTrans" cxnId="{BCADA7A3-4C1D-4063-A0B4-96C049EAF305}">
      <dgm:prSet/>
      <dgm:spPr/>
      <dgm:t>
        <a:bodyPr/>
        <a:lstStyle/>
        <a:p>
          <a:endParaRPr lang="en-US"/>
        </a:p>
      </dgm:t>
    </dgm:pt>
    <dgm:pt modelId="{2E3E106D-E395-4CF4-AB0B-749A59FCDAF1}">
      <dgm:prSet phldrT="[Text]"/>
      <dgm:spPr/>
      <dgm:t>
        <a:bodyPr/>
        <a:lstStyle/>
        <a:p>
          <a:r>
            <a:rPr lang="en-US" dirty="0" smtClean="0"/>
            <a:t>Insecure data storage – BAMS </a:t>
          </a:r>
          <a:endParaRPr lang="en-US" dirty="0"/>
        </a:p>
      </dgm:t>
    </dgm:pt>
    <dgm:pt modelId="{60B5A8D8-1E43-41A7-93B7-184B1581559A}" type="parTrans" cxnId="{72A2D08E-926C-4E9C-B476-27BEA321543F}">
      <dgm:prSet/>
      <dgm:spPr/>
      <dgm:t>
        <a:bodyPr/>
        <a:lstStyle/>
        <a:p>
          <a:endParaRPr lang="en-US"/>
        </a:p>
      </dgm:t>
    </dgm:pt>
    <dgm:pt modelId="{1869E2AB-2829-4580-A8D4-C9BA6CCE0CE7}" type="sibTrans" cxnId="{72A2D08E-926C-4E9C-B476-27BEA321543F}">
      <dgm:prSet/>
      <dgm:spPr/>
      <dgm:t>
        <a:bodyPr/>
        <a:lstStyle/>
        <a:p>
          <a:endParaRPr lang="en-US"/>
        </a:p>
      </dgm:t>
    </dgm:pt>
    <dgm:pt modelId="{22515FB6-31A9-4995-9A85-12CE8B28164B}">
      <dgm:prSet phldrT="[Text]"/>
      <dgm:spPr/>
      <dgm:t>
        <a:bodyPr/>
        <a:lstStyle/>
        <a:p>
          <a:r>
            <a:rPr lang="en-US" dirty="0" smtClean="0"/>
            <a:t>Improper Platform Usage - Version</a:t>
          </a:r>
          <a:endParaRPr lang="en-US" dirty="0"/>
        </a:p>
      </dgm:t>
    </dgm:pt>
    <dgm:pt modelId="{965480E0-C37F-4123-8E94-69EF738E8EA9}" type="parTrans" cxnId="{F7F717C2-42F1-449F-8049-49D6716DA1D6}">
      <dgm:prSet/>
      <dgm:spPr/>
      <dgm:t>
        <a:bodyPr/>
        <a:lstStyle/>
        <a:p>
          <a:endParaRPr lang="en-US"/>
        </a:p>
      </dgm:t>
    </dgm:pt>
    <dgm:pt modelId="{6C744BB1-C396-4A79-A8B1-1CC5A31F1820}" type="sibTrans" cxnId="{F7F717C2-42F1-449F-8049-49D6716DA1D6}">
      <dgm:prSet/>
      <dgm:spPr/>
      <dgm:t>
        <a:bodyPr/>
        <a:lstStyle/>
        <a:p>
          <a:endParaRPr lang="en-US"/>
        </a:p>
      </dgm:t>
    </dgm:pt>
    <dgm:pt modelId="{E17BA389-C8BC-4B00-B29F-FE8482A09869}">
      <dgm:prSet phldrT="[Text]"/>
      <dgm:spPr/>
      <dgm:t>
        <a:bodyPr/>
        <a:lstStyle/>
        <a:p>
          <a:r>
            <a:rPr lang="en-US" dirty="0" smtClean="0"/>
            <a:t>Insecure Authentication - Passwords</a:t>
          </a:r>
          <a:endParaRPr lang="en-US" dirty="0"/>
        </a:p>
      </dgm:t>
    </dgm:pt>
    <dgm:pt modelId="{7C366469-4864-47A3-9113-F82372B21F28}" type="parTrans" cxnId="{13944C47-EB1A-4E69-BBCD-EDBE997C4E98}">
      <dgm:prSet/>
      <dgm:spPr/>
      <dgm:t>
        <a:bodyPr/>
        <a:lstStyle/>
        <a:p>
          <a:endParaRPr lang="en-US"/>
        </a:p>
      </dgm:t>
    </dgm:pt>
    <dgm:pt modelId="{F998E59A-37AF-4687-B7DA-893827E6087C}" type="sibTrans" cxnId="{13944C47-EB1A-4E69-BBCD-EDBE997C4E98}">
      <dgm:prSet/>
      <dgm:spPr/>
      <dgm:t>
        <a:bodyPr/>
        <a:lstStyle/>
        <a:p>
          <a:endParaRPr lang="en-US"/>
        </a:p>
      </dgm:t>
    </dgm:pt>
    <dgm:pt modelId="{E5076C01-80B5-4110-BCCF-0B8DABE1B74F}">
      <dgm:prSet phldrT="[Text]"/>
      <dgm:spPr/>
      <dgm:t>
        <a:bodyPr/>
        <a:lstStyle/>
        <a:p>
          <a:r>
            <a:rPr lang="en-US" dirty="0" smtClean="0"/>
            <a:t>Insufficient cryptography – Old </a:t>
          </a:r>
          <a:r>
            <a:rPr lang="en-US" dirty="0" err="1" smtClean="0"/>
            <a:t>algols</a:t>
          </a:r>
          <a:r>
            <a:rPr lang="en-US" dirty="0" smtClean="0"/>
            <a:t> </a:t>
          </a:r>
          <a:endParaRPr lang="en-US" dirty="0"/>
        </a:p>
      </dgm:t>
    </dgm:pt>
    <dgm:pt modelId="{99FEA808-2557-41E2-8C53-9983B6D662C1}" type="parTrans" cxnId="{1BCDF840-322C-47DF-AC4A-12F6362470F9}">
      <dgm:prSet/>
      <dgm:spPr/>
      <dgm:t>
        <a:bodyPr/>
        <a:lstStyle/>
        <a:p>
          <a:endParaRPr lang="en-US"/>
        </a:p>
      </dgm:t>
    </dgm:pt>
    <dgm:pt modelId="{0A3250F8-BF5B-4506-9FC6-70DE14510B87}" type="sibTrans" cxnId="{1BCDF840-322C-47DF-AC4A-12F6362470F9}">
      <dgm:prSet/>
      <dgm:spPr/>
      <dgm:t>
        <a:bodyPr/>
        <a:lstStyle/>
        <a:p>
          <a:endParaRPr lang="en-US"/>
        </a:p>
      </dgm:t>
    </dgm:pt>
    <dgm:pt modelId="{FA004B2A-83CE-412D-97E5-89D5A70E0F80}">
      <dgm:prSet phldrT="[Text]"/>
      <dgm:spPr/>
      <dgm:t>
        <a:bodyPr/>
        <a:lstStyle/>
        <a:p>
          <a:r>
            <a:rPr lang="en-US" dirty="0" smtClean="0"/>
            <a:t>Insecure </a:t>
          </a:r>
          <a:r>
            <a:rPr lang="en-US" dirty="0" err="1" smtClean="0"/>
            <a:t>Authorisation</a:t>
          </a:r>
          <a:r>
            <a:rPr lang="en-US" dirty="0" smtClean="0"/>
            <a:t> – Not properly authenticated </a:t>
          </a:r>
          <a:endParaRPr lang="en-US" dirty="0"/>
        </a:p>
      </dgm:t>
    </dgm:pt>
    <dgm:pt modelId="{5ECCC535-8760-489A-BA4E-969928924CE2}" type="parTrans" cxnId="{85C58F25-05F9-4935-A8E6-BCB93C9995B8}">
      <dgm:prSet/>
      <dgm:spPr/>
      <dgm:t>
        <a:bodyPr/>
        <a:lstStyle/>
        <a:p>
          <a:endParaRPr lang="en-US"/>
        </a:p>
      </dgm:t>
    </dgm:pt>
    <dgm:pt modelId="{F6AEC3DD-91C1-4641-A5D8-49D860747180}" type="sibTrans" cxnId="{85C58F25-05F9-4935-A8E6-BCB93C9995B8}">
      <dgm:prSet/>
      <dgm:spPr/>
      <dgm:t>
        <a:bodyPr/>
        <a:lstStyle/>
        <a:p>
          <a:endParaRPr lang="en-US"/>
        </a:p>
      </dgm:t>
    </dgm:pt>
    <dgm:pt modelId="{8D18EF1E-C3E8-4420-8BBC-EDBAC8C1BCFB}">
      <dgm:prSet phldrT="[Text]"/>
      <dgm:spPr/>
      <dgm:t>
        <a:bodyPr/>
        <a:lstStyle/>
        <a:p>
          <a:r>
            <a:rPr lang="en-US" dirty="0" smtClean="0"/>
            <a:t>Bad Code Quality – Performance and security</a:t>
          </a:r>
          <a:endParaRPr lang="en-US" dirty="0"/>
        </a:p>
      </dgm:t>
    </dgm:pt>
    <dgm:pt modelId="{C44E1F58-EA9C-4D70-8ADF-E199A73D92B5}" type="parTrans" cxnId="{1E4BD959-B66A-48F4-97E1-46BFE91263A9}">
      <dgm:prSet/>
      <dgm:spPr/>
      <dgm:t>
        <a:bodyPr/>
        <a:lstStyle/>
        <a:p>
          <a:endParaRPr lang="en-US"/>
        </a:p>
      </dgm:t>
    </dgm:pt>
    <dgm:pt modelId="{5A224D5F-A21E-4F28-8724-84E1CF83FAE8}" type="sibTrans" cxnId="{1E4BD959-B66A-48F4-97E1-46BFE91263A9}">
      <dgm:prSet/>
      <dgm:spPr/>
      <dgm:t>
        <a:bodyPr/>
        <a:lstStyle/>
        <a:p>
          <a:endParaRPr lang="en-US"/>
        </a:p>
      </dgm:t>
    </dgm:pt>
    <dgm:pt modelId="{C8DAB525-7278-4A70-87D0-2731F2747C62}">
      <dgm:prSet phldrT="[Text]"/>
      <dgm:spPr/>
      <dgm:t>
        <a:bodyPr/>
        <a:lstStyle/>
        <a:p>
          <a:r>
            <a:rPr lang="en-US" dirty="0" smtClean="0"/>
            <a:t>Reverse engineering - </a:t>
          </a:r>
          <a:r>
            <a:rPr lang="en-US" dirty="0" err="1" smtClean="0"/>
            <a:t>Aviod</a:t>
          </a:r>
          <a:endParaRPr lang="en-US" dirty="0"/>
        </a:p>
      </dgm:t>
    </dgm:pt>
    <dgm:pt modelId="{50C2FDC6-712D-494D-908B-FAB57E5627C3}" type="parTrans" cxnId="{0852CB3B-8421-4026-ACFB-18A646357628}">
      <dgm:prSet/>
      <dgm:spPr/>
      <dgm:t>
        <a:bodyPr/>
        <a:lstStyle/>
        <a:p>
          <a:endParaRPr lang="en-US"/>
        </a:p>
      </dgm:t>
    </dgm:pt>
    <dgm:pt modelId="{0AAB907E-763E-4E7D-8AF4-B40ECAEDA237}" type="sibTrans" cxnId="{0852CB3B-8421-4026-ACFB-18A646357628}">
      <dgm:prSet/>
      <dgm:spPr/>
      <dgm:t>
        <a:bodyPr/>
        <a:lstStyle/>
        <a:p>
          <a:endParaRPr lang="en-US"/>
        </a:p>
      </dgm:t>
    </dgm:pt>
    <dgm:pt modelId="{8DC02F2C-2A2E-4851-B5F9-A43DFD743BF5}">
      <dgm:prSet phldrT="[Text]"/>
      <dgm:spPr/>
      <dgm:t>
        <a:bodyPr/>
        <a:lstStyle/>
        <a:p>
          <a:r>
            <a:rPr lang="en-US" dirty="0" smtClean="0"/>
            <a:t>Debugging Option enabled - Off</a:t>
          </a:r>
          <a:endParaRPr lang="en-US" dirty="0"/>
        </a:p>
      </dgm:t>
    </dgm:pt>
    <dgm:pt modelId="{A0E93BFB-236E-474E-ADC2-84DEB3AB16F4}" type="parTrans" cxnId="{C1E99298-7FEC-4FC4-80EC-A50C050A3EFB}">
      <dgm:prSet/>
      <dgm:spPr/>
      <dgm:t>
        <a:bodyPr/>
        <a:lstStyle/>
        <a:p>
          <a:endParaRPr lang="en-US"/>
        </a:p>
      </dgm:t>
    </dgm:pt>
    <dgm:pt modelId="{116A69DC-53D7-4E4C-A554-BD7F60B25DEA}" type="sibTrans" cxnId="{C1E99298-7FEC-4FC4-80EC-A50C050A3EFB}">
      <dgm:prSet/>
      <dgm:spPr/>
      <dgm:t>
        <a:bodyPr/>
        <a:lstStyle/>
        <a:p>
          <a:endParaRPr lang="en-US"/>
        </a:p>
      </dgm:t>
    </dgm:pt>
    <dgm:pt modelId="{311CBA1E-96EF-4B3F-AAF8-43A1CFEFB83B}" type="pres">
      <dgm:prSet presAssocID="{6E1D6475-AF3E-45A5-9FD8-8F839C37A56E}" presName="Name0" presStyleCnt="0">
        <dgm:presLayoutVars>
          <dgm:dir/>
          <dgm:resizeHandles/>
        </dgm:presLayoutVars>
      </dgm:prSet>
      <dgm:spPr/>
      <dgm:t>
        <a:bodyPr/>
        <a:lstStyle/>
        <a:p>
          <a:endParaRPr lang="en-US"/>
        </a:p>
      </dgm:t>
    </dgm:pt>
    <dgm:pt modelId="{F8932AE3-5186-4BA9-811E-14261226F5C7}" type="pres">
      <dgm:prSet presAssocID="{66F1114A-0796-4B8F-B758-459C62C6EB06}" presName="compNode" presStyleCnt="0"/>
      <dgm:spPr/>
    </dgm:pt>
    <dgm:pt modelId="{6DAA9366-3840-48B1-AAF1-A4591BC82031}" type="pres">
      <dgm:prSet presAssocID="{66F1114A-0796-4B8F-B758-459C62C6EB06}" presName="dummyConnPt" presStyleCnt="0"/>
      <dgm:spPr/>
    </dgm:pt>
    <dgm:pt modelId="{2192E800-39B4-4572-9306-ECA591303656}" type="pres">
      <dgm:prSet presAssocID="{66F1114A-0796-4B8F-B758-459C62C6EB06}" presName="node" presStyleLbl="node1" presStyleIdx="0" presStyleCnt="12">
        <dgm:presLayoutVars>
          <dgm:bulletEnabled val="1"/>
        </dgm:presLayoutVars>
      </dgm:prSet>
      <dgm:spPr/>
      <dgm:t>
        <a:bodyPr/>
        <a:lstStyle/>
        <a:p>
          <a:endParaRPr lang="en-US"/>
        </a:p>
      </dgm:t>
    </dgm:pt>
    <dgm:pt modelId="{090F5A1C-5281-4181-B6D2-106577413FC3}" type="pres">
      <dgm:prSet presAssocID="{B09A23FE-0DE2-4CB6-B62F-6B6F9FACA1E4}" presName="sibTrans" presStyleLbl="bgSibTrans2D1" presStyleIdx="0" presStyleCnt="11"/>
      <dgm:spPr/>
      <dgm:t>
        <a:bodyPr/>
        <a:lstStyle/>
        <a:p>
          <a:endParaRPr lang="en-US"/>
        </a:p>
      </dgm:t>
    </dgm:pt>
    <dgm:pt modelId="{325B348B-B541-4B5D-A579-A72CD77EC826}" type="pres">
      <dgm:prSet presAssocID="{C5E0D4C1-FD94-4E88-B261-EF07C96083A3}" presName="compNode" presStyleCnt="0"/>
      <dgm:spPr/>
    </dgm:pt>
    <dgm:pt modelId="{B07706EA-8704-4059-8E65-27EF266B67FF}" type="pres">
      <dgm:prSet presAssocID="{C5E0D4C1-FD94-4E88-B261-EF07C96083A3}" presName="dummyConnPt" presStyleCnt="0"/>
      <dgm:spPr/>
    </dgm:pt>
    <dgm:pt modelId="{620759DD-5DA1-42E4-A0A9-F70B3B79B633}" type="pres">
      <dgm:prSet presAssocID="{C5E0D4C1-FD94-4E88-B261-EF07C96083A3}" presName="node" presStyleLbl="node1" presStyleIdx="1" presStyleCnt="12">
        <dgm:presLayoutVars>
          <dgm:bulletEnabled val="1"/>
        </dgm:presLayoutVars>
      </dgm:prSet>
      <dgm:spPr/>
      <dgm:t>
        <a:bodyPr/>
        <a:lstStyle/>
        <a:p>
          <a:endParaRPr lang="en-US"/>
        </a:p>
      </dgm:t>
    </dgm:pt>
    <dgm:pt modelId="{2BECDE9D-0516-49C2-8739-021D742ACDA0}" type="pres">
      <dgm:prSet presAssocID="{4D0C122F-FC23-4FD8-ADB0-9A6FBD67A4E0}" presName="sibTrans" presStyleLbl="bgSibTrans2D1" presStyleIdx="1" presStyleCnt="11"/>
      <dgm:spPr/>
      <dgm:t>
        <a:bodyPr/>
        <a:lstStyle/>
        <a:p>
          <a:endParaRPr lang="en-US"/>
        </a:p>
      </dgm:t>
    </dgm:pt>
    <dgm:pt modelId="{281FE7B2-6836-4EE1-9B58-7E504832F1E4}" type="pres">
      <dgm:prSet presAssocID="{BD449528-E667-444E-870B-7263BC01A413}" presName="compNode" presStyleCnt="0"/>
      <dgm:spPr/>
    </dgm:pt>
    <dgm:pt modelId="{3ED57720-69FC-4FA2-BF26-A6C93EE4785C}" type="pres">
      <dgm:prSet presAssocID="{BD449528-E667-444E-870B-7263BC01A413}" presName="dummyConnPt" presStyleCnt="0"/>
      <dgm:spPr/>
    </dgm:pt>
    <dgm:pt modelId="{F2C0649F-F908-4E4B-B210-673614C397A2}" type="pres">
      <dgm:prSet presAssocID="{BD449528-E667-444E-870B-7263BC01A413}" presName="node" presStyleLbl="node1" presStyleIdx="2" presStyleCnt="12">
        <dgm:presLayoutVars>
          <dgm:bulletEnabled val="1"/>
        </dgm:presLayoutVars>
      </dgm:prSet>
      <dgm:spPr/>
      <dgm:t>
        <a:bodyPr/>
        <a:lstStyle/>
        <a:p>
          <a:endParaRPr lang="en-US"/>
        </a:p>
      </dgm:t>
    </dgm:pt>
    <dgm:pt modelId="{AEC64AB4-63AE-44BF-925C-945FA88F1682}" type="pres">
      <dgm:prSet presAssocID="{5492F8B5-DBA3-4BA6-AA5D-1F5AA6226C23}" presName="sibTrans" presStyleLbl="bgSibTrans2D1" presStyleIdx="2" presStyleCnt="11"/>
      <dgm:spPr/>
      <dgm:t>
        <a:bodyPr/>
        <a:lstStyle/>
        <a:p>
          <a:endParaRPr lang="en-US"/>
        </a:p>
      </dgm:t>
    </dgm:pt>
    <dgm:pt modelId="{3922B551-E951-4B22-A90A-1D5DE2B4AB5A}" type="pres">
      <dgm:prSet presAssocID="{1A55FE67-24BF-4482-9B69-0FB65C9556F2}" presName="compNode" presStyleCnt="0"/>
      <dgm:spPr/>
    </dgm:pt>
    <dgm:pt modelId="{4DB33DDC-B58A-4D8B-9842-D99BFE9E93C8}" type="pres">
      <dgm:prSet presAssocID="{1A55FE67-24BF-4482-9B69-0FB65C9556F2}" presName="dummyConnPt" presStyleCnt="0"/>
      <dgm:spPr/>
    </dgm:pt>
    <dgm:pt modelId="{BCF4E96A-17F6-42BF-B5B5-1206FF633F72}" type="pres">
      <dgm:prSet presAssocID="{1A55FE67-24BF-4482-9B69-0FB65C9556F2}" presName="node" presStyleLbl="node1" presStyleIdx="3" presStyleCnt="12">
        <dgm:presLayoutVars>
          <dgm:bulletEnabled val="1"/>
        </dgm:presLayoutVars>
      </dgm:prSet>
      <dgm:spPr/>
      <dgm:t>
        <a:bodyPr/>
        <a:lstStyle/>
        <a:p>
          <a:endParaRPr lang="en-US"/>
        </a:p>
      </dgm:t>
    </dgm:pt>
    <dgm:pt modelId="{2A8F80B2-858B-488A-B1F6-921D9918F330}" type="pres">
      <dgm:prSet presAssocID="{62EE5E15-2ABE-458F-901D-797BC600DBCD}" presName="sibTrans" presStyleLbl="bgSibTrans2D1" presStyleIdx="3" presStyleCnt="11"/>
      <dgm:spPr/>
      <dgm:t>
        <a:bodyPr/>
        <a:lstStyle/>
        <a:p>
          <a:endParaRPr lang="en-US"/>
        </a:p>
      </dgm:t>
    </dgm:pt>
    <dgm:pt modelId="{277F3B05-BCF4-4F2C-9455-3DA98AD8F283}" type="pres">
      <dgm:prSet presAssocID="{2E3E106D-E395-4CF4-AB0B-749A59FCDAF1}" presName="compNode" presStyleCnt="0"/>
      <dgm:spPr/>
    </dgm:pt>
    <dgm:pt modelId="{072E2D84-B5BC-409E-8FCA-2A2550AA3F9A}" type="pres">
      <dgm:prSet presAssocID="{2E3E106D-E395-4CF4-AB0B-749A59FCDAF1}" presName="dummyConnPt" presStyleCnt="0"/>
      <dgm:spPr/>
    </dgm:pt>
    <dgm:pt modelId="{C2140589-0BF9-4D34-8D5F-E6D189FB9749}" type="pres">
      <dgm:prSet presAssocID="{2E3E106D-E395-4CF4-AB0B-749A59FCDAF1}" presName="node" presStyleLbl="node1" presStyleIdx="4" presStyleCnt="12">
        <dgm:presLayoutVars>
          <dgm:bulletEnabled val="1"/>
        </dgm:presLayoutVars>
      </dgm:prSet>
      <dgm:spPr/>
      <dgm:t>
        <a:bodyPr/>
        <a:lstStyle/>
        <a:p>
          <a:endParaRPr lang="en-US"/>
        </a:p>
      </dgm:t>
    </dgm:pt>
    <dgm:pt modelId="{DA14017E-C7C4-4BAB-8590-A6F66FB415B4}" type="pres">
      <dgm:prSet presAssocID="{1869E2AB-2829-4580-A8D4-C9BA6CCE0CE7}" presName="sibTrans" presStyleLbl="bgSibTrans2D1" presStyleIdx="4" presStyleCnt="11"/>
      <dgm:spPr/>
      <dgm:t>
        <a:bodyPr/>
        <a:lstStyle/>
        <a:p>
          <a:endParaRPr lang="en-US"/>
        </a:p>
      </dgm:t>
    </dgm:pt>
    <dgm:pt modelId="{399ECAFB-BCCE-4DE7-8456-F463A02421A5}" type="pres">
      <dgm:prSet presAssocID="{22515FB6-31A9-4995-9A85-12CE8B28164B}" presName="compNode" presStyleCnt="0"/>
      <dgm:spPr/>
    </dgm:pt>
    <dgm:pt modelId="{60F55E91-C56E-4AEA-A0DB-615108890F2D}" type="pres">
      <dgm:prSet presAssocID="{22515FB6-31A9-4995-9A85-12CE8B28164B}" presName="dummyConnPt" presStyleCnt="0"/>
      <dgm:spPr/>
    </dgm:pt>
    <dgm:pt modelId="{3A968DE5-8428-40D0-B58A-00DCBC5C381C}" type="pres">
      <dgm:prSet presAssocID="{22515FB6-31A9-4995-9A85-12CE8B28164B}" presName="node" presStyleLbl="node1" presStyleIdx="5" presStyleCnt="12">
        <dgm:presLayoutVars>
          <dgm:bulletEnabled val="1"/>
        </dgm:presLayoutVars>
      </dgm:prSet>
      <dgm:spPr/>
      <dgm:t>
        <a:bodyPr/>
        <a:lstStyle/>
        <a:p>
          <a:endParaRPr lang="en-US"/>
        </a:p>
      </dgm:t>
    </dgm:pt>
    <dgm:pt modelId="{43FEB9D3-7598-4149-87C8-3129558C9CC4}" type="pres">
      <dgm:prSet presAssocID="{6C744BB1-C396-4A79-A8B1-1CC5A31F1820}" presName="sibTrans" presStyleLbl="bgSibTrans2D1" presStyleIdx="5" presStyleCnt="11"/>
      <dgm:spPr/>
      <dgm:t>
        <a:bodyPr/>
        <a:lstStyle/>
        <a:p>
          <a:endParaRPr lang="en-US"/>
        </a:p>
      </dgm:t>
    </dgm:pt>
    <dgm:pt modelId="{79B65D30-6D3C-44FE-9CD1-B937525A8233}" type="pres">
      <dgm:prSet presAssocID="{E17BA389-C8BC-4B00-B29F-FE8482A09869}" presName="compNode" presStyleCnt="0"/>
      <dgm:spPr/>
    </dgm:pt>
    <dgm:pt modelId="{B2079780-3EBE-4C34-A0AB-13BBEE86C397}" type="pres">
      <dgm:prSet presAssocID="{E17BA389-C8BC-4B00-B29F-FE8482A09869}" presName="dummyConnPt" presStyleCnt="0"/>
      <dgm:spPr/>
    </dgm:pt>
    <dgm:pt modelId="{E37759AD-6B55-4DE3-BE5D-637627744CAE}" type="pres">
      <dgm:prSet presAssocID="{E17BA389-C8BC-4B00-B29F-FE8482A09869}" presName="node" presStyleLbl="node1" presStyleIdx="6" presStyleCnt="12">
        <dgm:presLayoutVars>
          <dgm:bulletEnabled val="1"/>
        </dgm:presLayoutVars>
      </dgm:prSet>
      <dgm:spPr/>
      <dgm:t>
        <a:bodyPr/>
        <a:lstStyle/>
        <a:p>
          <a:endParaRPr lang="en-US"/>
        </a:p>
      </dgm:t>
    </dgm:pt>
    <dgm:pt modelId="{277F556D-DA34-4882-A4FD-A9CBF90D1740}" type="pres">
      <dgm:prSet presAssocID="{F998E59A-37AF-4687-B7DA-893827E6087C}" presName="sibTrans" presStyleLbl="bgSibTrans2D1" presStyleIdx="6" presStyleCnt="11"/>
      <dgm:spPr/>
      <dgm:t>
        <a:bodyPr/>
        <a:lstStyle/>
        <a:p>
          <a:endParaRPr lang="en-US"/>
        </a:p>
      </dgm:t>
    </dgm:pt>
    <dgm:pt modelId="{274C3789-C9A9-4981-934F-A340BEF21CA4}" type="pres">
      <dgm:prSet presAssocID="{E5076C01-80B5-4110-BCCF-0B8DABE1B74F}" presName="compNode" presStyleCnt="0"/>
      <dgm:spPr/>
    </dgm:pt>
    <dgm:pt modelId="{57EF7EAE-FD27-4B1C-A976-3927D0E66AD8}" type="pres">
      <dgm:prSet presAssocID="{E5076C01-80B5-4110-BCCF-0B8DABE1B74F}" presName="dummyConnPt" presStyleCnt="0"/>
      <dgm:spPr/>
    </dgm:pt>
    <dgm:pt modelId="{1CA48ACD-4CA5-480C-A78D-0330D7714534}" type="pres">
      <dgm:prSet presAssocID="{E5076C01-80B5-4110-BCCF-0B8DABE1B74F}" presName="node" presStyleLbl="node1" presStyleIdx="7" presStyleCnt="12">
        <dgm:presLayoutVars>
          <dgm:bulletEnabled val="1"/>
        </dgm:presLayoutVars>
      </dgm:prSet>
      <dgm:spPr/>
      <dgm:t>
        <a:bodyPr/>
        <a:lstStyle/>
        <a:p>
          <a:endParaRPr lang="en-US"/>
        </a:p>
      </dgm:t>
    </dgm:pt>
    <dgm:pt modelId="{FBFA5522-F045-4092-89CA-F0BCAE5D8AD3}" type="pres">
      <dgm:prSet presAssocID="{0A3250F8-BF5B-4506-9FC6-70DE14510B87}" presName="sibTrans" presStyleLbl="bgSibTrans2D1" presStyleIdx="7" presStyleCnt="11"/>
      <dgm:spPr/>
      <dgm:t>
        <a:bodyPr/>
        <a:lstStyle/>
        <a:p>
          <a:endParaRPr lang="en-US"/>
        </a:p>
      </dgm:t>
    </dgm:pt>
    <dgm:pt modelId="{CCF0219D-26A2-4BCB-9703-41128C117C71}" type="pres">
      <dgm:prSet presAssocID="{FA004B2A-83CE-412D-97E5-89D5A70E0F80}" presName="compNode" presStyleCnt="0"/>
      <dgm:spPr/>
    </dgm:pt>
    <dgm:pt modelId="{823F0F7F-9C34-4F9B-803C-7212F506C3BE}" type="pres">
      <dgm:prSet presAssocID="{FA004B2A-83CE-412D-97E5-89D5A70E0F80}" presName="dummyConnPt" presStyleCnt="0"/>
      <dgm:spPr/>
    </dgm:pt>
    <dgm:pt modelId="{E5A66A2E-C19F-44D7-B810-6DAC20392CB4}" type="pres">
      <dgm:prSet presAssocID="{FA004B2A-83CE-412D-97E5-89D5A70E0F80}" presName="node" presStyleLbl="node1" presStyleIdx="8" presStyleCnt="12">
        <dgm:presLayoutVars>
          <dgm:bulletEnabled val="1"/>
        </dgm:presLayoutVars>
      </dgm:prSet>
      <dgm:spPr/>
      <dgm:t>
        <a:bodyPr/>
        <a:lstStyle/>
        <a:p>
          <a:endParaRPr lang="en-US"/>
        </a:p>
      </dgm:t>
    </dgm:pt>
    <dgm:pt modelId="{80D5E125-88C2-4B07-B5F8-1448132FC883}" type="pres">
      <dgm:prSet presAssocID="{F6AEC3DD-91C1-4641-A5D8-49D860747180}" presName="sibTrans" presStyleLbl="bgSibTrans2D1" presStyleIdx="8" presStyleCnt="11"/>
      <dgm:spPr/>
      <dgm:t>
        <a:bodyPr/>
        <a:lstStyle/>
        <a:p>
          <a:endParaRPr lang="en-US"/>
        </a:p>
      </dgm:t>
    </dgm:pt>
    <dgm:pt modelId="{D633FBF6-4682-4FF2-BE93-A42AD91346A7}" type="pres">
      <dgm:prSet presAssocID="{8D18EF1E-C3E8-4420-8BBC-EDBAC8C1BCFB}" presName="compNode" presStyleCnt="0"/>
      <dgm:spPr/>
    </dgm:pt>
    <dgm:pt modelId="{A0FAA307-CBC9-42BF-B584-059158DE41E7}" type="pres">
      <dgm:prSet presAssocID="{8D18EF1E-C3E8-4420-8BBC-EDBAC8C1BCFB}" presName="dummyConnPt" presStyleCnt="0"/>
      <dgm:spPr/>
    </dgm:pt>
    <dgm:pt modelId="{A542BED1-7848-4B80-94CB-759EC7719CBF}" type="pres">
      <dgm:prSet presAssocID="{8D18EF1E-C3E8-4420-8BBC-EDBAC8C1BCFB}" presName="node" presStyleLbl="node1" presStyleIdx="9" presStyleCnt="12">
        <dgm:presLayoutVars>
          <dgm:bulletEnabled val="1"/>
        </dgm:presLayoutVars>
      </dgm:prSet>
      <dgm:spPr/>
      <dgm:t>
        <a:bodyPr/>
        <a:lstStyle/>
        <a:p>
          <a:endParaRPr lang="en-US"/>
        </a:p>
      </dgm:t>
    </dgm:pt>
    <dgm:pt modelId="{D967F648-8889-4ACE-A720-5AC343FD8BEF}" type="pres">
      <dgm:prSet presAssocID="{5A224D5F-A21E-4F28-8724-84E1CF83FAE8}" presName="sibTrans" presStyleLbl="bgSibTrans2D1" presStyleIdx="9" presStyleCnt="11"/>
      <dgm:spPr/>
      <dgm:t>
        <a:bodyPr/>
        <a:lstStyle/>
        <a:p>
          <a:endParaRPr lang="en-US"/>
        </a:p>
      </dgm:t>
    </dgm:pt>
    <dgm:pt modelId="{C071168B-9190-40D8-A25A-761ABDBDC62F}" type="pres">
      <dgm:prSet presAssocID="{C8DAB525-7278-4A70-87D0-2731F2747C62}" presName="compNode" presStyleCnt="0"/>
      <dgm:spPr/>
    </dgm:pt>
    <dgm:pt modelId="{3D71C044-95A6-46DE-B3E5-C0889118C2B6}" type="pres">
      <dgm:prSet presAssocID="{C8DAB525-7278-4A70-87D0-2731F2747C62}" presName="dummyConnPt" presStyleCnt="0"/>
      <dgm:spPr/>
    </dgm:pt>
    <dgm:pt modelId="{6F762D1C-57E5-42D3-ABDA-D24E98823A19}" type="pres">
      <dgm:prSet presAssocID="{C8DAB525-7278-4A70-87D0-2731F2747C62}" presName="node" presStyleLbl="node1" presStyleIdx="10" presStyleCnt="12">
        <dgm:presLayoutVars>
          <dgm:bulletEnabled val="1"/>
        </dgm:presLayoutVars>
      </dgm:prSet>
      <dgm:spPr/>
      <dgm:t>
        <a:bodyPr/>
        <a:lstStyle/>
        <a:p>
          <a:endParaRPr lang="en-US"/>
        </a:p>
      </dgm:t>
    </dgm:pt>
    <dgm:pt modelId="{78A10CB1-526D-4D79-8BFF-551114EFBDCB}" type="pres">
      <dgm:prSet presAssocID="{0AAB907E-763E-4E7D-8AF4-B40ECAEDA237}" presName="sibTrans" presStyleLbl="bgSibTrans2D1" presStyleIdx="10" presStyleCnt="11"/>
      <dgm:spPr/>
      <dgm:t>
        <a:bodyPr/>
        <a:lstStyle/>
        <a:p>
          <a:endParaRPr lang="en-US"/>
        </a:p>
      </dgm:t>
    </dgm:pt>
    <dgm:pt modelId="{123579F3-40A3-4BF3-909D-DF7ECE97D71B}" type="pres">
      <dgm:prSet presAssocID="{8DC02F2C-2A2E-4851-B5F9-A43DFD743BF5}" presName="compNode" presStyleCnt="0"/>
      <dgm:spPr/>
    </dgm:pt>
    <dgm:pt modelId="{7DECE518-F82A-4EF9-821D-28CF7D333EF9}" type="pres">
      <dgm:prSet presAssocID="{8DC02F2C-2A2E-4851-B5F9-A43DFD743BF5}" presName="dummyConnPt" presStyleCnt="0"/>
      <dgm:spPr/>
    </dgm:pt>
    <dgm:pt modelId="{06720865-A69A-4395-A56A-CC1DEA1FD12F}" type="pres">
      <dgm:prSet presAssocID="{8DC02F2C-2A2E-4851-B5F9-A43DFD743BF5}" presName="node" presStyleLbl="node1" presStyleIdx="11" presStyleCnt="12">
        <dgm:presLayoutVars>
          <dgm:bulletEnabled val="1"/>
        </dgm:presLayoutVars>
      </dgm:prSet>
      <dgm:spPr/>
      <dgm:t>
        <a:bodyPr/>
        <a:lstStyle/>
        <a:p>
          <a:endParaRPr lang="en-US"/>
        </a:p>
      </dgm:t>
    </dgm:pt>
  </dgm:ptLst>
  <dgm:cxnLst>
    <dgm:cxn modelId="{74A647FA-32C4-49A6-8B10-02CFEEB5E442}" type="presOf" srcId="{8DC02F2C-2A2E-4851-B5F9-A43DFD743BF5}" destId="{06720865-A69A-4395-A56A-CC1DEA1FD12F}" srcOrd="0" destOrd="0" presId="urn:microsoft.com/office/officeart/2005/8/layout/bProcess4"/>
    <dgm:cxn modelId="{BCADA7A3-4C1D-4063-A0B4-96C049EAF305}" srcId="{6E1D6475-AF3E-45A5-9FD8-8F839C37A56E}" destId="{1A55FE67-24BF-4482-9B69-0FB65C9556F2}" srcOrd="3" destOrd="0" parTransId="{3F2D48B8-F2E2-4C81-A56F-682B0C949045}" sibTransId="{62EE5E15-2ABE-458F-901D-797BC600DBCD}"/>
    <dgm:cxn modelId="{0852CB3B-8421-4026-ACFB-18A646357628}" srcId="{6E1D6475-AF3E-45A5-9FD8-8F839C37A56E}" destId="{C8DAB525-7278-4A70-87D0-2731F2747C62}" srcOrd="10" destOrd="0" parTransId="{50C2FDC6-712D-494D-908B-FAB57E5627C3}" sibTransId="{0AAB907E-763E-4E7D-8AF4-B40ECAEDA237}"/>
    <dgm:cxn modelId="{4F0FD171-C963-4C60-93B9-89E6469B5932}" type="presOf" srcId="{66F1114A-0796-4B8F-B758-459C62C6EB06}" destId="{2192E800-39B4-4572-9306-ECA591303656}" srcOrd="0" destOrd="0" presId="urn:microsoft.com/office/officeart/2005/8/layout/bProcess4"/>
    <dgm:cxn modelId="{85C58F25-05F9-4935-A8E6-BCB93C9995B8}" srcId="{6E1D6475-AF3E-45A5-9FD8-8F839C37A56E}" destId="{FA004B2A-83CE-412D-97E5-89D5A70E0F80}" srcOrd="8" destOrd="0" parTransId="{5ECCC535-8760-489A-BA4E-969928924CE2}" sibTransId="{F6AEC3DD-91C1-4641-A5D8-49D860747180}"/>
    <dgm:cxn modelId="{FE6E8B5C-1876-4D9D-BB60-FAED6285F05C}" type="presOf" srcId="{E5076C01-80B5-4110-BCCF-0B8DABE1B74F}" destId="{1CA48ACD-4CA5-480C-A78D-0330D7714534}" srcOrd="0" destOrd="0" presId="urn:microsoft.com/office/officeart/2005/8/layout/bProcess4"/>
    <dgm:cxn modelId="{D46B8A9D-30F8-4E71-8790-4F21C003F70C}" type="presOf" srcId="{5A224D5F-A21E-4F28-8724-84E1CF83FAE8}" destId="{D967F648-8889-4ACE-A720-5AC343FD8BEF}" srcOrd="0" destOrd="0" presId="urn:microsoft.com/office/officeart/2005/8/layout/bProcess4"/>
    <dgm:cxn modelId="{052FC9C7-3593-455A-AC1E-228639412E26}" type="presOf" srcId="{0A3250F8-BF5B-4506-9FC6-70DE14510B87}" destId="{FBFA5522-F045-4092-89CA-F0BCAE5D8AD3}" srcOrd="0" destOrd="0" presId="urn:microsoft.com/office/officeart/2005/8/layout/bProcess4"/>
    <dgm:cxn modelId="{151CCC93-045E-42D6-A7E8-98C829110345}" type="presOf" srcId="{4D0C122F-FC23-4FD8-ADB0-9A6FBD67A4E0}" destId="{2BECDE9D-0516-49C2-8739-021D742ACDA0}" srcOrd="0" destOrd="0" presId="urn:microsoft.com/office/officeart/2005/8/layout/bProcess4"/>
    <dgm:cxn modelId="{AA0572C0-B778-4F83-BFE0-6DA5778E7176}" type="presOf" srcId="{6E1D6475-AF3E-45A5-9FD8-8F839C37A56E}" destId="{311CBA1E-96EF-4B3F-AAF8-43A1CFEFB83B}" srcOrd="0" destOrd="0" presId="urn:microsoft.com/office/officeart/2005/8/layout/bProcess4"/>
    <dgm:cxn modelId="{3EF75AE6-D004-45D3-9673-D1CA99B955D3}" type="presOf" srcId="{62EE5E15-2ABE-458F-901D-797BC600DBCD}" destId="{2A8F80B2-858B-488A-B1F6-921D9918F330}" srcOrd="0" destOrd="0" presId="urn:microsoft.com/office/officeart/2005/8/layout/bProcess4"/>
    <dgm:cxn modelId="{13944C47-EB1A-4E69-BBCD-EDBE997C4E98}" srcId="{6E1D6475-AF3E-45A5-9FD8-8F839C37A56E}" destId="{E17BA389-C8BC-4B00-B29F-FE8482A09869}" srcOrd="6" destOrd="0" parTransId="{7C366469-4864-47A3-9113-F82372B21F28}" sibTransId="{F998E59A-37AF-4687-B7DA-893827E6087C}"/>
    <dgm:cxn modelId="{1A327CD1-8970-4016-8F61-2E5E682CE5F8}" srcId="{6E1D6475-AF3E-45A5-9FD8-8F839C37A56E}" destId="{66F1114A-0796-4B8F-B758-459C62C6EB06}" srcOrd="0" destOrd="0" parTransId="{407C71BB-4389-432B-B566-08AF364C5CB1}" sibTransId="{B09A23FE-0DE2-4CB6-B62F-6B6F9FACA1E4}"/>
    <dgm:cxn modelId="{C57B3F8B-6499-4572-9766-B3583A256AE5}" srcId="{6E1D6475-AF3E-45A5-9FD8-8F839C37A56E}" destId="{BD449528-E667-444E-870B-7263BC01A413}" srcOrd="2" destOrd="0" parTransId="{2C10432E-EC0D-434B-A32B-9BF2605DFE1F}" sibTransId="{5492F8B5-DBA3-4BA6-AA5D-1F5AA6226C23}"/>
    <dgm:cxn modelId="{3FE83FCE-7A8D-4C76-AA46-655BCE1536EB}" type="presOf" srcId="{2E3E106D-E395-4CF4-AB0B-749A59FCDAF1}" destId="{C2140589-0BF9-4D34-8D5F-E6D189FB9749}" srcOrd="0" destOrd="0" presId="urn:microsoft.com/office/officeart/2005/8/layout/bProcess4"/>
    <dgm:cxn modelId="{BD5EFF58-E4B0-4C3F-B709-38F4D1F0A53B}" type="presOf" srcId="{BD449528-E667-444E-870B-7263BC01A413}" destId="{F2C0649F-F908-4E4B-B210-673614C397A2}" srcOrd="0" destOrd="0" presId="urn:microsoft.com/office/officeart/2005/8/layout/bProcess4"/>
    <dgm:cxn modelId="{1BCDF840-322C-47DF-AC4A-12F6362470F9}" srcId="{6E1D6475-AF3E-45A5-9FD8-8F839C37A56E}" destId="{E5076C01-80B5-4110-BCCF-0B8DABE1B74F}" srcOrd="7" destOrd="0" parTransId="{99FEA808-2557-41E2-8C53-9983B6D662C1}" sibTransId="{0A3250F8-BF5B-4506-9FC6-70DE14510B87}"/>
    <dgm:cxn modelId="{4A936B6B-76C7-46AF-ADB5-6E18ADAF7539}" type="presOf" srcId="{F998E59A-37AF-4687-B7DA-893827E6087C}" destId="{277F556D-DA34-4882-A4FD-A9CBF90D1740}" srcOrd="0" destOrd="0" presId="urn:microsoft.com/office/officeart/2005/8/layout/bProcess4"/>
    <dgm:cxn modelId="{F120E2BB-EB4E-4107-B5F9-B673BC6CB220}" type="presOf" srcId="{FA004B2A-83CE-412D-97E5-89D5A70E0F80}" destId="{E5A66A2E-C19F-44D7-B810-6DAC20392CB4}" srcOrd="0" destOrd="0" presId="urn:microsoft.com/office/officeart/2005/8/layout/bProcess4"/>
    <dgm:cxn modelId="{F3E05421-B79C-4F0C-8F37-96EB4BCE297A}" type="presOf" srcId="{F6AEC3DD-91C1-4641-A5D8-49D860747180}" destId="{80D5E125-88C2-4B07-B5F8-1448132FC883}" srcOrd="0" destOrd="0" presId="urn:microsoft.com/office/officeart/2005/8/layout/bProcess4"/>
    <dgm:cxn modelId="{5D4F577B-97C1-42FD-890F-64B6C89CE63F}" type="presOf" srcId="{1869E2AB-2829-4580-A8D4-C9BA6CCE0CE7}" destId="{DA14017E-C7C4-4BAB-8590-A6F66FB415B4}" srcOrd="0" destOrd="0" presId="urn:microsoft.com/office/officeart/2005/8/layout/bProcess4"/>
    <dgm:cxn modelId="{D943C34D-6F34-48EB-B7E3-A3DC2B5270CA}" type="presOf" srcId="{8D18EF1E-C3E8-4420-8BBC-EDBAC8C1BCFB}" destId="{A542BED1-7848-4B80-94CB-759EC7719CBF}" srcOrd="0" destOrd="0" presId="urn:microsoft.com/office/officeart/2005/8/layout/bProcess4"/>
    <dgm:cxn modelId="{E5AAB9C7-A088-4871-B6ED-1683432D4E51}" type="presOf" srcId="{C8DAB525-7278-4A70-87D0-2731F2747C62}" destId="{6F762D1C-57E5-42D3-ABDA-D24E98823A19}" srcOrd="0" destOrd="0" presId="urn:microsoft.com/office/officeart/2005/8/layout/bProcess4"/>
    <dgm:cxn modelId="{72A2D08E-926C-4E9C-B476-27BEA321543F}" srcId="{6E1D6475-AF3E-45A5-9FD8-8F839C37A56E}" destId="{2E3E106D-E395-4CF4-AB0B-749A59FCDAF1}" srcOrd="4" destOrd="0" parTransId="{60B5A8D8-1E43-41A7-93B7-184B1581559A}" sibTransId="{1869E2AB-2829-4580-A8D4-C9BA6CCE0CE7}"/>
    <dgm:cxn modelId="{F485A322-EFFD-4131-A392-03A9D345B524}" type="presOf" srcId="{E17BA389-C8BC-4B00-B29F-FE8482A09869}" destId="{E37759AD-6B55-4DE3-BE5D-637627744CAE}" srcOrd="0" destOrd="0" presId="urn:microsoft.com/office/officeart/2005/8/layout/bProcess4"/>
    <dgm:cxn modelId="{FD5FC220-9CB0-4F98-80B5-3A162B15879E}" type="presOf" srcId="{22515FB6-31A9-4995-9A85-12CE8B28164B}" destId="{3A968DE5-8428-40D0-B58A-00DCBC5C381C}" srcOrd="0" destOrd="0" presId="urn:microsoft.com/office/officeart/2005/8/layout/bProcess4"/>
    <dgm:cxn modelId="{2B9BBA3B-4894-4E2B-87A0-4D4C94DC78B2}" type="presOf" srcId="{B09A23FE-0DE2-4CB6-B62F-6B6F9FACA1E4}" destId="{090F5A1C-5281-4181-B6D2-106577413FC3}" srcOrd="0" destOrd="0" presId="urn:microsoft.com/office/officeart/2005/8/layout/bProcess4"/>
    <dgm:cxn modelId="{F7F717C2-42F1-449F-8049-49D6716DA1D6}" srcId="{6E1D6475-AF3E-45A5-9FD8-8F839C37A56E}" destId="{22515FB6-31A9-4995-9A85-12CE8B28164B}" srcOrd="5" destOrd="0" parTransId="{965480E0-C37F-4123-8E94-69EF738E8EA9}" sibTransId="{6C744BB1-C396-4A79-A8B1-1CC5A31F1820}"/>
    <dgm:cxn modelId="{72A6F5BE-68C1-4BB5-B935-E844CFA6EBF2}" type="presOf" srcId="{0AAB907E-763E-4E7D-8AF4-B40ECAEDA237}" destId="{78A10CB1-526D-4D79-8BFF-551114EFBDCB}" srcOrd="0" destOrd="0" presId="urn:microsoft.com/office/officeart/2005/8/layout/bProcess4"/>
    <dgm:cxn modelId="{F0EC6ECD-B25A-4B41-8F9F-4BE59A1655AD}" type="presOf" srcId="{6C744BB1-C396-4A79-A8B1-1CC5A31F1820}" destId="{43FEB9D3-7598-4149-87C8-3129558C9CC4}" srcOrd="0" destOrd="0" presId="urn:microsoft.com/office/officeart/2005/8/layout/bProcess4"/>
    <dgm:cxn modelId="{65AE19B7-6F7C-43E4-808F-0D76EDBA4557}" srcId="{6E1D6475-AF3E-45A5-9FD8-8F839C37A56E}" destId="{C5E0D4C1-FD94-4E88-B261-EF07C96083A3}" srcOrd="1" destOrd="0" parTransId="{22705ED1-83AB-4562-94D8-D81F1E70CB28}" sibTransId="{4D0C122F-FC23-4FD8-ADB0-9A6FBD67A4E0}"/>
    <dgm:cxn modelId="{FD14B517-9F37-444E-8C41-27389505F8E9}" type="presOf" srcId="{1A55FE67-24BF-4482-9B69-0FB65C9556F2}" destId="{BCF4E96A-17F6-42BF-B5B5-1206FF633F72}" srcOrd="0" destOrd="0" presId="urn:microsoft.com/office/officeart/2005/8/layout/bProcess4"/>
    <dgm:cxn modelId="{1E4BD959-B66A-48F4-97E1-46BFE91263A9}" srcId="{6E1D6475-AF3E-45A5-9FD8-8F839C37A56E}" destId="{8D18EF1E-C3E8-4420-8BBC-EDBAC8C1BCFB}" srcOrd="9" destOrd="0" parTransId="{C44E1F58-EA9C-4D70-8ADF-E199A73D92B5}" sibTransId="{5A224D5F-A21E-4F28-8724-84E1CF83FAE8}"/>
    <dgm:cxn modelId="{A8BC98B5-B46F-48FF-9A9B-7F279862DB24}" type="presOf" srcId="{C5E0D4C1-FD94-4E88-B261-EF07C96083A3}" destId="{620759DD-5DA1-42E4-A0A9-F70B3B79B633}" srcOrd="0" destOrd="0" presId="urn:microsoft.com/office/officeart/2005/8/layout/bProcess4"/>
    <dgm:cxn modelId="{C1E99298-7FEC-4FC4-80EC-A50C050A3EFB}" srcId="{6E1D6475-AF3E-45A5-9FD8-8F839C37A56E}" destId="{8DC02F2C-2A2E-4851-B5F9-A43DFD743BF5}" srcOrd="11" destOrd="0" parTransId="{A0E93BFB-236E-474E-ADC2-84DEB3AB16F4}" sibTransId="{116A69DC-53D7-4E4C-A554-BD7F60B25DEA}"/>
    <dgm:cxn modelId="{F84133EC-0403-46FD-8088-C4258E7FC959}" type="presOf" srcId="{5492F8B5-DBA3-4BA6-AA5D-1F5AA6226C23}" destId="{AEC64AB4-63AE-44BF-925C-945FA88F1682}" srcOrd="0" destOrd="0" presId="urn:microsoft.com/office/officeart/2005/8/layout/bProcess4"/>
    <dgm:cxn modelId="{76368AA5-532A-4442-BDBA-9DAA06304FB0}" type="presParOf" srcId="{311CBA1E-96EF-4B3F-AAF8-43A1CFEFB83B}" destId="{F8932AE3-5186-4BA9-811E-14261226F5C7}" srcOrd="0" destOrd="0" presId="urn:microsoft.com/office/officeart/2005/8/layout/bProcess4"/>
    <dgm:cxn modelId="{596942D9-07EF-42B5-A34E-70D131286F12}" type="presParOf" srcId="{F8932AE3-5186-4BA9-811E-14261226F5C7}" destId="{6DAA9366-3840-48B1-AAF1-A4591BC82031}" srcOrd="0" destOrd="0" presId="urn:microsoft.com/office/officeart/2005/8/layout/bProcess4"/>
    <dgm:cxn modelId="{5188C68C-5F7C-494F-BC99-18A4106DE137}" type="presParOf" srcId="{F8932AE3-5186-4BA9-811E-14261226F5C7}" destId="{2192E800-39B4-4572-9306-ECA591303656}" srcOrd="1" destOrd="0" presId="urn:microsoft.com/office/officeart/2005/8/layout/bProcess4"/>
    <dgm:cxn modelId="{8543A25A-744F-4785-A05E-AA88F919B283}" type="presParOf" srcId="{311CBA1E-96EF-4B3F-AAF8-43A1CFEFB83B}" destId="{090F5A1C-5281-4181-B6D2-106577413FC3}" srcOrd="1" destOrd="0" presId="urn:microsoft.com/office/officeart/2005/8/layout/bProcess4"/>
    <dgm:cxn modelId="{9DDAD081-B5F8-4312-89ED-32C086788C98}" type="presParOf" srcId="{311CBA1E-96EF-4B3F-AAF8-43A1CFEFB83B}" destId="{325B348B-B541-4B5D-A579-A72CD77EC826}" srcOrd="2" destOrd="0" presId="urn:microsoft.com/office/officeart/2005/8/layout/bProcess4"/>
    <dgm:cxn modelId="{D1A63A6E-BC84-4BB8-9BC6-29D614DE2C67}" type="presParOf" srcId="{325B348B-B541-4B5D-A579-A72CD77EC826}" destId="{B07706EA-8704-4059-8E65-27EF266B67FF}" srcOrd="0" destOrd="0" presId="urn:microsoft.com/office/officeart/2005/8/layout/bProcess4"/>
    <dgm:cxn modelId="{3443CEBB-D842-4027-9DC4-8FD766142062}" type="presParOf" srcId="{325B348B-B541-4B5D-A579-A72CD77EC826}" destId="{620759DD-5DA1-42E4-A0A9-F70B3B79B633}" srcOrd="1" destOrd="0" presId="urn:microsoft.com/office/officeart/2005/8/layout/bProcess4"/>
    <dgm:cxn modelId="{C9791247-8F20-4CF1-840F-BF7B3484B54D}" type="presParOf" srcId="{311CBA1E-96EF-4B3F-AAF8-43A1CFEFB83B}" destId="{2BECDE9D-0516-49C2-8739-021D742ACDA0}" srcOrd="3" destOrd="0" presId="urn:microsoft.com/office/officeart/2005/8/layout/bProcess4"/>
    <dgm:cxn modelId="{F6835432-CE41-452E-B7DA-DC7DFD998A69}" type="presParOf" srcId="{311CBA1E-96EF-4B3F-AAF8-43A1CFEFB83B}" destId="{281FE7B2-6836-4EE1-9B58-7E504832F1E4}" srcOrd="4" destOrd="0" presId="urn:microsoft.com/office/officeart/2005/8/layout/bProcess4"/>
    <dgm:cxn modelId="{84443512-BFC7-46B7-8186-637860B3AA16}" type="presParOf" srcId="{281FE7B2-6836-4EE1-9B58-7E504832F1E4}" destId="{3ED57720-69FC-4FA2-BF26-A6C93EE4785C}" srcOrd="0" destOrd="0" presId="urn:microsoft.com/office/officeart/2005/8/layout/bProcess4"/>
    <dgm:cxn modelId="{73FD35F8-F3B8-4D0B-9698-8C8069553533}" type="presParOf" srcId="{281FE7B2-6836-4EE1-9B58-7E504832F1E4}" destId="{F2C0649F-F908-4E4B-B210-673614C397A2}" srcOrd="1" destOrd="0" presId="urn:microsoft.com/office/officeart/2005/8/layout/bProcess4"/>
    <dgm:cxn modelId="{C5789FFC-8879-4EA0-8FEE-148A6F35A1DA}" type="presParOf" srcId="{311CBA1E-96EF-4B3F-AAF8-43A1CFEFB83B}" destId="{AEC64AB4-63AE-44BF-925C-945FA88F1682}" srcOrd="5" destOrd="0" presId="urn:microsoft.com/office/officeart/2005/8/layout/bProcess4"/>
    <dgm:cxn modelId="{E2B4D5B6-CE2B-4504-ADF2-3E768C379DB7}" type="presParOf" srcId="{311CBA1E-96EF-4B3F-AAF8-43A1CFEFB83B}" destId="{3922B551-E951-4B22-A90A-1D5DE2B4AB5A}" srcOrd="6" destOrd="0" presId="urn:microsoft.com/office/officeart/2005/8/layout/bProcess4"/>
    <dgm:cxn modelId="{3B6EDCA5-7C4C-40B3-8DED-DA09A5AD0378}" type="presParOf" srcId="{3922B551-E951-4B22-A90A-1D5DE2B4AB5A}" destId="{4DB33DDC-B58A-4D8B-9842-D99BFE9E93C8}" srcOrd="0" destOrd="0" presId="urn:microsoft.com/office/officeart/2005/8/layout/bProcess4"/>
    <dgm:cxn modelId="{BA31A1EB-1047-49D5-B9ED-B517A527FB9C}" type="presParOf" srcId="{3922B551-E951-4B22-A90A-1D5DE2B4AB5A}" destId="{BCF4E96A-17F6-42BF-B5B5-1206FF633F72}" srcOrd="1" destOrd="0" presId="urn:microsoft.com/office/officeart/2005/8/layout/bProcess4"/>
    <dgm:cxn modelId="{7B04F6B7-6B82-4D17-A81F-E8E62CBF95B6}" type="presParOf" srcId="{311CBA1E-96EF-4B3F-AAF8-43A1CFEFB83B}" destId="{2A8F80B2-858B-488A-B1F6-921D9918F330}" srcOrd="7" destOrd="0" presId="urn:microsoft.com/office/officeart/2005/8/layout/bProcess4"/>
    <dgm:cxn modelId="{9BB54083-16FD-4C5C-9594-5E8AD8F08E6A}" type="presParOf" srcId="{311CBA1E-96EF-4B3F-AAF8-43A1CFEFB83B}" destId="{277F3B05-BCF4-4F2C-9455-3DA98AD8F283}" srcOrd="8" destOrd="0" presId="urn:microsoft.com/office/officeart/2005/8/layout/bProcess4"/>
    <dgm:cxn modelId="{27462DA9-69E9-4C22-BA20-E531A25CFDE2}" type="presParOf" srcId="{277F3B05-BCF4-4F2C-9455-3DA98AD8F283}" destId="{072E2D84-B5BC-409E-8FCA-2A2550AA3F9A}" srcOrd="0" destOrd="0" presId="urn:microsoft.com/office/officeart/2005/8/layout/bProcess4"/>
    <dgm:cxn modelId="{97FFB57B-42E1-438B-A579-1234326E4199}" type="presParOf" srcId="{277F3B05-BCF4-4F2C-9455-3DA98AD8F283}" destId="{C2140589-0BF9-4D34-8D5F-E6D189FB9749}" srcOrd="1" destOrd="0" presId="urn:microsoft.com/office/officeart/2005/8/layout/bProcess4"/>
    <dgm:cxn modelId="{EFD361A4-526E-4E63-AD77-F88B1C14E42A}" type="presParOf" srcId="{311CBA1E-96EF-4B3F-AAF8-43A1CFEFB83B}" destId="{DA14017E-C7C4-4BAB-8590-A6F66FB415B4}" srcOrd="9" destOrd="0" presId="urn:microsoft.com/office/officeart/2005/8/layout/bProcess4"/>
    <dgm:cxn modelId="{7C6C9010-1922-4A68-90EF-453592BCCDAA}" type="presParOf" srcId="{311CBA1E-96EF-4B3F-AAF8-43A1CFEFB83B}" destId="{399ECAFB-BCCE-4DE7-8456-F463A02421A5}" srcOrd="10" destOrd="0" presId="urn:microsoft.com/office/officeart/2005/8/layout/bProcess4"/>
    <dgm:cxn modelId="{05FDFB8B-273E-4F14-B733-45AAA47FCBA7}" type="presParOf" srcId="{399ECAFB-BCCE-4DE7-8456-F463A02421A5}" destId="{60F55E91-C56E-4AEA-A0DB-615108890F2D}" srcOrd="0" destOrd="0" presId="urn:microsoft.com/office/officeart/2005/8/layout/bProcess4"/>
    <dgm:cxn modelId="{BB63A9B1-F31B-498D-8CA3-35C3F549D3ED}" type="presParOf" srcId="{399ECAFB-BCCE-4DE7-8456-F463A02421A5}" destId="{3A968DE5-8428-40D0-B58A-00DCBC5C381C}" srcOrd="1" destOrd="0" presId="urn:microsoft.com/office/officeart/2005/8/layout/bProcess4"/>
    <dgm:cxn modelId="{409448AC-23F4-4658-9991-F44CA5F733CA}" type="presParOf" srcId="{311CBA1E-96EF-4B3F-AAF8-43A1CFEFB83B}" destId="{43FEB9D3-7598-4149-87C8-3129558C9CC4}" srcOrd="11" destOrd="0" presId="urn:microsoft.com/office/officeart/2005/8/layout/bProcess4"/>
    <dgm:cxn modelId="{C697A4D8-0356-4BC5-B6BA-6D096F41B46E}" type="presParOf" srcId="{311CBA1E-96EF-4B3F-AAF8-43A1CFEFB83B}" destId="{79B65D30-6D3C-44FE-9CD1-B937525A8233}" srcOrd="12" destOrd="0" presId="urn:microsoft.com/office/officeart/2005/8/layout/bProcess4"/>
    <dgm:cxn modelId="{0BA462C9-52B6-4152-AC39-32ED21361147}" type="presParOf" srcId="{79B65D30-6D3C-44FE-9CD1-B937525A8233}" destId="{B2079780-3EBE-4C34-A0AB-13BBEE86C397}" srcOrd="0" destOrd="0" presId="urn:microsoft.com/office/officeart/2005/8/layout/bProcess4"/>
    <dgm:cxn modelId="{C981C677-4E73-4C12-85B6-EA4649208B86}" type="presParOf" srcId="{79B65D30-6D3C-44FE-9CD1-B937525A8233}" destId="{E37759AD-6B55-4DE3-BE5D-637627744CAE}" srcOrd="1" destOrd="0" presId="urn:microsoft.com/office/officeart/2005/8/layout/bProcess4"/>
    <dgm:cxn modelId="{1A5C9903-B451-4664-BC05-091BA403E8EB}" type="presParOf" srcId="{311CBA1E-96EF-4B3F-AAF8-43A1CFEFB83B}" destId="{277F556D-DA34-4882-A4FD-A9CBF90D1740}" srcOrd="13" destOrd="0" presId="urn:microsoft.com/office/officeart/2005/8/layout/bProcess4"/>
    <dgm:cxn modelId="{CD825B0A-999D-4293-A9AA-6D1441C63AF0}" type="presParOf" srcId="{311CBA1E-96EF-4B3F-AAF8-43A1CFEFB83B}" destId="{274C3789-C9A9-4981-934F-A340BEF21CA4}" srcOrd="14" destOrd="0" presId="urn:microsoft.com/office/officeart/2005/8/layout/bProcess4"/>
    <dgm:cxn modelId="{1D1EFF4D-35EA-4970-96C9-AF7DE9FE1684}" type="presParOf" srcId="{274C3789-C9A9-4981-934F-A340BEF21CA4}" destId="{57EF7EAE-FD27-4B1C-A976-3927D0E66AD8}" srcOrd="0" destOrd="0" presId="urn:microsoft.com/office/officeart/2005/8/layout/bProcess4"/>
    <dgm:cxn modelId="{540EA3E9-0314-4BB2-ABBF-4D2F764128C6}" type="presParOf" srcId="{274C3789-C9A9-4981-934F-A340BEF21CA4}" destId="{1CA48ACD-4CA5-480C-A78D-0330D7714534}" srcOrd="1" destOrd="0" presId="urn:microsoft.com/office/officeart/2005/8/layout/bProcess4"/>
    <dgm:cxn modelId="{25D3DCD9-1724-4680-A463-E5A40809BDC0}" type="presParOf" srcId="{311CBA1E-96EF-4B3F-AAF8-43A1CFEFB83B}" destId="{FBFA5522-F045-4092-89CA-F0BCAE5D8AD3}" srcOrd="15" destOrd="0" presId="urn:microsoft.com/office/officeart/2005/8/layout/bProcess4"/>
    <dgm:cxn modelId="{9ECD71D6-021A-421C-A96A-4E290232ABF8}" type="presParOf" srcId="{311CBA1E-96EF-4B3F-AAF8-43A1CFEFB83B}" destId="{CCF0219D-26A2-4BCB-9703-41128C117C71}" srcOrd="16" destOrd="0" presId="urn:microsoft.com/office/officeart/2005/8/layout/bProcess4"/>
    <dgm:cxn modelId="{DD1261DF-9445-42DD-8195-2D3873EDC3B7}" type="presParOf" srcId="{CCF0219D-26A2-4BCB-9703-41128C117C71}" destId="{823F0F7F-9C34-4F9B-803C-7212F506C3BE}" srcOrd="0" destOrd="0" presId="urn:microsoft.com/office/officeart/2005/8/layout/bProcess4"/>
    <dgm:cxn modelId="{0A536E8F-45CA-4F5A-A0F9-AB63B9AFEE6C}" type="presParOf" srcId="{CCF0219D-26A2-4BCB-9703-41128C117C71}" destId="{E5A66A2E-C19F-44D7-B810-6DAC20392CB4}" srcOrd="1" destOrd="0" presId="urn:microsoft.com/office/officeart/2005/8/layout/bProcess4"/>
    <dgm:cxn modelId="{D6594CBE-B04B-4C5B-A7D8-2B7425C8DB6A}" type="presParOf" srcId="{311CBA1E-96EF-4B3F-AAF8-43A1CFEFB83B}" destId="{80D5E125-88C2-4B07-B5F8-1448132FC883}" srcOrd="17" destOrd="0" presId="urn:microsoft.com/office/officeart/2005/8/layout/bProcess4"/>
    <dgm:cxn modelId="{C1719A9E-799B-46C7-8588-100ED3656C7B}" type="presParOf" srcId="{311CBA1E-96EF-4B3F-AAF8-43A1CFEFB83B}" destId="{D633FBF6-4682-4FF2-BE93-A42AD91346A7}" srcOrd="18" destOrd="0" presId="urn:microsoft.com/office/officeart/2005/8/layout/bProcess4"/>
    <dgm:cxn modelId="{7A657A5F-D4EB-4E8B-B175-236849B130A9}" type="presParOf" srcId="{D633FBF6-4682-4FF2-BE93-A42AD91346A7}" destId="{A0FAA307-CBC9-42BF-B584-059158DE41E7}" srcOrd="0" destOrd="0" presId="urn:microsoft.com/office/officeart/2005/8/layout/bProcess4"/>
    <dgm:cxn modelId="{50B3ED91-CD3C-43E9-A8B2-1347EE9D3FD6}" type="presParOf" srcId="{D633FBF6-4682-4FF2-BE93-A42AD91346A7}" destId="{A542BED1-7848-4B80-94CB-759EC7719CBF}" srcOrd="1" destOrd="0" presId="urn:microsoft.com/office/officeart/2005/8/layout/bProcess4"/>
    <dgm:cxn modelId="{ADBF4728-778D-4ADE-AB96-F623CBEF2C0E}" type="presParOf" srcId="{311CBA1E-96EF-4B3F-AAF8-43A1CFEFB83B}" destId="{D967F648-8889-4ACE-A720-5AC343FD8BEF}" srcOrd="19" destOrd="0" presId="urn:microsoft.com/office/officeart/2005/8/layout/bProcess4"/>
    <dgm:cxn modelId="{AC6B97EC-22F5-4415-96E1-6F2B94C39D5B}" type="presParOf" srcId="{311CBA1E-96EF-4B3F-AAF8-43A1CFEFB83B}" destId="{C071168B-9190-40D8-A25A-761ABDBDC62F}" srcOrd="20" destOrd="0" presId="urn:microsoft.com/office/officeart/2005/8/layout/bProcess4"/>
    <dgm:cxn modelId="{2A8D6A95-C007-4CBD-B6B8-D39E932A6F6C}" type="presParOf" srcId="{C071168B-9190-40D8-A25A-761ABDBDC62F}" destId="{3D71C044-95A6-46DE-B3E5-C0889118C2B6}" srcOrd="0" destOrd="0" presId="urn:microsoft.com/office/officeart/2005/8/layout/bProcess4"/>
    <dgm:cxn modelId="{EC27E887-B64A-4FF7-87D1-C66EEC71044F}" type="presParOf" srcId="{C071168B-9190-40D8-A25A-761ABDBDC62F}" destId="{6F762D1C-57E5-42D3-ABDA-D24E98823A19}" srcOrd="1" destOrd="0" presId="urn:microsoft.com/office/officeart/2005/8/layout/bProcess4"/>
    <dgm:cxn modelId="{6CF1E11E-A981-439C-ADBD-B75009A5A082}" type="presParOf" srcId="{311CBA1E-96EF-4B3F-AAF8-43A1CFEFB83B}" destId="{78A10CB1-526D-4D79-8BFF-551114EFBDCB}" srcOrd="21" destOrd="0" presId="urn:microsoft.com/office/officeart/2005/8/layout/bProcess4"/>
    <dgm:cxn modelId="{52DC99C8-A1C4-4316-97D1-B55912A614A7}" type="presParOf" srcId="{311CBA1E-96EF-4B3F-AAF8-43A1CFEFB83B}" destId="{123579F3-40A3-4BF3-909D-DF7ECE97D71B}" srcOrd="22" destOrd="0" presId="urn:microsoft.com/office/officeart/2005/8/layout/bProcess4"/>
    <dgm:cxn modelId="{A4FB500E-6221-4390-9C38-DAD964537355}" type="presParOf" srcId="{123579F3-40A3-4BF3-909D-DF7ECE97D71B}" destId="{7DECE518-F82A-4EF9-821D-28CF7D333EF9}" srcOrd="0" destOrd="0" presId="urn:microsoft.com/office/officeart/2005/8/layout/bProcess4"/>
    <dgm:cxn modelId="{9937FC3D-7FB8-4B30-9FD8-E8C4B4A389C7}" type="presParOf" srcId="{123579F3-40A3-4BF3-909D-DF7ECE97D71B}" destId="{06720865-A69A-4395-A56A-CC1DEA1FD12F}"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B8AE09-6ECE-441D-8B0A-5B8B606AF9CB}">
      <dsp:nvSpPr>
        <dsp:cNvPr id="0" name=""/>
        <dsp:cNvSpPr/>
      </dsp:nvSpPr>
      <dsp:spPr>
        <a:xfrm rot="5400000">
          <a:off x="4305722" y="-1585833"/>
          <a:ext cx="1129962" cy="4584192"/>
        </a:xfrm>
        <a:prstGeom prst="round2Same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smtClean="0"/>
            <a:t>Performance – can be quantified</a:t>
          </a:r>
          <a:endParaRPr lang="en-US" sz="3300" kern="1200" dirty="0"/>
        </a:p>
      </dsp:txBody>
      <dsp:txXfrm rot="-5400000">
        <a:off x="2578607" y="196442"/>
        <a:ext cx="4529032" cy="1019642"/>
      </dsp:txXfrm>
    </dsp:sp>
    <dsp:sp modelId="{7EB85E7D-479D-41C2-9C88-C8DF6F575254}">
      <dsp:nvSpPr>
        <dsp:cNvPr id="0" name=""/>
        <dsp:cNvSpPr/>
      </dsp:nvSpPr>
      <dsp:spPr>
        <a:xfrm>
          <a:off x="0" y="35"/>
          <a:ext cx="2578608" cy="1412453"/>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104775" rIns="209550" bIns="104775" numCol="1" spcCol="1270" anchor="ctr" anchorCtr="0">
          <a:noAutofit/>
        </a:bodyPr>
        <a:lstStyle/>
        <a:p>
          <a:pPr lvl="0" algn="ctr" defTabSz="2444750">
            <a:lnSpc>
              <a:spcPct val="90000"/>
            </a:lnSpc>
            <a:spcBef>
              <a:spcPct val="0"/>
            </a:spcBef>
            <a:spcAft>
              <a:spcPct val="35000"/>
            </a:spcAft>
          </a:pPr>
          <a:endParaRPr lang="en-US" sz="5500" kern="1200" dirty="0"/>
        </a:p>
      </dsp:txBody>
      <dsp:txXfrm>
        <a:off x="68950" y="68985"/>
        <a:ext cx="2440708" cy="1274553"/>
      </dsp:txXfrm>
    </dsp:sp>
    <dsp:sp modelId="{2312BD8B-53AC-4A55-B739-53DCFD22180C}">
      <dsp:nvSpPr>
        <dsp:cNvPr id="0" name=""/>
        <dsp:cNvSpPr/>
      </dsp:nvSpPr>
      <dsp:spPr>
        <a:xfrm rot="5400000">
          <a:off x="4305722" y="-102758"/>
          <a:ext cx="1129962" cy="4584192"/>
        </a:xfrm>
        <a:prstGeom prst="round2SameRect">
          <a:avLst/>
        </a:prstGeom>
        <a:solidFill>
          <a:schemeClr val="accent1">
            <a:alpha val="90000"/>
            <a:tint val="40000"/>
            <a:hueOff val="0"/>
            <a:satOff val="0"/>
            <a:lumOff val="0"/>
            <a:alphaOff val="0"/>
          </a:schemeClr>
        </a:solidFill>
        <a:ln w="381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smtClean="0"/>
            <a:t>Security – difficult to quantify</a:t>
          </a:r>
          <a:endParaRPr lang="en-US" sz="3300" kern="1200" dirty="0"/>
        </a:p>
      </dsp:txBody>
      <dsp:txXfrm rot="-5400000">
        <a:off x="2578607" y="1679517"/>
        <a:ext cx="4529032" cy="1019642"/>
      </dsp:txXfrm>
    </dsp:sp>
    <dsp:sp modelId="{00F5DED2-1B04-459A-8ECE-21641CD619BD}">
      <dsp:nvSpPr>
        <dsp:cNvPr id="0" name=""/>
        <dsp:cNvSpPr/>
      </dsp:nvSpPr>
      <dsp:spPr>
        <a:xfrm>
          <a:off x="0" y="1483111"/>
          <a:ext cx="2578608" cy="1412453"/>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104775" rIns="209550" bIns="104775" numCol="1" spcCol="1270" anchor="ctr" anchorCtr="0">
          <a:noAutofit/>
        </a:bodyPr>
        <a:lstStyle/>
        <a:p>
          <a:pPr lvl="0" algn="ctr" defTabSz="2444750">
            <a:lnSpc>
              <a:spcPct val="90000"/>
            </a:lnSpc>
            <a:spcBef>
              <a:spcPct val="0"/>
            </a:spcBef>
            <a:spcAft>
              <a:spcPct val="35000"/>
            </a:spcAft>
          </a:pPr>
          <a:endParaRPr lang="en-US" sz="5500" kern="1200"/>
        </a:p>
      </dsp:txBody>
      <dsp:txXfrm>
        <a:off x="68950" y="1552061"/>
        <a:ext cx="2440708" cy="12745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AD91E-8170-9346-A023-3384309ECCAD}">
      <dsp:nvSpPr>
        <dsp:cNvPr id="0" name=""/>
        <dsp:cNvSpPr/>
      </dsp:nvSpPr>
      <dsp:spPr>
        <a:xfrm rot="7736183" flipH="1">
          <a:off x="534624" y="0"/>
          <a:ext cx="6054488" cy="3784055"/>
        </a:xfrm>
        <a:prstGeom prst="swooshArrow">
          <a:avLst>
            <a:gd name="adj1" fmla="val 25000"/>
            <a:gd name="adj2" fmla="val 25000"/>
          </a:avLst>
        </a:prstGeom>
        <a:solidFill>
          <a:schemeClr val="accent3"/>
        </a:solidFill>
        <a:ln>
          <a:noFill/>
        </a:ln>
        <a:effectLst>
          <a:outerShdw blurRad="50800" dist="38100" dir="5400000" rotWithShape="0">
            <a:srgbClr val="000000">
              <a:alpha val="43137"/>
            </a:srgbClr>
          </a:outerShdw>
        </a:effectLst>
      </dsp:spPr>
      <dsp:style>
        <a:lnRef idx="0">
          <a:scrgbClr r="0" g="0" b="0"/>
        </a:lnRef>
        <a:fillRef idx="1">
          <a:scrgbClr r="0" g="0" b="0"/>
        </a:fillRef>
        <a:effectRef idx="2">
          <a:scrgbClr r="0" g="0" b="0"/>
        </a:effectRef>
        <a:fontRef idx="minor"/>
      </dsp:style>
    </dsp:sp>
    <dsp:sp modelId="{43968DBF-D8EC-3243-B9C6-7FAC8AA6248E}">
      <dsp:nvSpPr>
        <dsp:cNvPr id="0" name=""/>
        <dsp:cNvSpPr/>
      </dsp:nvSpPr>
      <dsp:spPr>
        <a:xfrm>
          <a:off x="5098618" y="767406"/>
          <a:ext cx="448032" cy="448032"/>
        </a:xfrm>
        <a:prstGeom prst="ellipse">
          <a:avLst/>
        </a:prstGeom>
        <a:noFill/>
        <a:ln>
          <a:noFill/>
        </a:ln>
        <a:effectLst>
          <a:outerShdw blurRad="50800" dist="38100" dir="5400000" rotWithShape="0">
            <a:srgbClr val="000000">
              <a:alpha val="43137"/>
            </a:srgbClr>
          </a:outerShdw>
        </a:effectLst>
      </dsp:spPr>
      <dsp:style>
        <a:lnRef idx="0">
          <a:scrgbClr r="0" g="0" b="0"/>
        </a:lnRef>
        <a:fillRef idx="3">
          <a:scrgbClr r="0" g="0" b="0"/>
        </a:fillRef>
        <a:effectRef idx="2">
          <a:scrgbClr r="0" g="0" b="0"/>
        </a:effectRef>
        <a:fontRef idx="minor">
          <a:schemeClr val="lt1"/>
        </a:fontRef>
      </dsp:style>
    </dsp:sp>
    <dsp:sp modelId="{9A79947E-00A2-E74F-A850-46D4AF229822}">
      <dsp:nvSpPr>
        <dsp:cNvPr id="0" name=""/>
        <dsp:cNvSpPr/>
      </dsp:nvSpPr>
      <dsp:spPr>
        <a:xfrm>
          <a:off x="2900839" y="991422"/>
          <a:ext cx="2421795" cy="2792632"/>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37403" bIns="0" numCol="1" spcCol="1270" anchor="t" anchorCtr="0">
          <a:noAutofit/>
        </a:bodyPr>
        <a:lstStyle/>
        <a:p>
          <a:pPr lvl="0" algn="r" defTabSz="1955800">
            <a:lnSpc>
              <a:spcPct val="90000"/>
            </a:lnSpc>
            <a:spcBef>
              <a:spcPct val="0"/>
            </a:spcBef>
            <a:spcAft>
              <a:spcPct val="35000"/>
            </a:spcAft>
          </a:pPr>
          <a:r>
            <a:rPr lang="en-US" sz="4400" kern="1200" dirty="0">
              <a:solidFill>
                <a:schemeClr val="accent3"/>
              </a:solidFill>
            </a:rPr>
            <a:t>d</a:t>
          </a:r>
        </a:p>
      </dsp:txBody>
      <dsp:txXfrm>
        <a:off x="3019061" y="1109644"/>
        <a:ext cx="2185351" cy="25561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C2956-1A88-40D2-9579-642C97EA12EE}">
      <dsp:nvSpPr>
        <dsp:cNvPr id="0" name=""/>
        <dsp:cNvSpPr/>
      </dsp:nvSpPr>
      <dsp:spPr>
        <a:xfrm rot="5400000">
          <a:off x="2782981" y="115846"/>
          <a:ext cx="1779446" cy="1548118"/>
        </a:xfrm>
        <a:prstGeom prst="hexagon">
          <a:avLst>
            <a:gd name="adj" fmla="val 25000"/>
            <a:gd name="vf" fmla="val 11547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00"/>
              </a:solidFill>
            </a:rPr>
            <a:t>Network Security</a:t>
          </a:r>
        </a:p>
        <a:p>
          <a:pPr lvl="0" algn="ctr" defTabSz="711200">
            <a:lnSpc>
              <a:spcPct val="90000"/>
            </a:lnSpc>
            <a:spcBef>
              <a:spcPct val="0"/>
            </a:spcBef>
            <a:spcAft>
              <a:spcPct val="35000"/>
            </a:spcAft>
          </a:pPr>
          <a:r>
            <a:rPr lang="en-US" sz="1200" kern="1200" dirty="0" smtClean="0"/>
            <a:t>(Rules for web access and equipment </a:t>
          </a:r>
          <a:r>
            <a:rPr lang="en-US" sz="1200" kern="1200" dirty="0" err="1" smtClean="0"/>
            <a:t>config</a:t>
          </a:r>
          <a:r>
            <a:rPr lang="en-US" sz="1200" kern="1200" dirty="0" smtClean="0"/>
            <a:t>)</a:t>
          </a:r>
          <a:endParaRPr lang="en-US" sz="1200" kern="1200" dirty="0"/>
        </a:p>
      </dsp:txBody>
      <dsp:txXfrm rot="-5400000">
        <a:off x="3139893" y="277479"/>
        <a:ext cx="1065622" cy="1224852"/>
      </dsp:txXfrm>
    </dsp:sp>
    <dsp:sp modelId="{F75613B4-025B-48B1-8694-BA81A626EAC0}">
      <dsp:nvSpPr>
        <dsp:cNvPr id="0" name=""/>
        <dsp:cNvSpPr/>
      </dsp:nvSpPr>
      <dsp:spPr>
        <a:xfrm>
          <a:off x="4493741" y="356071"/>
          <a:ext cx="1985862" cy="1067668"/>
        </a:xfrm>
        <a:prstGeom prst="rect">
          <a:avLst/>
        </a:prstGeom>
        <a:noFill/>
        <a:ln>
          <a:noFill/>
        </a:ln>
        <a:effectLst/>
      </dsp:spPr>
      <dsp:style>
        <a:lnRef idx="0">
          <a:scrgbClr r="0" g="0" b="0"/>
        </a:lnRef>
        <a:fillRef idx="0">
          <a:scrgbClr r="0" g="0" b="0"/>
        </a:fillRef>
        <a:effectRef idx="0">
          <a:scrgbClr r="0" g="0" b="0"/>
        </a:effectRef>
        <a:fontRef idx="minor"/>
      </dsp:style>
    </dsp:sp>
    <dsp:sp modelId="{7619E61E-C6CE-4B9C-9678-54625D8C8D9D}">
      <dsp:nvSpPr>
        <dsp:cNvPr id="0" name=""/>
        <dsp:cNvSpPr/>
      </dsp:nvSpPr>
      <dsp:spPr>
        <a:xfrm rot="5400000">
          <a:off x="1111013" y="115846"/>
          <a:ext cx="1779446" cy="1548118"/>
        </a:xfrm>
        <a:prstGeom prst="hexagon">
          <a:avLst>
            <a:gd name="adj" fmla="val 25000"/>
            <a:gd name="vf" fmla="val 11547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00"/>
              </a:solidFill>
            </a:rPr>
            <a:t>Data Center </a:t>
          </a:r>
          <a:r>
            <a:rPr lang="en-US" sz="1200" kern="1200" dirty="0" smtClean="0"/>
            <a:t>(Internet and traffic access rules</a:t>
          </a:r>
          <a:r>
            <a:rPr lang="en-US" sz="1600" kern="1200" dirty="0" smtClean="0"/>
            <a:t>)</a:t>
          </a:r>
          <a:endParaRPr lang="en-US" sz="1600" kern="1200" dirty="0"/>
        </a:p>
      </dsp:txBody>
      <dsp:txXfrm rot="-5400000">
        <a:off x="1467925" y="277479"/>
        <a:ext cx="1065622" cy="1224852"/>
      </dsp:txXfrm>
    </dsp:sp>
    <dsp:sp modelId="{7FD5A09A-A1AA-4A5B-929B-57AF860C7A72}">
      <dsp:nvSpPr>
        <dsp:cNvPr id="0" name=""/>
        <dsp:cNvSpPr/>
      </dsp:nvSpPr>
      <dsp:spPr>
        <a:xfrm rot="5400000">
          <a:off x="1943794" y="1626240"/>
          <a:ext cx="1779446" cy="1548118"/>
        </a:xfrm>
        <a:prstGeom prst="hexagon">
          <a:avLst>
            <a:gd name="adj" fmla="val 25000"/>
            <a:gd name="vf" fmla="val 11547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00"/>
              </a:solidFill>
            </a:rPr>
            <a:t>Application Security</a:t>
          </a:r>
        </a:p>
        <a:p>
          <a:pPr lvl="0" algn="ctr" defTabSz="800100">
            <a:lnSpc>
              <a:spcPct val="90000"/>
            </a:lnSpc>
            <a:spcBef>
              <a:spcPct val="0"/>
            </a:spcBef>
            <a:spcAft>
              <a:spcPct val="35000"/>
            </a:spcAft>
          </a:pPr>
          <a:r>
            <a:rPr lang="en-US" sz="1200" kern="1200" dirty="0" smtClean="0">
              <a:solidFill>
                <a:schemeClr val="tx1"/>
              </a:solidFill>
            </a:rPr>
            <a:t>White Box, Black Box, Manual </a:t>
          </a:r>
          <a:r>
            <a:rPr lang="en-US" sz="1200" kern="1200" dirty="0" err="1" smtClean="0">
              <a:solidFill>
                <a:schemeClr val="tx1"/>
              </a:solidFill>
            </a:rPr>
            <a:t>etc</a:t>
          </a:r>
          <a:endParaRPr lang="en-US" sz="1200" kern="1200" dirty="0">
            <a:solidFill>
              <a:schemeClr val="tx1"/>
            </a:solidFill>
          </a:endParaRPr>
        </a:p>
      </dsp:txBody>
      <dsp:txXfrm rot="-5400000">
        <a:off x="2300706" y="1787873"/>
        <a:ext cx="1065622" cy="1224852"/>
      </dsp:txXfrm>
    </dsp:sp>
    <dsp:sp modelId="{CAD7458A-AC14-4AFD-9DCE-2EFB1BBE743C}">
      <dsp:nvSpPr>
        <dsp:cNvPr id="0" name=""/>
        <dsp:cNvSpPr/>
      </dsp:nvSpPr>
      <dsp:spPr>
        <a:xfrm>
          <a:off x="73595" y="1866465"/>
          <a:ext cx="1921802" cy="1067668"/>
        </a:xfrm>
        <a:prstGeom prst="rect">
          <a:avLst/>
        </a:prstGeom>
        <a:noFill/>
        <a:ln>
          <a:noFill/>
        </a:ln>
        <a:effectLst/>
      </dsp:spPr>
      <dsp:style>
        <a:lnRef idx="0">
          <a:scrgbClr r="0" g="0" b="0"/>
        </a:lnRef>
        <a:fillRef idx="0">
          <a:scrgbClr r="0" g="0" b="0"/>
        </a:fillRef>
        <a:effectRef idx="0">
          <a:scrgbClr r="0" g="0" b="0"/>
        </a:effectRef>
        <a:fontRef idx="minor"/>
      </dsp:style>
    </dsp:sp>
    <dsp:sp modelId="{3BC78168-00BD-4863-8726-71859E879730}">
      <dsp:nvSpPr>
        <dsp:cNvPr id="0" name=""/>
        <dsp:cNvSpPr/>
      </dsp:nvSpPr>
      <dsp:spPr>
        <a:xfrm rot="5400000">
          <a:off x="3615762" y="1626240"/>
          <a:ext cx="1779446" cy="1548118"/>
        </a:xfrm>
        <a:prstGeom prst="hexagon">
          <a:avLst>
            <a:gd name="adj" fmla="val 25000"/>
            <a:gd name="vf" fmla="val 11547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00"/>
              </a:solidFill>
            </a:rPr>
            <a:t>Servers &amp; Storage </a:t>
          </a:r>
          <a:r>
            <a:rPr lang="en-US" sz="1200" kern="1200" dirty="0" smtClean="0"/>
            <a:t>Security of Servicers</a:t>
          </a:r>
        </a:p>
        <a:p>
          <a:pPr lvl="0" algn="ctr" defTabSz="800100">
            <a:lnSpc>
              <a:spcPct val="90000"/>
            </a:lnSpc>
            <a:spcBef>
              <a:spcPct val="0"/>
            </a:spcBef>
            <a:spcAft>
              <a:spcPct val="35000"/>
            </a:spcAft>
          </a:pPr>
          <a:r>
            <a:rPr lang="en-US" sz="1200" kern="1200" dirty="0" smtClean="0"/>
            <a:t>Security of Storage and others</a:t>
          </a:r>
          <a:endParaRPr lang="en-US" sz="1200" kern="1200" dirty="0"/>
        </a:p>
      </dsp:txBody>
      <dsp:txXfrm rot="-5400000">
        <a:off x="3972674" y="1787873"/>
        <a:ext cx="1065622" cy="1224852"/>
      </dsp:txXfrm>
    </dsp:sp>
    <dsp:sp modelId="{149CBCE7-9989-4BD0-A631-4D29B53CAAE7}">
      <dsp:nvSpPr>
        <dsp:cNvPr id="0" name=""/>
        <dsp:cNvSpPr/>
      </dsp:nvSpPr>
      <dsp:spPr>
        <a:xfrm rot="5400000">
          <a:off x="2782981" y="3136635"/>
          <a:ext cx="1779446" cy="1548118"/>
        </a:xfrm>
        <a:prstGeom prst="hexagon">
          <a:avLst>
            <a:gd name="adj" fmla="val 25000"/>
            <a:gd name="vf" fmla="val 11547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00"/>
              </a:solidFill>
            </a:rPr>
            <a:t>DMZ Area </a:t>
          </a:r>
          <a:r>
            <a:rPr lang="en-US" sz="1200" kern="1200" dirty="0" smtClean="0"/>
            <a:t>(Outside &amp; Inside of farm area)</a:t>
          </a:r>
          <a:endParaRPr lang="en-US" sz="1200" kern="1200" dirty="0"/>
        </a:p>
      </dsp:txBody>
      <dsp:txXfrm rot="-5400000">
        <a:off x="3139893" y="3298268"/>
        <a:ext cx="1065622" cy="1224852"/>
      </dsp:txXfrm>
    </dsp:sp>
    <dsp:sp modelId="{DD4C9444-6E0F-462B-B3E7-C5402E6569BB}">
      <dsp:nvSpPr>
        <dsp:cNvPr id="0" name=""/>
        <dsp:cNvSpPr/>
      </dsp:nvSpPr>
      <dsp:spPr>
        <a:xfrm>
          <a:off x="4493741" y="3376860"/>
          <a:ext cx="1985862" cy="1067668"/>
        </a:xfrm>
        <a:prstGeom prst="rect">
          <a:avLst/>
        </a:prstGeom>
        <a:noFill/>
        <a:ln>
          <a:noFill/>
        </a:ln>
        <a:effectLst/>
      </dsp:spPr>
      <dsp:style>
        <a:lnRef idx="0">
          <a:scrgbClr r="0" g="0" b="0"/>
        </a:lnRef>
        <a:fillRef idx="0">
          <a:scrgbClr r="0" g="0" b="0"/>
        </a:fillRef>
        <a:effectRef idx="0">
          <a:scrgbClr r="0" g="0" b="0"/>
        </a:effectRef>
        <a:fontRef idx="minor"/>
      </dsp:style>
    </dsp:sp>
    <dsp:sp modelId="{AF16C155-3B0D-45B7-8D57-25BEC1149E42}">
      <dsp:nvSpPr>
        <dsp:cNvPr id="0" name=""/>
        <dsp:cNvSpPr/>
      </dsp:nvSpPr>
      <dsp:spPr>
        <a:xfrm rot="5400000">
          <a:off x="1138042" y="3129157"/>
          <a:ext cx="1725387" cy="1563073"/>
        </a:xfrm>
        <a:prstGeom prst="hexagon">
          <a:avLst>
            <a:gd name="adj" fmla="val 25000"/>
            <a:gd name="vf" fmla="val 11547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00"/>
              </a:solidFill>
            </a:rPr>
            <a:t>System Software &amp;  </a:t>
          </a:r>
          <a:r>
            <a:rPr lang="en-US" sz="1600" kern="1200" dirty="0" smtClean="0">
              <a:solidFill>
                <a:srgbClr val="FFFF00"/>
              </a:solidFill>
            </a:rPr>
            <a:t>Databases</a:t>
          </a:r>
          <a:endParaRPr lang="en-US" sz="1100" kern="1200" dirty="0" smtClean="0"/>
        </a:p>
        <a:p>
          <a:pPr lvl="0" algn="ctr" defTabSz="800100">
            <a:lnSpc>
              <a:spcPct val="90000"/>
            </a:lnSpc>
            <a:spcBef>
              <a:spcPct val="0"/>
            </a:spcBef>
            <a:spcAft>
              <a:spcPct val="35000"/>
            </a:spcAft>
          </a:pPr>
          <a:r>
            <a:rPr lang="en-US" sz="1200" kern="1200" dirty="0" smtClean="0"/>
            <a:t>Patches, updates for both</a:t>
          </a:r>
          <a:endParaRPr lang="en-US" sz="1800" kern="1200" dirty="0"/>
        </a:p>
      </dsp:txBody>
      <dsp:txXfrm rot="-5400000">
        <a:off x="1467457" y="3322038"/>
        <a:ext cx="1066557" cy="11773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C55E5-20F8-4143-B57D-7AF68B36F461}">
      <dsp:nvSpPr>
        <dsp:cNvPr id="0" name=""/>
        <dsp:cNvSpPr/>
      </dsp:nvSpPr>
      <dsp:spPr>
        <a:xfrm>
          <a:off x="5792" y="176944"/>
          <a:ext cx="865656" cy="519393"/>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bg1"/>
              </a:solidFill>
            </a:rPr>
            <a:t>UP</a:t>
          </a:r>
          <a:endParaRPr lang="en-US" sz="1000" b="1" kern="1200" dirty="0">
            <a:solidFill>
              <a:schemeClr val="bg1"/>
            </a:solidFill>
          </a:endParaRPr>
        </a:p>
      </dsp:txBody>
      <dsp:txXfrm>
        <a:off x="5792" y="176944"/>
        <a:ext cx="865656" cy="519393"/>
      </dsp:txXfrm>
    </dsp:sp>
    <dsp:sp modelId="{B97EFEF2-CD20-47A0-8063-F94730AD27F8}">
      <dsp:nvSpPr>
        <dsp:cNvPr id="0" name=""/>
        <dsp:cNvSpPr/>
      </dsp:nvSpPr>
      <dsp:spPr>
        <a:xfrm>
          <a:off x="958014" y="176944"/>
          <a:ext cx="865656" cy="519393"/>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err="1" smtClean="0">
              <a:solidFill>
                <a:schemeClr val="bg1"/>
              </a:solidFill>
            </a:rPr>
            <a:t>Uttrakhand</a:t>
          </a:r>
          <a:endParaRPr lang="en-US" sz="1000" b="1" kern="1200" dirty="0">
            <a:solidFill>
              <a:schemeClr val="bg1"/>
            </a:solidFill>
          </a:endParaRPr>
        </a:p>
      </dsp:txBody>
      <dsp:txXfrm>
        <a:off x="958014" y="176944"/>
        <a:ext cx="865656" cy="519393"/>
      </dsp:txXfrm>
    </dsp:sp>
    <dsp:sp modelId="{7B5311C5-3BD6-4C7F-9F11-8FAFA4D01D3B}">
      <dsp:nvSpPr>
        <dsp:cNvPr id="0" name=""/>
        <dsp:cNvSpPr/>
      </dsp:nvSpPr>
      <dsp:spPr>
        <a:xfrm>
          <a:off x="1910235" y="176944"/>
          <a:ext cx="865656" cy="519393"/>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bg1"/>
              </a:solidFill>
            </a:rPr>
            <a:t>Punjab	</a:t>
          </a:r>
          <a:endParaRPr lang="en-US" sz="1000" b="1" kern="1200" dirty="0">
            <a:solidFill>
              <a:schemeClr val="bg1"/>
            </a:solidFill>
          </a:endParaRPr>
        </a:p>
      </dsp:txBody>
      <dsp:txXfrm>
        <a:off x="1910235" y="176944"/>
        <a:ext cx="865656" cy="519393"/>
      </dsp:txXfrm>
    </dsp:sp>
    <dsp:sp modelId="{5CC1CA69-3601-4A5A-BC61-4EEF5162B206}">
      <dsp:nvSpPr>
        <dsp:cNvPr id="0" name=""/>
        <dsp:cNvSpPr/>
      </dsp:nvSpPr>
      <dsp:spPr>
        <a:xfrm>
          <a:off x="2862457" y="176944"/>
          <a:ext cx="865656" cy="519393"/>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bg1"/>
              </a:solidFill>
            </a:rPr>
            <a:t>Haryana</a:t>
          </a:r>
          <a:endParaRPr lang="en-US" sz="1000" b="1" kern="1200" dirty="0">
            <a:solidFill>
              <a:schemeClr val="bg1"/>
            </a:solidFill>
          </a:endParaRPr>
        </a:p>
      </dsp:txBody>
      <dsp:txXfrm>
        <a:off x="2862457" y="176944"/>
        <a:ext cx="865656" cy="519393"/>
      </dsp:txXfrm>
    </dsp:sp>
    <dsp:sp modelId="{44D05FCE-B116-47D8-9CA7-ACFE6CB15B7F}">
      <dsp:nvSpPr>
        <dsp:cNvPr id="0" name=""/>
        <dsp:cNvSpPr/>
      </dsp:nvSpPr>
      <dsp:spPr>
        <a:xfrm>
          <a:off x="3814679" y="176944"/>
          <a:ext cx="865656" cy="519393"/>
        </a:xfrm>
        <a:prstGeom prst="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bg1"/>
              </a:solidFill>
            </a:rPr>
            <a:t>Chandigarh</a:t>
          </a:r>
          <a:endParaRPr lang="en-US" sz="1000" b="1" kern="1200" dirty="0">
            <a:solidFill>
              <a:schemeClr val="bg1"/>
            </a:solidFill>
          </a:endParaRPr>
        </a:p>
      </dsp:txBody>
      <dsp:txXfrm>
        <a:off x="3814679" y="176944"/>
        <a:ext cx="865656" cy="519393"/>
      </dsp:txXfrm>
    </dsp:sp>
    <dsp:sp modelId="{AE84C82D-44E0-4401-AF03-71CD56DB11F3}">
      <dsp:nvSpPr>
        <dsp:cNvPr id="0" name=""/>
        <dsp:cNvSpPr/>
      </dsp:nvSpPr>
      <dsp:spPr>
        <a:xfrm>
          <a:off x="4766900" y="176944"/>
          <a:ext cx="865656" cy="519393"/>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bg1"/>
              </a:solidFill>
            </a:rPr>
            <a:t>HP</a:t>
          </a:r>
          <a:endParaRPr lang="en-US" sz="1000" b="1" kern="1200" dirty="0">
            <a:solidFill>
              <a:schemeClr val="bg1"/>
            </a:solidFill>
          </a:endParaRPr>
        </a:p>
      </dsp:txBody>
      <dsp:txXfrm>
        <a:off x="4766900" y="176944"/>
        <a:ext cx="865656" cy="519393"/>
      </dsp:txXfrm>
    </dsp:sp>
    <dsp:sp modelId="{675FBE9A-17FE-42B6-9CC6-A5276EA979EC}">
      <dsp:nvSpPr>
        <dsp:cNvPr id="0" name=""/>
        <dsp:cNvSpPr/>
      </dsp:nvSpPr>
      <dsp:spPr>
        <a:xfrm>
          <a:off x="5719122" y="176944"/>
          <a:ext cx="865656" cy="519393"/>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bg1"/>
              </a:solidFill>
            </a:rPr>
            <a:t>Jammu &amp; Kashmir</a:t>
          </a:r>
          <a:endParaRPr lang="en-US" sz="1000" b="1" kern="1200" dirty="0">
            <a:solidFill>
              <a:schemeClr val="bg1"/>
            </a:solidFill>
          </a:endParaRPr>
        </a:p>
      </dsp:txBody>
      <dsp:txXfrm>
        <a:off x="5719122" y="176944"/>
        <a:ext cx="865656" cy="5193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6581F-489D-4E2D-A880-D7A6CAD552D6}">
      <dsp:nvSpPr>
        <dsp:cNvPr id="0" name=""/>
        <dsp:cNvSpPr/>
      </dsp:nvSpPr>
      <dsp:spPr>
        <a:xfrm>
          <a:off x="13215" y="1797"/>
          <a:ext cx="2634927" cy="1580956"/>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Harden all devices</a:t>
          </a:r>
        </a:p>
      </dsp:txBody>
      <dsp:txXfrm>
        <a:off x="13215" y="1797"/>
        <a:ext cx="2634927" cy="1580956"/>
      </dsp:txXfrm>
    </dsp:sp>
    <dsp:sp modelId="{9E4B6A9F-B062-47AA-B56C-6559B9E6FF67}">
      <dsp:nvSpPr>
        <dsp:cNvPr id="0" name=""/>
        <dsp:cNvSpPr/>
      </dsp:nvSpPr>
      <dsp:spPr>
        <a:xfrm>
          <a:off x="2911636" y="1797"/>
          <a:ext cx="2634927" cy="1580956"/>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Use Least privilege user access</a:t>
          </a:r>
          <a:endParaRPr lang="en-US" sz="2100" kern="1200" dirty="0"/>
        </a:p>
      </dsp:txBody>
      <dsp:txXfrm>
        <a:off x="2911636" y="1797"/>
        <a:ext cx="2634927" cy="1580956"/>
      </dsp:txXfrm>
    </dsp:sp>
    <dsp:sp modelId="{AEE19479-769A-4B9C-830E-2CF2AF839B9D}">
      <dsp:nvSpPr>
        <dsp:cNvPr id="0" name=""/>
        <dsp:cNvSpPr/>
      </dsp:nvSpPr>
      <dsp:spPr>
        <a:xfrm>
          <a:off x="5810056" y="1797"/>
          <a:ext cx="2634927" cy="1580956"/>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Enforce effective password management policies</a:t>
          </a:r>
        </a:p>
      </dsp:txBody>
      <dsp:txXfrm>
        <a:off x="5810056" y="1797"/>
        <a:ext cx="2634927" cy="1580956"/>
      </dsp:txXfrm>
    </dsp:sp>
    <dsp:sp modelId="{B9D20289-560C-4344-B8A8-94935C240951}">
      <dsp:nvSpPr>
        <dsp:cNvPr id="0" name=""/>
        <dsp:cNvSpPr/>
      </dsp:nvSpPr>
      <dsp:spPr>
        <a:xfrm>
          <a:off x="13215" y="1846246"/>
          <a:ext cx="2634927" cy="1580956"/>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Conduct regular audit of </a:t>
          </a:r>
          <a:r>
            <a:rPr lang="en-US" sz="2100" kern="1200" dirty="0" err="1" smtClean="0"/>
            <a:t>organisations</a:t>
          </a:r>
          <a:r>
            <a:rPr lang="en-US" sz="2100" kern="1200" dirty="0" smtClean="0"/>
            <a:t> security practices.</a:t>
          </a:r>
        </a:p>
      </dsp:txBody>
      <dsp:txXfrm>
        <a:off x="13215" y="1846246"/>
        <a:ext cx="2634927" cy="1580956"/>
      </dsp:txXfrm>
    </dsp:sp>
    <dsp:sp modelId="{96B0F8BE-2F67-4767-B2FC-8CB0FAF3E005}">
      <dsp:nvSpPr>
        <dsp:cNvPr id="0" name=""/>
        <dsp:cNvSpPr/>
      </dsp:nvSpPr>
      <dsp:spPr>
        <a:xfrm>
          <a:off x="2895589" y="1828792"/>
          <a:ext cx="2634927" cy="1580956"/>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Use email authentication(all inbound/outbound comm.)</a:t>
          </a:r>
          <a:endParaRPr lang="en-US" sz="2100" kern="1200" dirty="0"/>
        </a:p>
      </dsp:txBody>
      <dsp:txXfrm>
        <a:off x="2895589" y="1828792"/>
        <a:ext cx="2634927" cy="1580956"/>
      </dsp:txXfrm>
    </dsp:sp>
    <dsp:sp modelId="{F60A2B60-CFD0-44A4-A86A-D57971244F4B}">
      <dsp:nvSpPr>
        <dsp:cNvPr id="0" name=""/>
        <dsp:cNvSpPr/>
      </dsp:nvSpPr>
      <dsp:spPr>
        <a:xfrm>
          <a:off x="5823272" y="1765570"/>
          <a:ext cx="2634927" cy="1580956"/>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rPr>
            <a:t>Inform dos/</a:t>
          </a:r>
          <a:r>
            <a:rPr lang="en-US" sz="2100" kern="1200" dirty="0" err="1" smtClean="0">
              <a:solidFill>
                <a:schemeClr val="tx1"/>
              </a:solidFill>
            </a:rPr>
            <a:t>donts</a:t>
          </a:r>
          <a:r>
            <a:rPr lang="en-US" sz="2100" kern="1200" dirty="0" smtClean="0">
              <a:solidFill>
                <a:schemeClr val="tx1"/>
              </a:solidFill>
            </a:rPr>
            <a:t> to Citizens/Customers</a:t>
          </a:r>
          <a:endParaRPr lang="en-US" sz="2100" kern="1200" dirty="0">
            <a:solidFill>
              <a:schemeClr val="tx1"/>
            </a:solidFill>
          </a:endParaRPr>
        </a:p>
      </dsp:txBody>
      <dsp:txXfrm>
        <a:off x="5823272" y="1765570"/>
        <a:ext cx="2634927" cy="15809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B2815-F99C-4844-9A18-AC693BFD7452}">
      <dsp:nvSpPr>
        <dsp:cNvPr id="0" name=""/>
        <dsp:cNvSpPr/>
      </dsp:nvSpPr>
      <dsp:spPr>
        <a:xfrm>
          <a:off x="1001107" y="1804"/>
          <a:ext cx="2017495" cy="12104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White list when you can</a:t>
          </a:r>
          <a:endParaRPr lang="en-US" sz="1800" kern="1200" dirty="0"/>
        </a:p>
      </dsp:txBody>
      <dsp:txXfrm>
        <a:off x="1001107" y="1804"/>
        <a:ext cx="2017495" cy="1210497"/>
      </dsp:txXfrm>
    </dsp:sp>
    <dsp:sp modelId="{3F9A092E-F6B9-477E-9130-A19927FE9CFB}">
      <dsp:nvSpPr>
        <dsp:cNvPr id="0" name=""/>
        <dsp:cNvSpPr/>
      </dsp:nvSpPr>
      <dsp:spPr>
        <a:xfrm>
          <a:off x="3220352" y="1804"/>
          <a:ext cx="2017495" cy="12104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Black list when you can't white list</a:t>
          </a:r>
          <a:endParaRPr lang="en-US" sz="1800" kern="1200" dirty="0"/>
        </a:p>
      </dsp:txBody>
      <dsp:txXfrm>
        <a:off x="3220352" y="1804"/>
        <a:ext cx="2017495" cy="1210497"/>
      </dsp:txXfrm>
    </dsp:sp>
    <dsp:sp modelId="{9D1F7BC8-43C4-4D00-86D3-37679D625108}">
      <dsp:nvSpPr>
        <dsp:cNvPr id="0" name=""/>
        <dsp:cNvSpPr/>
      </dsp:nvSpPr>
      <dsp:spPr>
        <a:xfrm>
          <a:off x="5439597" y="1804"/>
          <a:ext cx="2017495" cy="12104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Keep your contract as restrictive as possible</a:t>
          </a:r>
          <a:endParaRPr lang="en-US" sz="1800" kern="1200" dirty="0"/>
        </a:p>
      </dsp:txBody>
      <dsp:txXfrm>
        <a:off x="5439597" y="1804"/>
        <a:ext cx="2017495" cy="1210497"/>
      </dsp:txXfrm>
    </dsp:sp>
    <dsp:sp modelId="{8184E1BD-68A6-4B9B-A327-3698898A56DB}">
      <dsp:nvSpPr>
        <dsp:cNvPr id="0" name=""/>
        <dsp:cNvSpPr/>
      </dsp:nvSpPr>
      <dsp:spPr>
        <a:xfrm>
          <a:off x="1001107" y="1414051"/>
          <a:ext cx="2017495" cy="12104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Make sure you </a:t>
          </a:r>
        </a:p>
        <a:p>
          <a:pPr lvl="0" algn="ctr" defTabSz="800100">
            <a:lnSpc>
              <a:spcPct val="90000"/>
            </a:lnSpc>
            <a:spcBef>
              <a:spcPct val="0"/>
            </a:spcBef>
            <a:spcAft>
              <a:spcPct val="35000"/>
            </a:spcAft>
          </a:pPr>
          <a:r>
            <a:rPr lang="en-US" sz="1800" kern="1200" dirty="0" smtClean="0"/>
            <a:t>are alert about the possible attack</a:t>
          </a:r>
          <a:endParaRPr lang="en-US" sz="1800" kern="1200" dirty="0"/>
        </a:p>
      </dsp:txBody>
      <dsp:txXfrm>
        <a:off x="1001107" y="1414051"/>
        <a:ext cx="2017495" cy="1210497"/>
      </dsp:txXfrm>
    </dsp:sp>
    <dsp:sp modelId="{D5E2E171-C6A3-4186-B279-B74DC165D9E8}">
      <dsp:nvSpPr>
        <dsp:cNvPr id="0" name=""/>
        <dsp:cNvSpPr/>
      </dsp:nvSpPr>
      <dsp:spPr>
        <a:xfrm>
          <a:off x="3220352" y="1414051"/>
          <a:ext cx="2017495" cy="12104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Avoid reflecting input</a:t>
          </a:r>
        </a:p>
        <a:p>
          <a:pPr lvl="0" algn="ctr" defTabSz="800100">
            <a:lnSpc>
              <a:spcPct val="90000"/>
            </a:lnSpc>
            <a:spcBef>
              <a:spcPct val="0"/>
            </a:spcBef>
            <a:spcAft>
              <a:spcPct val="35000"/>
            </a:spcAft>
          </a:pPr>
          <a:r>
            <a:rPr lang="en-US" sz="1800" kern="1200" dirty="0" smtClean="0"/>
            <a:t> back to a user</a:t>
          </a:r>
          <a:endParaRPr lang="en-US" sz="1800" kern="1200" dirty="0"/>
        </a:p>
      </dsp:txBody>
      <dsp:txXfrm>
        <a:off x="3220352" y="1414051"/>
        <a:ext cx="2017495" cy="1210497"/>
      </dsp:txXfrm>
    </dsp:sp>
    <dsp:sp modelId="{480F03D0-D9FB-4B80-845F-979C9A8E5F24}">
      <dsp:nvSpPr>
        <dsp:cNvPr id="0" name=""/>
        <dsp:cNvSpPr/>
      </dsp:nvSpPr>
      <dsp:spPr>
        <a:xfrm>
          <a:off x="5439597" y="1414051"/>
          <a:ext cx="2017495" cy="12104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Implement ISO 27001 and ISO 27003 (data security). </a:t>
          </a:r>
          <a:endParaRPr lang="en-US" sz="1800" kern="1200" dirty="0"/>
        </a:p>
      </dsp:txBody>
      <dsp:txXfrm>
        <a:off x="5439597" y="1414051"/>
        <a:ext cx="2017495" cy="1210497"/>
      </dsp:txXfrm>
    </dsp:sp>
    <dsp:sp modelId="{FF07E941-56A7-4343-97A2-B64F9C2AD5E0}">
      <dsp:nvSpPr>
        <dsp:cNvPr id="0" name=""/>
        <dsp:cNvSpPr/>
      </dsp:nvSpPr>
      <dsp:spPr>
        <a:xfrm>
          <a:off x="2110729" y="2826298"/>
          <a:ext cx="2017495" cy="12104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Use your web framework to whitelist input</a:t>
          </a:r>
          <a:endParaRPr lang="en-US" sz="1800" kern="1200" dirty="0"/>
        </a:p>
      </dsp:txBody>
      <dsp:txXfrm>
        <a:off x="2110729" y="2826298"/>
        <a:ext cx="2017495" cy="1210497"/>
      </dsp:txXfrm>
    </dsp:sp>
    <dsp:sp modelId="{1557AE9C-A094-4D27-9418-2B5E64432164}">
      <dsp:nvSpPr>
        <dsp:cNvPr id="0" name=""/>
        <dsp:cNvSpPr/>
      </dsp:nvSpPr>
      <dsp:spPr>
        <a:xfrm>
          <a:off x="4329974" y="2826298"/>
          <a:ext cx="2017495" cy="12104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Keep PT tickets opened regularly &amp; Monitor Logs</a:t>
          </a:r>
          <a:endParaRPr lang="en-US" sz="1800" kern="1200" dirty="0"/>
        </a:p>
      </dsp:txBody>
      <dsp:txXfrm>
        <a:off x="4329974" y="2826298"/>
        <a:ext cx="2017495" cy="12104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278CA-62AF-48FE-967C-6D15F749966C}">
      <dsp:nvSpPr>
        <dsp:cNvPr id="0" name=""/>
        <dsp:cNvSpPr/>
      </dsp:nvSpPr>
      <dsp:spPr>
        <a:xfrm>
          <a:off x="0" y="88584"/>
          <a:ext cx="7543800" cy="73359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 Output encode all application data on output with an appropriate codec (md5/sha256/sha28)</a:t>
          </a:r>
          <a:endParaRPr lang="en-US" sz="1900" kern="1200" dirty="0"/>
        </a:p>
      </dsp:txBody>
      <dsp:txXfrm>
        <a:off x="35811" y="124395"/>
        <a:ext cx="7472178" cy="661968"/>
      </dsp:txXfrm>
    </dsp:sp>
    <dsp:sp modelId="{9A8C4134-3D7E-49F4-87A6-5C657ED56C42}">
      <dsp:nvSpPr>
        <dsp:cNvPr id="0" name=""/>
        <dsp:cNvSpPr/>
      </dsp:nvSpPr>
      <dsp:spPr>
        <a:xfrm>
          <a:off x="0" y="876895"/>
          <a:ext cx="7543800" cy="73359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 Avoid nested rendering contexts as much as possible</a:t>
          </a:r>
          <a:endParaRPr lang="en-US" sz="1900" kern="1200" dirty="0"/>
        </a:p>
      </dsp:txBody>
      <dsp:txXfrm>
        <a:off x="35811" y="912706"/>
        <a:ext cx="7472178" cy="661968"/>
      </dsp:txXfrm>
    </dsp:sp>
    <dsp:sp modelId="{51256AC4-3726-4156-AB7F-6421F5630B5F}">
      <dsp:nvSpPr>
        <dsp:cNvPr id="0" name=""/>
        <dsp:cNvSpPr/>
      </dsp:nvSpPr>
      <dsp:spPr>
        <a:xfrm>
          <a:off x="0" y="1665205"/>
          <a:ext cx="7543800" cy="73359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 Use your framework's output encoding capability, if available</a:t>
          </a:r>
          <a:endParaRPr lang="en-US" sz="1900" kern="1200" dirty="0"/>
        </a:p>
      </dsp:txBody>
      <dsp:txXfrm>
        <a:off x="35811" y="1701016"/>
        <a:ext cx="7472178" cy="661968"/>
      </dsp:txXfrm>
    </dsp:sp>
    <dsp:sp modelId="{9B3F01D1-668F-4803-8DA8-31AB95A7CB18}">
      <dsp:nvSpPr>
        <dsp:cNvPr id="0" name=""/>
        <dsp:cNvSpPr/>
      </dsp:nvSpPr>
      <dsp:spPr>
        <a:xfrm>
          <a:off x="0" y="2453515"/>
          <a:ext cx="7543800" cy="73359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 Store your data in raw form and encode at rendering time</a:t>
          </a:r>
          <a:endParaRPr lang="en-US" sz="1900" kern="1200" dirty="0"/>
        </a:p>
      </dsp:txBody>
      <dsp:txXfrm>
        <a:off x="35811" y="2489326"/>
        <a:ext cx="7472178" cy="661968"/>
      </dsp:txXfrm>
    </dsp:sp>
    <dsp:sp modelId="{50D0487B-EED2-4F85-AE5B-030112FE5298}">
      <dsp:nvSpPr>
        <dsp:cNvPr id="0" name=""/>
        <dsp:cNvSpPr/>
      </dsp:nvSpPr>
      <dsp:spPr>
        <a:xfrm>
          <a:off x="0" y="3241825"/>
          <a:ext cx="7543800" cy="73359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 Avoid unsafe framework and JavaScript calls that avoid encoding</a:t>
          </a:r>
          <a:endParaRPr lang="en-US" sz="1900" kern="1200" dirty="0"/>
        </a:p>
      </dsp:txBody>
      <dsp:txXfrm>
        <a:off x="35811" y="3277636"/>
        <a:ext cx="7472178" cy="6619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97095-9E9B-464E-B295-28F0DA0B84D4}">
      <dsp:nvSpPr>
        <dsp:cNvPr id="0" name=""/>
        <dsp:cNvSpPr/>
      </dsp:nvSpPr>
      <dsp:spPr>
        <a:xfrm>
          <a:off x="1291589" y="0"/>
          <a:ext cx="7319010" cy="4064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0A9686-DC96-4611-BE4C-EF4852A8AD82}">
      <dsp:nvSpPr>
        <dsp:cNvPr id="0" name=""/>
        <dsp:cNvSpPr/>
      </dsp:nvSpPr>
      <dsp:spPr>
        <a:xfrm>
          <a:off x="2364" y="1219199"/>
          <a:ext cx="1376939" cy="16256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Data backup regularly. </a:t>
          </a:r>
          <a:endParaRPr lang="en-US" sz="1300" kern="1200" dirty="0"/>
        </a:p>
      </dsp:txBody>
      <dsp:txXfrm>
        <a:off x="69581" y="1286416"/>
        <a:ext cx="1242505" cy="1491166"/>
      </dsp:txXfrm>
    </dsp:sp>
    <dsp:sp modelId="{B9CE6545-F470-43F9-905B-8EC7BF2F69E7}">
      <dsp:nvSpPr>
        <dsp:cNvPr id="0" name=""/>
        <dsp:cNvSpPr/>
      </dsp:nvSpPr>
      <dsp:spPr>
        <a:xfrm>
          <a:off x="1448151" y="1219199"/>
          <a:ext cx="1376939" cy="16256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Implement a mobile device management program</a:t>
          </a:r>
          <a:endParaRPr lang="en-US" sz="1300" kern="1200" dirty="0"/>
        </a:p>
      </dsp:txBody>
      <dsp:txXfrm>
        <a:off x="1515368" y="1286416"/>
        <a:ext cx="1242505" cy="1491166"/>
      </dsp:txXfrm>
    </dsp:sp>
    <dsp:sp modelId="{9D322019-ADC0-4E8C-BD5C-916D3FFB2561}">
      <dsp:nvSpPr>
        <dsp:cNvPr id="0" name=""/>
        <dsp:cNvSpPr/>
      </dsp:nvSpPr>
      <dsp:spPr>
        <a:xfrm>
          <a:off x="2893937" y="1219199"/>
          <a:ext cx="1376939" cy="16256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Deploy web application firewalls to detect/prevent common web attacks</a:t>
          </a:r>
          <a:endParaRPr lang="en-US" sz="1300" kern="1200" dirty="0"/>
        </a:p>
      </dsp:txBody>
      <dsp:txXfrm>
        <a:off x="2961154" y="1286416"/>
        <a:ext cx="1242505" cy="1491166"/>
      </dsp:txXfrm>
    </dsp:sp>
    <dsp:sp modelId="{FEAA7BE2-6ED6-4278-B111-5290C1AE84BD}">
      <dsp:nvSpPr>
        <dsp:cNvPr id="0" name=""/>
        <dsp:cNvSpPr/>
      </dsp:nvSpPr>
      <dsp:spPr>
        <a:xfrm>
          <a:off x="4339723" y="1219199"/>
          <a:ext cx="1376939" cy="16256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Review server certificates for vulnerabilities and risks of your domains being hijacked</a:t>
          </a:r>
          <a:endParaRPr lang="en-US" sz="1300" kern="1200" dirty="0"/>
        </a:p>
      </dsp:txBody>
      <dsp:txXfrm>
        <a:off x="4406940" y="1286416"/>
        <a:ext cx="1242505" cy="1491166"/>
      </dsp:txXfrm>
    </dsp:sp>
    <dsp:sp modelId="{231025BC-EB5E-4477-9325-574904F54194}">
      <dsp:nvSpPr>
        <dsp:cNvPr id="0" name=""/>
        <dsp:cNvSpPr/>
      </dsp:nvSpPr>
      <dsp:spPr>
        <a:xfrm>
          <a:off x="5785509" y="1219199"/>
          <a:ext cx="1376939" cy="16256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Develop, test &amp; continually refine a data breach response plan</a:t>
          </a:r>
          <a:endParaRPr lang="en-US" sz="1300" kern="1200" dirty="0"/>
        </a:p>
      </dsp:txBody>
      <dsp:txXfrm>
        <a:off x="5852726" y="1286416"/>
        <a:ext cx="1242505" cy="1491166"/>
      </dsp:txXfrm>
    </dsp:sp>
    <dsp:sp modelId="{7B0E613E-9871-45BC-BE60-507222FCEC20}">
      <dsp:nvSpPr>
        <dsp:cNvPr id="0" name=""/>
        <dsp:cNvSpPr/>
      </dsp:nvSpPr>
      <dsp:spPr>
        <a:xfrm>
          <a:off x="7231295" y="1219199"/>
          <a:ext cx="1376939" cy="16256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Losing critical business data could be much worse. Hence follow the rule.</a:t>
          </a:r>
          <a:endParaRPr lang="en-US" sz="1300" kern="1200" dirty="0"/>
        </a:p>
      </dsp:txBody>
      <dsp:txXfrm>
        <a:off x="7298512" y="1286416"/>
        <a:ext cx="1242505" cy="14911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F5A1C-5281-4181-B6D2-106577413FC3}">
      <dsp:nvSpPr>
        <dsp:cNvPr id="0" name=""/>
        <dsp:cNvSpPr/>
      </dsp:nvSpPr>
      <dsp:spPr>
        <a:xfrm rot="5400000">
          <a:off x="458894" y="728518"/>
          <a:ext cx="1134619" cy="13709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92E800-39B4-4572-9306-ECA591303656}">
      <dsp:nvSpPr>
        <dsp:cNvPr id="0" name=""/>
        <dsp:cNvSpPr/>
      </dsp:nvSpPr>
      <dsp:spPr>
        <a:xfrm>
          <a:off x="717641" y="1060"/>
          <a:ext cx="1523255" cy="91395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Improper Platform Usage - Version</a:t>
          </a:r>
          <a:endParaRPr lang="en-US" sz="1400" kern="1200" dirty="0"/>
        </a:p>
      </dsp:txBody>
      <dsp:txXfrm>
        <a:off x="744410" y="27829"/>
        <a:ext cx="1469717" cy="860415"/>
      </dsp:txXfrm>
    </dsp:sp>
    <dsp:sp modelId="{2BECDE9D-0516-49C2-8739-021D742ACDA0}">
      <dsp:nvSpPr>
        <dsp:cNvPr id="0" name=""/>
        <dsp:cNvSpPr/>
      </dsp:nvSpPr>
      <dsp:spPr>
        <a:xfrm rot="5400000">
          <a:off x="458894" y="1870959"/>
          <a:ext cx="1134619" cy="13709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0759DD-5DA1-42E4-A0A9-F70B3B79B633}">
      <dsp:nvSpPr>
        <dsp:cNvPr id="0" name=""/>
        <dsp:cNvSpPr/>
      </dsp:nvSpPr>
      <dsp:spPr>
        <a:xfrm>
          <a:off x="717641" y="1143502"/>
          <a:ext cx="1523255" cy="91395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Unwanted permission given – Permission Fault</a:t>
          </a:r>
          <a:endParaRPr lang="en-US" sz="1400" kern="1200" dirty="0"/>
        </a:p>
      </dsp:txBody>
      <dsp:txXfrm>
        <a:off x="744410" y="1170271"/>
        <a:ext cx="1469717" cy="860415"/>
      </dsp:txXfrm>
    </dsp:sp>
    <dsp:sp modelId="{AEC64AB4-63AE-44BF-925C-945FA88F1682}">
      <dsp:nvSpPr>
        <dsp:cNvPr id="0" name=""/>
        <dsp:cNvSpPr/>
      </dsp:nvSpPr>
      <dsp:spPr>
        <a:xfrm rot="5400000">
          <a:off x="458894" y="3013401"/>
          <a:ext cx="1134619" cy="13709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C0649F-F908-4E4B-B210-673614C397A2}">
      <dsp:nvSpPr>
        <dsp:cNvPr id="0" name=""/>
        <dsp:cNvSpPr/>
      </dsp:nvSpPr>
      <dsp:spPr>
        <a:xfrm>
          <a:off x="717641" y="2285944"/>
          <a:ext cx="1523255" cy="91395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Backup allowed – To Public</a:t>
          </a:r>
          <a:endParaRPr lang="en-US" sz="1400" kern="1200" dirty="0"/>
        </a:p>
      </dsp:txBody>
      <dsp:txXfrm>
        <a:off x="744410" y="2312713"/>
        <a:ext cx="1469717" cy="860415"/>
      </dsp:txXfrm>
    </dsp:sp>
    <dsp:sp modelId="{2A8F80B2-858B-488A-B1F6-921D9918F330}">
      <dsp:nvSpPr>
        <dsp:cNvPr id="0" name=""/>
        <dsp:cNvSpPr/>
      </dsp:nvSpPr>
      <dsp:spPr>
        <a:xfrm>
          <a:off x="1030115" y="3584622"/>
          <a:ext cx="2018108" cy="13709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F4E96A-17F6-42BF-B5B5-1206FF633F72}">
      <dsp:nvSpPr>
        <dsp:cNvPr id="0" name=""/>
        <dsp:cNvSpPr/>
      </dsp:nvSpPr>
      <dsp:spPr>
        <a:xfrm>
          <a:off x="717641" y="3428386"/>
          <a:ext cx="1523255" cy="91395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Insecure communication – Encryption </a:t>
          </a:r>
          <a:endParaRPr lang="en-US" sz="1400" kern="1200" dirty="0"/>
        </a:p>
      </dsp:txBody>
      <dsp:txXfrm>
        <a:off x="744410" y="3455155"/>
        <a:ext cx="1469717" cy="860415"/>
      </dsp:txXfrm>
    </dsp:sp>
    <dsp:sp modelId="{DA14017E-C7C4-4BAB-8590-A6F66FB415B4}">
      <dsp:nvSpPr>
        <dsp:cNvPr id="0" name=""/>
        <dsp:cNvSpPr/>
      </dsp:nvSpPr>
      <dsp:spPr>
        <a:xfrm rot="16200000">
          <a:off x="2484824" y="3013401"/>
          <a:ext cx="1134619" cy="13709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140589-0BF9-4D34-8D5F-E6D189FB9749}">
      <dsp:nvSpPr>
        <dsp:cNvPr id="0" name=""/>
        <dsp:cNvSpPr/>
      </dsp:nvSpPr>
      <dsp:spPr>
        <a:xfrm>
          <a:off x="2743572" y="3428386"/>
          <a:ext cx="1523255" cy="91395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Insecure data storage – BAMS </a:t>
          </a:r>
          <a:endParaRPr lang="en-US" sz="1400" kern="1200" dirty="0"/>
        </a:p>
      </dsp:txBody>
      <dsp:txXfrm>
        <a:off x="2770341" y="3455155"/>
        <a:ext cx="1469717" cy="860415"/>
      </dsp:txXfrm>
    </dsp:sp>
    <dsp:sp modelId="{43FEB9D3-7598-4149-87C8-3129558C9CC4}">
      <dsp:nvSpPr>
        <dsp:cNvPr id="0" name=""/>
        <dsp:cNvSpPr/>
      </dsp:nvSpPr>
      <dsp:spPr>
        <a:xfrm rot="16200000">
          <a:off x="2484824" y="1870959"/>
          <a:ext cx="1134619" cy="13709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968DE5-8428-40D0-B58A-00DCBC5C381C}">
      <dsp:nvSpPr>
        <dsp:cNvPr id="0" name=""/>
        <dsp:cNvSpPr/>
      </dsp:nvSpPr>
      <dsp:spPr>
        <a:xfrm>
          <a:off x="2743572" y="2285944"/>
          <a:ext cx="1523255" cy="91395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Improper Platform Usage - Version</a:t>
          </a:r>
          <a:endParaRPr lang="en-US" sz="1400" kern="1200" dirty="0"/>
        </a:p>
      </dsp:txBody>
      <dsp:txXfrm>
        <a:off x="2770341" y="2312713"/>
        <a:ext cx="1469717" cy="860415"/>
      </dsp:txXfrm>
    </dsp:sp>
    <dsp:sp modelId="{277F556D-DA34-4882-A4FD-A9CBF90D1740}">
      <dsp:nvSpPr>
        <dsp:cNvPr id="0" name=""/>
        <dsp:cNvSpPr/>
      </dsp:nvSpPr>
      <dsp:spPr>
        <a:xfrm rot="16200000">
          <a:off x="2484824" y="728518"/>
          <a:ext cx="1134619" cy="13709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7759AD-6B55-4DE3-BE5D-637627744CAE}">
      <dsp:nvSpPr>
        <dsp:cNvPr id="0" name=""/>
        <dsp:cNvSpPr/>
      </dsp:nvSpPr>
      <dsp:spPr>
        <a:xfrm>
          <a:off x="2743572" y="1143502"/>
          <a:ext cx="1523255" cy="91395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Insecure Authentication - Passwords</a:t>
          </a:r>
          <a:endParaRPr lang="en-US" sz="1400" kern="1200" dirty="0"/>
        </a:p>
      </dsp:txBody>
      <dsp:txXfrm>
        <a:off x="2770341" y="1170271"/>
        <a:ext cx="1469717" cy="860415"/>
      </dsp:txXfrm>
    </dsp:sp>
    <dsp:sp modelId="{FBFA5522-F045-4092-89CA-F0BCAE5D8AD3}">
      <dsp:nvSpPr>
        <dsp:cNvPr id="0" name=""/>
        <dsp:cNvSpPr/>
      </dsp:nvSpPr>
      <dsp:spPr>
        <a:xfrm>
          <a:off x="3056045" y="157297"/>
          <a:ext cx="2018108" cy="13709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A48ACD-4CA5-480C-A78D-0330D7714534}">
      <dsp:nvSpPr>
        <dsp:cNvPr id="0" name=""/>
        <dsp:cNvSpPr/>
      </dsp:nvSpPr>
      <dsp:spPr>
        <a:xfrm>
          <a:off x="2743572" y="1060"/>
          <a:ext cx="1523255" cy="91395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Insufficient cryptography – Old </a:t>
          </a:r>
          <a:r>
            <a:rPr lang="en-US" sz="1400" kern="1200" dirty="0" err="1" smtClean="0"/>
            <a:t>algols</a:t>
          </a:r>
          <a:r>
            <a:rPr lang="en-US" sz="1400" kern="1200" dirty="0" smtClean="0"/>
            <a:t> </a:t>
          </a:r>
          <a:endParaRPr lang="en-US" sz="1400" kern="1200" dirty="0"/>
        </a:p>
      </dsp:txBody>
      <dsp:txXfrm>
        <a:off x="2770341" y="27829"/>
        <a:ext cx="1469717" cy="860415"/>
      </dsp:txXfrm>
    </dsp:sp>
    <dsp:sp modelId="{80D5E125-88C2-4B07-B5F8-1448132FC883}">
      <dsp:nvSpPr>
        <dsp:cNvPr id="0" name=""/>
        <dsp:cNvSpPr/>
      </dsp:nvSpPr>
      <dsp:spPr>
        <a:xfrm rot="5400000">
          <a:off x="4510754" y="728518"/>
          <a:ext cx="1134619" cy="13709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A66A2E-C19F-44D7-B810-6DAC20392CB4}">
      <dsp:nvSpPr>
        <dsp:cNvPr id="0" name=""/>
        <dsp:cNvSpPr/>
      </dsp:nvSpPr>
      <dsp:spPr>
        <a:xfrm>
          <a:off x="4769502" y="1060"/>
          <a:ext cx="1523255" cy="91395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Insecure </a:t>
          </a:r>
          <a:r>
            <a:rPr lang="en-US" sz="1400" kern="1200" dirty="0" err="1" smtClean="0"/>
            <a:t>Authorisation</a:t>
          </a:r>
          <a:r>
            <a:rPr lang="en-US" sz="1400" kern="1200" dirty="0" smtClean="0"/>
            <a:t> – Not properly authenticated </a:t>
          </a:r>
          <a:endParaRPr lang="en-US" sz="1400" kern="1200" dirty="0"/>
        </a:p>
      </dsp:txBody>
      <dsp:txXfrm>
        <a:off x="4796271" y="27829"/>
        <a:ext cx="1469717" cy="860415"/>
      </dsp:txXfrm>
    </dsp:sp>
    <dsp:sp modelId="{D967F648-8889-4ACE-A720-5AC343FD8BEF}">
      <dsp:nvSpPr>
        <dsp:cNvPr id="0" name=""/>
        <dsp:cNvSpPr/>
      </dsp:nvSpPr>
      <dsp:spPr>
        <a:xfrm rot="5400000">
          <a:off x="4510754" y="1870959"/>
          <a:ext cx="1134619" cy="13709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42BED1-7848-4B80-94CB-759EC7719CBF}">
      <dsp:nvSpPr>
        <dsp:cNvPr id="0" name=""/>
        <dsp:cNvSpPr/>
      </dsp:nvSpPr>
      <dsp:spPr>
        <a:xfrm>
          <a:off x="4769502" y="1143502"/>
          <a:ext cx="1523255" cy="91395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Bad Code Quality – Performance and security</a:t>
          </a:r>
          <a:endParaRPr lang="en-US" sz="1400" kern="1200" dirty="0"/>
        </a:p>
      </dsp:txBody>
      <dsp:txXfrm>
        <a:off x="4796271" y="1170271"/>
        <a:ext cx="1469717" cy="860415"/>
      </dsp:txXfrm>
    </dsp:sp>
    <dsp:sp modelId="{78A10CB1-526D-4D79-8BFF-551114EFBDCB}">
      <dsp:nvSpPr>
        <dsp:cNvPr id="0" name=""/>
        <dsp:cNvSpPr/>
      </dsp:nvSpPr>
      <dsp:spPr>
        <a:xfrm rot="5400000">
          <a:off x="4510754" y="3013401"/>
          <a:ext cx="1134619" cy="13709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762D1C-57E5-42D3-ABDA-D24E98823A19}">
      <dsp:nvSpPr>
        <dsp:cNvPr id="0" name=""/>
        <dsp:cNvSpPr/>
      </dsp:nvSpPr>
      <dsp:spPr>
        <a:xfrm>
          <a:off x="4769502" y="2285944"/>
          <a:ext cx="1523255" cy="91395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Reverse engineering - </a:t>
          </a:r>
          <a:r>
            <a:rPr lang="en-US" sz="1400" kern="1200" dirty="0" err="1" smtClean="0"/>
            <a:t>Aviod</a:t>
          </a:r>
          <a:endParaRPr lang="en-US" sz="1400" kern="1200" dirty="0"/>
        </a:p>
      </dsp:txBody>
      <dsp:txXfrm>
        <a:off x="4796271" y="2312713"/>
        <a:ext cx="1469717" cy="860415"/>
      </dsp:txXfrm>
    </dsp:sp>
    <dsp:sp modelId="{06720865-A69A-4395-A56A-CC1DEA1FD12F}">
      <dsp:nvSpPr>
        <dsp:cNvPr id="0" name=""/>
        <dsp:cNvSpPr/>
      </dsp:nvSpPr>
      <dsp:spPr>
        <a:xfrm>
          <a:off x="4769502" y="3428386"/>
          <a:ext cx="1523255" cy="91395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Debugging Option enabled - Off</a:t>
          </a:r>
          <a:endParaRPr lang="en-US" sz="1400" kern="1200" dirty="0"/>
        </a:p>
      </dsp:txBody>
      <dsp:txXfrm>
        <a:off x="4796271" y="3455155"/>
        <a:ext cx="1469717" cy="86041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F23CDC-536B-4178-918A-CC4F2D26B94E}" type="datetimeFigureOut">
              <a:rPr lang="en-US" smtClean="0"/>
              <a:pPr/>
              <a:t>11/19/2020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D5C777-1CBE-4C8D-BAE8-5DFB7669DC3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686806" rtl="0" eaLnBrk="1" latinLnBrk="0" hangingPunct="1">
      <a:defRPr sz="900" kern="1200">
        <a:solidFill>
          <a:schemeClr val="tx1"/>
        </a:solidFill>
        <a:latin typeface="+mn-lt"/>
        <a:ea typeface="+mn-ea"/>
        <a:cs typeface="+mn-cs"/>
      </a:defRPr>
    </a:lvl1pPr>
    <a:lvl2pPr marL="343403" algn="l" defTabSz="686806" rtl="0" eaLnBrk="1" latinLnBrk="0" hangingPunct="1">
      <a:defRPr sz="900" kern="1200">
        <a:solidFill>
          <a:schemeClr val="tx1"/>
        </a:solidFill>
        <a:latin typeface="+mn-lt"/>
        <a:ea typeface="+mn-ea"/>
        <a:cs typeface="+mn-cs"/>
      </a:defRPr>
    </a:lvl2pPr>
    <a:lvl3pPr marL="686806" algn="l" defTabSz="686806" rtl="0" eaLnBrk="1" latinLnBrk="0" hangingPunct="1">
      <a:defRPr sz="900" kern="1200">
        <a:solidFill>
          <a:schemeClr val="tx1"/>
        </a:solidFill>
        <a:latin typeface="+mn-lt"/>
        <a:ea typeface="+mn-ea"/>
        <a:cs typeface="+mn-cs"/>
      </a:defRPr>
    </a:lvl3pPr>
    <a:lvl4pPr marL="1030209" algn="l" defTabSz="686806" rtl="0" eaLnBrk="1" latinLnBrk="0" hangingPunct="1">
      <a:defRPr sz="900" kern="1200">
        <a:solidFill>
          <a:schemeClr val="tx1"/>
        </a:solidFill>
        <a:latin typeface="+mn-lt"/>
        <a:ea typeface="+mn-ea"/>
        <a:cs typeface="+mn-cs"/>
      </a:defRPr>
    </a:lvl4pPr>
    <a:lvl5pPr marL="1373612" algn="l" defTabSz="686806" rtl="0" eaLnBrk="1" latinLnBrk="0" hangingPunct="1">
      <a:defRPr sz="900" kern="1200">
        <a:solidFill>
          <a:schemeClr val="tx1"/>
        </a:solidFill>
        <a:latin typeface="+mn-lt"/>
        <a:ea typeface="+mn-ea"/>
        <a:cs typeface="+mn-cs"/>
      </a:defRPr>
    </a:lvl5pPr>
    <a:lvl6pPr marL="1717015" algn="l" defTabSz="686806" rtl="0" eaLnBrk="1" latinLnBrk="0" hangingPunct="1">
      <a:defRPr sz="900" kern="1200">
        <a:solidFill>
          <a:schemeClr val="tx1"/>
        </a:solidFill>
        <a:latin typeface="+mn-lt"/>
        <a:ea typeface="+mn-ea"/>
        <a:cs typeface="+mn-cs"/>
      </a:defRPr>
    </a:lvl6pPr>
    <a:lvl7pPr marL="2060418" algn="l" defTabSz="686806" rtl="0" eaLnBrk="1" latinLnBrk="0" hangingPunct="1">
      <a:defRPr sz="900" kern="1200">
        <a:solidFill>
          <a:schemeClr val="tx1"/>
        </a:solidFill>
        <a:latin typeface="+mn-lt"/>
        <a:ea typeface="+mn-ea"/>
        <a:cs typeface="+mn-cs"/>
      </a:defRPr>
    </a:lvl7pPr>
    <a:lvl8pPr marL="2403820" algn="l" defTabSz="686806" rtl="0" eaLnBrk="1" latinLnBrk="0" hangingPunct="1">
      <a:defRPr sz="900" kern="1200">
        <a:solidFill>
          <a:schemeClr val="tx1"/>
        </a:solidFill>
        <a:latin typeface="+mn-lt"/>
        <a:ea typeface="+mn-ea"/>
        <a:cs typeface="+mn-cs"/>
      </a:defRPr>
    </a:lvl8pPr>
    <a:lvl9pPr marL="2747223" algn="l" defTabSz="686806"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Cryptovirology"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en.wikipedia.org/wiki/EternalBlu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all the </a:t>
            </a:r>
            <a:r>
              <a:rPr lang="en-US" smtClean="0"/>
              <a:t>4 Topics</a:t>
            </a:r>
            <a:endParaRPr lang="en-US"/>
          </a:p>
        </p:txBody>
      </p:sp>
      <p:sp>
        <p:nvSpPr>
          <p:cNvPr id="4" name="Slide Number Placeholder 3"/>
          <p:cNvSpPr>
            <a:spLocks noGrp="1"/>
          </p:cNvSpPr>
          <p:nvPr>
            <p:ph type="sldNum" sz="quarter" idx="10"/>
          </p:nvPr>
        </p:nvSpPr>
        <p:spPr/>
        <p:txBody>
          <a:bodyPr/>
          <a:lstStyle/>
          <a:p>
            <a:fld id="{CCD5C777-1CBE-4C8D-BAE8-5DFB7669DC39}" type="slidenum">
              <a:rPr lang="en-US" smtClean="0"/>
              <a:pPr/>
              <a:t>2</a:t>
            </a:fld>
            <a:endParaRPr lang="en-US"/>
          </a:p>
        </p:txBody>
      </p:sp>
    </p:spTree>
    <p:extLst>
      <p:ext uri="{BB962C8B-B14F-4D97-AF65-F5344CB8AC3E}">
        <p14:creationId xmlns:p14="http://schemas.microsoft.com/office/powerpoint/2010/main" val="2901983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test1</a:t>
            </a:r>
            <a:endParaRPr lang="en-US" dirty="0"/>
          </a:p>
        </p:txBody>
      </p:sp>
      <p:sp>
        <p:nvSpPr>
          <p:cNvPr id="4" name="Slide Number Placeholder 3"/>
          <p:cNvSpPr>
            <a:spLocks noGrp="1"/>
          </p:cNvSpPr>
          <p:nvPr>
            <p:ph type="sldNum" sz="quarter" idx="10"/>
          </p:nvPr>
        </p:nvSpPr>
        <p:spPr/>
        <p:txBody>
          <a:bodyPr/>
          <a:lstStyle/>
          <a:p>
            <a:fld id="{CCD5C777-1CBE-4C8D-BAE8-5DFB7669DC39}" type="slidenum">
              <a:rPr lang="en-US" smtClean="0"/>
              <a:pPr/>
              <a:t>5</a:t>
            </a:fld>
            <a:endParaRPr lang="en-US"/>
          </a:p>
        </p:txBody>
      </p:sp>
    </p:spTree>
    <p:extLst>
      <p:ext uri="{BB962C8B-B14F-4D97-AF65-F5344CB8AC3E}">
        <p14:creationId xmlns:p14="http://schemas.microsoft.com/office/powerpoint/2010/main" val="3875543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6806" rtl="0" eaLnBrk="1" fontAlgn="auto" latinLnBrk="0" hangingPunct="1">
              <a:lnSpc>
                <a:spcPct val="100000"/>
              </a:lnSpc>
              <a:spcBef>
                <a:spcPts val="0"/>
              </a:spcBef>
              <a:spcAft>
                <a:spcPts val="0"/>
              </a:spcAft>
              <a:buClrTx/>
              <a:buSzTx/>
              <a:buFontTx/>
              <a:buNone/>
              <a:tabLst/>
              <a:defRPr/>
            </a:pPr>
            <a:r>
              <a:rPr lang="en-US" sz="900" dirty="0" smtClean="0"/>
              <a:t>Hundreds of tools are available to secure various elements of applications portfolio, from locking down coding changes to assessing inadvertent coding threats, evaluating encryption options and auditing permissions and access rights. There are specialized tools for mobile apps, for network-based apps, &amp; for firewalls designed especially for web applications.</a:t>
            </a:r>
          </a:p>
        </p:txBody>
      </p:sp>
      <p:sp>
        <p:nvSpPr>
          <p:cNvPr id="4" name="Slide Number Placeholder 3"/>
          <p:cNvSpPr>
            <a:spLocks noGrp="1"/>
          </p:cNvSpPr>
          <p:nvPr>
            <p:ph type="sldNum" sz="quarter" idx="10"/>
          </p:nvPr>
        </p:nvSpPr>
        <p:spPr/>
        <p:txBody>
          <a:bodyPr/>
          <a:lstStyle/>
          <a:p>
            <a:fld id="{CCD5C777-1CBE-4C8D-BAE8-5DFB7669DC39}" type="slidenum">
              <a:rPr lang="en-US" smtClean="0"/>
              <a:pPr/>
              <a:t>6</a:t>
            </a:fld>
            <a:endParaRPr lang="en-US"/>
          </a:p>
        </p:txBody>
      </p:sp>
    </p:spTree>
    <p:extLst>
      <p:ext uri="{BB962C8B-B14F-4D97-AF65-F5344CB8AC3E}">
        <p14:creationId xmlns:p14="http://schemas.microsoft.com/office/powerpoint/2010/main" val="44397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 all</a:t>
            </a:r>
            <a:r>
              <a:rPr lang="en-US" baseline="0" dirty="0"/>
              <a:t>, e</a:t>
            </a:r>
            <a:r>
              <a:rPr lang="en-US" dirty="0"/>
              <a:t>very business is releasing vulnerabilities 10x faster.</a:t>
            </a:r>
          </a:p>
          <a:p>
            <a:endParaRPr lang="en-US" dirty="0"/>
          </a:p>
          <a:p>
            <a:r>
              <a:rPr lang="en-US" dirty="0"/>
              <a:t>Every</a:t>
            </a:r>
            <a:r>
              <a:rPr lang="en-US" baseline="0" dirty="0"/>
              <a:t> business is a digital business.  Businesses today rely on data to run and applications to interface with customers and partners.  As a result, there has been tremendous growth in the number of web and mobile applications and increasing frequency of application releases.  </a:t>
            </a:r>
          </a:p>
          <a:p>
            <a:endParaRPr lang="en-US" baseline="0" dirty="0"/>
          </a:p>
          <a:p>
            <a:r>
              <a:rPr lang="en-US" baseline="0" dirty="0"/>
              <a:t>Additionally, the complexity of code has increased as developers try to meet the demand by utilizing open source and commercial code in addition to custom code.</a:t>
            </a:r>
          </a:p>
          <a:p>
            <a:endParaRPr lang="en-US" baseline="0" dirty="0"/>
          </a:p>
          <a:p>
            <a:r>
              <a:rPr lang="en-US" baseline="0" dirty="0"/>
              <a:t>In our 2017 Application Security Research Update:</a:t>
            </a:r>
          </a:p>
          <a:p>
            <a:pPr marL="174708" indent="-174708">
              <a:buFont typeface="Arial" panose="020B0604020202020204" pitchFamily="34" charset="0"/>
              <a:buChar char="•"/>
            </a:pPr>
            <a:r>
              <a:rPr lang="en-US" baseline="0" dirty="0"/>
              <a:t>30X more deployments of apps over last year</a:t>
            </a:r>
          </a:p>
          <a:p>
            <a:pPr marL="174708" indent="-174708">
              <a:buFont typeface="Arial" panose="020B0604020202020204" pitchFamily="34" charset="0"/>
              <a:buChar char="•"/>
            </a:pPr>
            <a:r>
              <a:rPr lang="en-US" baseline="0" dirty="0"/>
              <a:t>Apps are getting more complex with 83% of them utilizing open source components in addition to custom code and COTS</a:t>
            </a:r>
          </a:p>
        </p:txBody>
      </p:sp>
      <p:sp>
        <p:nvSpPr>
          <p:cNvPr id="4" name="Slide Number Placeholder 3"/>
          <p:cNvSpPr>
            <a:spLocks noGrp="1"/>
          </p:cNvSpPr>
          <p:nvPr>
            <p:ph type="sldNum" sz="quarter" idx="10"/>
          </p:nvPr>
        </p:nvSpPr>
        <p:spPr/>
        <p:txBody>
          <a:bodyPr/>
          <a:lstStyle/>
          <a:p>
            <a:fld id="{EF956D5C-5EF9-4233-82C8-1D8C4F6E2EDC}" type="slidenum">
              <a:rPr lang="en-US" smtClean="0"/>
              <a:t>8</a:t>
            </a:fld>
            <a:endParaRPr lang="en-US" dirty="0"/>
          </a:p>
        </p:txBody>
      </p:sp>
    </p:spTree>
    <p:extLst>
      <p:ext uri="{BB962C8B-B14F-4D97-AF65-F5344CB8AC3E}">
        <p14:creationId xmlns:p14="http://schemas.microsoft.com/office/powerpoint/2010/main" val="3726743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D5C777-1CBE-4C8D-BAE8-5DFB7669DC39}"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387350"/>
            <a:ext cx="4651375" cy="2616200"/>
          </a:xfrm>
        </p:spPr>
      </p:sp>
      <p:sp>
        <p:nvSpPr>
          <p:cNvPr id="3" name="Notes Placeholder 2"/>
          <p:cNvSpPr>
            <a:spLocks noGrp="1"/>
          </p:cNvSpPr>
          <p:nvPr>
            <p:ph type="body" idx="1"/>
          </p:nvPr>
        </p:nvSpPr>
        <p:spPr/>
        <p:txBody>
          <a:bodyPr>
            <a:normAutofit/>
          </a:bodyPr>
          <a:lstStyle/>
          <a:p>
            <a:r>
              <a:rPr lang="en-US" dirty="0"/>
              <a:t>To further compound the problem, the number and complexity of applications is growing. Ten years ago the software security challenge was about protecting static websites that were fairly innocuous and easy to scope and protect. Now, the software supply chain is much more complicated considering the outsourced development, the number of legacy applications, coupled with in-house development that takes advantage of 3</a:t>
            </a:r>
            <a:r>
              <a:rPr lang="en-US" baseline="30000" dirty="0"/>
              <a:t>rd</a:t>
            </a:r>
            <a:r>
              <a:rPr lang="en-US" dirty="0"/>
              <a:t> party, open source and commercial, off-the-shelf software. In the context of that supply chain and how modern applications are built, the security threat becomes even more complex to tackle for most security organizations.</a:t>
            </a:r>
          </a:p>
          <a:p>
            <a:endParaRPr lang="en-US" dirty="0"/>
          </a:p>
          <a:p>
            <a:r>
              <a:rPr lang="en-US" dirty="0"/>
              <a:t>Life of a sw dev – </a:t>
            </a:r>
          </a:p>
          <a:p>
            <a:r>
              <a:rPr lang="en-US" dirty="0"/>
              <a:t>New Features/Functionality</a:t>
            </a:r>
          </a:p>
          <a:p>
            <a:r>
              <a:rPr lang="en-US" dirty="0"/>
              <a:t>Increase complexity</a:t>
            </a:r>
          </a:p>
          <a:p>
            <a:r>
              <a:rPr lang="en-US" dirty="0"/>
              <a:t>Increase # of apps</a:t>
            </a:r>
          </a:p>
          <a:p>
            <a:r>
              <a:rPr lang="en-US" dirty="0"/>
              <a:t>Deadlines, Overwhelmed, Product Delays</a:t>
            </a:r>
          </a:p>
          <a:p>
            <a:r>
              <a:rPr lang="en-US" dirty="0"/>
              <a:t>Agile/DevOps enviro</a:t>
            </a:r>
          </a:p>
          <a:p>
            <a:endParaRPr lang="en-US" dirty="0"/>
          </a:p>
          <a:p>
            <a:r>
              <a:rPr lang="en-US" dirty="0"/>
              <a:t>Challenges:</a:t>
            </a:r>
          </a:p>
          <a:p>
            <a:r>
              <a:rPr lang="en-US" dirty="0"/>
              <a:t>SW is coming from (legacy, outsource, in house, open source, 3rd party)</a:t>
            </a:r>
          </a:p>
          <a:p>
            <a:r>
              <a:rPr lang="en-US" dirty="0"/>
              <a:t>Secure the sheer # of app is mind-blowing, co’s cannot keep up</a:t>
            </a:r>
          </a:p>
          <a:p>
            <a:r>
              <a:rPr lang="en-US" dirty="0"/>
              <a:t>Complexity of apps and threats have increased</a:t>
            </a:r>
          </a:p>
          <a:p>
            <a:r>
              <a:rPr lang="en-US" dirty="0"/>
              <a:t>Co depend on apps to run it’s bus &amp; they’re under pressure to drive innovation &amp; value to stay competitive &amp; meet customer expectations.</a:t>
            </a:r>
          </a:p>
          <a:p>
            <a:r>
              <a:rPr lang="en-US" dirty="0"/>
              <a:t>DevOps – Sec backseat</a:t>
            </a:r>
          </a:p>
          <a:p>
            <a:r>
              <a:rPr lang="en-US" dirty="0"/>
              <a:t>Ability to secure &amp; control these apps is slipping away from sec groups/teams</a:t>
            </a:r>
          </a:p>
          <a:p>
            <a:endParaRPr lang="en-US" dirty="0"/>
          </a:p>
          <a:p>
            <a:r>
              <a:rPr lang="en-US" dirty="0"/>
              <a:t>There are two approaches that an org can take…</a:t>
            </a:r>
          </a:p>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11</a:t>
            </a:fld>
            <a:endParaRPr lang="en-GB" dirty="0"/>
          </a:p>
        </p:txBody>
      </p:sp>
    </p:spTree>
    <p:extLst>
      <p:ext uri="{BB962C8B-B14F-4D97-AF65-F5344CB8AC3E}">
        <p14:creationId xmlns:p14="http://schemas.microsoft.com/office/powerpoint/2010/main" val="42564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b="1" dirty="0" err="1" smtClean="0"/>
              <a:t>WannaCry</a:t>
            </a:r>
            <a:r>
              <a:rPr lang="en-US" b="1" dirty="0" smtClean="0"/>
              <a:t> ransomware attack</a:t>
            </a:r>
            <a:r>
              <a:rPr lang="en-US" dirty="0" smtClean="0"/>
              <a:t> was a May 2017 worldwide cyberattack by the </a:t>
            </a:r>
            <a:r>
              <a:rPr lang="en-US" dirty="0" err="1" smtClean="0"/>
              <a:t>WannaCry</a:t>
            </a:r>
            <a:r>
              <a:rPr lang="en-US" dirty="0" smtClean="0"/>
              <a:t> ransomware </a:t>
            </a:r>
            <a:r>
              <a:rPr lang="en-US" dirty="0" err="1" smtClean="0">
                <a:hlinkClick r:id="rId3" tooltip="Cryptovirology"/>
              </a:rPr>
              <a:t>cryptoworm</a:t>
            </a:r>
            <a:r>
              <a:rPr lang="en-US" dirty="0" smtClean="0"/>
              <a:t>, which targeted computers running the Microsoft Windows operating system by encrypting data and demanding ransom payments in the Bitcoin cryptocurrency. It propagated through </a:t>
            </a:r>
            <a:r>
              <a:rPr lang="en-US" dirty="0" err="1" smtClean="0">
                <a:hlinkClick r:id="rId4" tooltip="EternalBlue"/>
              </a:rPr>
              <a:t>EternalBlue</a:t>
            </a:r>
            <a:r>
              <a:rPr lang="en-US" dirty="0" smtClean="0"/>
              <a:t>, an exploit discovered by the United States National Security Agency (NSA) for older Windows systems.</a:t>
            </a:r>
          </a:p>
          <a:p>
            <a:endParaRPr lang="en-US" dirty="0" smtClean="0"/>
          </a:p>
          <a:p>
            <a:r>
              <a:rPr lang="en-US" dirty="0" smtClean="0"/>
              <a:t>On March 31, 2020, </a:t>
            </a:r>
            <a:r>
              <a:rPr lang="en-US" b="1" dirty="0" smtClean="0"/>
              <a:t>Marriott posted </a:t>
            </a:r>
            <a:r>
              <a:rPr lang="en-US" dirty="0" smtClean="0"/>
              <a:t>an announcement that "an unexpected amount of guest information may have been accessed using the login credentials of two employees at a franchise property." That "unexpected amount" turned out to be the data of 5.2 million guests. We know that a hacker obtained the credentials of two employees at a Marriott property and used them to siphon data for roughly a month before being discovered. We don't know how that hacker obtained employee credentials, but credential stuffing and phishing are both likely culprits.</a:t>
            </a:r>
            <a:endParaRPr lang="en-US" dirty="0"/>
          </a:p>
        </p:txBody>
      </p:sp>
      <p:sp>
        <p:nvSpPr>
          <p:cNvPr id="4" name="Slide Number Placeholder 3"/>
          <p:cNvSpPr>
            <a:spLocks noGrp="1"/>
          </p:cNvSpPr>
          <p:nvPr>
            <p:ph type="sldNum" sz="quarter" idx="10"/>
          </p:nvPr>
        </p:nvSpPr>
        <p:spPr/>
        <p:txBody>
          <a:bodyPr/>
          <a:lstStyle/>
          <a:p>
            <a:fld id="{CCD5C777-1CBE-4C8D-BAE8-5DFB7669DC39}" type="slidenum">
              <a:rPr lang="en-US" smtClean="0"/>
              <a:pPr/>
              <a:t>13</a:t>
            </a:fld>
            <a:endParaRPr lang="en-US"/>
          </a:p>
        </p:txBody>
      </p:sp>
    </p:spTree>
    <p:extLst>
      <p:ext uri="{BB962C8B-B14F-4D97-AF65-F5344CB8AC3E}">
        <p14:creationId xmlns:p14="http://schemas.microsoft.com/office/powerpoint/2010/main" val="104424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xfrm>
            <a:off x="400050" y="387350"/>
            <a:ext cx="4651375" cy="2616200"/>
          </a:xfrm>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The right approach is Software Security Assurance. This is about embedding security into the software development lifecycle, no matter where the software comes from.  The first step in doing this is testing the software at whichever lifecycle stage it’s in, whether it’s a legacy app that’s been running in your environment for a long time or software that is being built now or being procured through a vendor. Leveraging a security gate somewhere throughout the process is always the first place to start.</a:t>
            </a:r>
          </a:p>
          <a:p>
            <a:pPr marL="9318">
              <a:spcBef>
                <a:spcPct val="0"/>
              </a:spcBef>
            </a:pPr>
            <a:endParaRPr lang="en-US" dirty="0"/>
          </a:p>
        </p:txBody>
      </p:sp>
      <p:sp>
        <p:nvSpPr>
          <p:cNvPr id="65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4084E5-6FA7-4854-A022-BDA408B87707}" type="slidenum">
              <a:rPr lang="en-US">
                <a:ea typeface="ＭＳ Ｐゴシック" pitchFamily="-123" charset="-128"/>
                <a:cs typeface="ＭＳ Ｐゴシック" pitchFamily="-123" charset="-128"/>
              </a:rPr>
              <a:pPr fontAlgn="base">
                <a:spcBef>
                  <a:spcPct val="0"/>
                </a:spcBef>
                <a:spcAft>
                  <a:spcPct val="0"/>
                </a:spcAft>
              </a:pPr>
              <a:t>65</a:t>
            </a:fld>
            <a:endParaRPr lang="en-US" dirty="0">
              <a:ea typeface="ＭＳ Ｐゴシック" pitchFamily="-123" charset="-128"/>
              <a:cs typeface="ＭＳ Ｐゴシック" pitchFamily="-123" charset="-128"/>
            </a:endParaRPr>
          </a:p>
        </p:txBody>
      </p:sp>
    </p:spTree>
    <p:extLst>
      <p:ext uri="{BB962C8B-B14F-4D97-AF65-F5344CB8AC3E}">
        <p14:creationId xmlns:p14="http://schemas.microsoft.com/office/powerpoint/2010/main" val="838320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09728"/>
            <a:ext cx="8814816" cy="18790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285751"/>
            <a:ext cx="8229600" cy="165735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114550"/>
            <a:ext cx="6560234" cy="131445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4881753"/>
            <a:ext cx="3002280" cy="205740"/>
          </a:xfrm>
        </p:spPr>
        <p:txBody>
          <a:bodyPr vert="horz" rtlCol="0"/>
          <a:lstStyle/>
          <a:p>
            <a:fld id="{5AB27529-7AC8-4E87-9BCC-6BA80DF1BD76}" type="datetimeFigureOut">
              <a:rPr lang="en-US" smtClean="0"/>
              <a:pPr/>
              <a:t>11/19/2020</a:t>
            </a:fld>
            <a:endParaRPr lang="en-US"/>
          </a:p>
        </p:txBody>
      </p:sp>
      <p:sp>
        <p:nvSpPr>
          <p:cNvPr id="11" name="Slide Number Placeholder 10"/>
          <p:cNvSpPr>
            <a:spLocks noGrp="1"/>
          </p:cNvSpPr>
          <p:nvPr>
            <p:ph type="sldNum" sz="quarter" idx="11"/>
          </p:nvPr>
        </p:nvSpPr>
        <p:spPr>
          <a:xfrm>
            <a:off x="8638952" y="4881753"/>
            <a:ext cx="464288" cy="205740"/>
          </a:xfrm>
        </p:spPr>
        <p:txBody>
          <a:bodyPr vert="horz" rtlCol="0"/>
          <a:lstStyle>
            <a:lvl1pPr>
              <a:defRPr>
                <a:solidFill>
                  <a:schemeClr val="tx2">
                    <a:shade val="90000"/>
                  </a:schemeClr>
                </a:solidFill>
              </a:defRPr>
            </a:lvl1pPr>
            <a:extLst/>
          </a:lstStyle>
          <a:p>
            <a:fld id="{A3B9734E-3F9B-45C3-B944-4E3A09F2BDDF}" type="slidenum">
              <a:rPr lang="en-US" smtClean="0"/>
              <a:pPr/>
              <a:t>‹#›</a:t>
            </a:fld>
            <a:endParaRPr lang="en-US"/>
          </a:p>
        </p:txBody>
      </p:sp>
      <p:sp>
        <p:nvSpPr>
          <p:cNvPr id="12" name="Footer Placeholder 11"/>
          <p:cNvSpPr>
            <a:spLocks noGrp="1"/>
          </p:cNvSpPr>
          <p:nvPr>
            <p:ph type="ftr" sz="quarter" idx="12"/>
          </p:nvPr>
        </p:nvSpPr>
        <p:spPr>
          <a:xfrm>
            <a:off x="1600200" y="4881753"/>
            <a:ext cx="3907464" cy="205740"/>
          </a:xfrm>
        </p:spPr>
        <p:txBody>
          <a:bodyPr vert="horz" rtlCol="0"/>
          <a:lstStyle/>
          <a:p>
            <a:r>
              <a:rPr lang="en-US" smtClean="0"/>
              <a:t>NIC, Lucknow</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AB27529-7AC8-4E87-9BCC-6BA80DF1BD76}" type="datetimeFigureOut">
              <a:rPr lang="en-US" smtClean="0"/>
              <a:pPr/>
              <a:t>11/19/2020</a:t>
            </a:fld>
            <a:endParaRPr lang="en-US"/>
          </a:p>
        </p:txBody>
      </p:sp>
      <p:sp>
        <p:nvSpPr>
          <p:cNvPr id="5" name="Footer Placeholder 4"/>
          <p:cNvSpPr>
            <a:spLocks noGrp="1"/>
          </p:cNvSpPr>
          <p:nvPr>
            <p:ph type="ftr" sz="quarter" idx="11"/>
          </p:nvPr>
        </p:nvSpPr>
        <p:spPr/>
        <p:txBody>
          <a:bodyPr/>
          <a:lstStyle/>
          <a:p>
            <a:r>
              <a:rPr lang="en-US" smtClean="0"/>
              <a:t>NIC, Lucknow</a:t>
            </a:r>
            <a:endParaRPr lang="en-US"/>
          </a:p>
        </p:txBody>
      </p:sp>
      <p:sp>
        <p:nvSpPr>
          <p:cNvPr id="6" name="Slide Number Placeholder 5"/>
          <p:cNvSpPr>
            <a:spLocks noGrp="1"/>
          </p:cNvSpPr>
          <p:nvPr>
            <p:ph type="sldNum" sz="quarter" idx="12"/>
          </p:nvPr>
        </p:nvSpPr>
        <p:spPr/>
        <p:txBody>
          <a:bodyPr/>
          <a:lstStyle/>
          <a:p>
            <a:fld id="{A3B9734E-3F9B-45C3-B944-4E3A09F2BDD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AB27529-7AC8-4E87-9BCC-6BA80DF1BD76}" type="datetimeFigureOut">
              <a:rPr lang="en-US" smtClean="0"/>
              <a:pPr/>
              <a:t>11/19/2020</a:t>
            </a:fld>
            <a:endParaRPr lang="en-US"/>
          </a:p>
        </p:txBody>
      </p:sp>
      <p:sp>
        <p:nvSpPr>
          <p:cNvPr id="5" name="Footer Placeholder 4"/>
          <p:cNvSpPr>
            <a:spLocks noGrp="1"/>
          </p:cNvSpPr>
          <p:nvPr>
            <p:ph type="ftr" sz="quarter" idx="11"/>
          </p:nvPr>
        </p:nvSpPr>
        <p:spPr/>
        <p:txBody>
          <a:bodyPr/>
          <a:lstStyle/>
          <a:p>
            <a:r>
              <a:rPr lang="en-US" smtClean="0"/>
              <a:t>NIC, Lucknow</a:t>
            </a:r>
            <a:endParaRPr lang="en-US"/>
          </a:p>
        </p:txBody>
      </p:sp>
      <p:sp>
        <p:nvSpPr>
          <p:cNvPr id="6" name="Slide Number Placeholder 5"/>
          <p:cNvSpPr>
            <a:spLocks noGrp="1"/>
          </p:cNvSpPr>
          <p:nvPr>
            <p:ph type="sldNum" sz="quarter" idx="12"/>
          </p:nvPr>
        </p:nvSpPr>
        <p:spPr/>
        <p:txBody>
          <a:bodyPr/>
          <a:lstStyle/>
          <a:p>
            <a:fld id="{A3B9734E-3F9B-45C3-B944-4E3A09F2BDD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 name="Wave 12">
            <a:extLst>
              <a:ext uri="{FF2B5EF4-FFF2-40B4-BE49-F238E27FC236}">
                <a16:creationId xmlns:a16="http://schemas.microsoft.com/office/drawing/2014/main" id="{7ABD38B4-D599-6A44-9C40-C1D84B79FCB2}"/>
              </a:ext>
            </a:extLst>
          </p:cNvPr>
          <p:cNvSpPr/>
          <p:nvPr userDrawn="1"/>
        </p:nvSpPr>
        <p:spPr>
          <a:xfrm>
            <a:off x="-66908" y="3270608"/>
            <a:ext cx="9255512" cy="1771066"/>
          </a:xfrm>
          <a:prstGeom prst="wave">
            <a:avLst>
              <a:gd name="adj1" fmla="val 20000"/>
              <a:gd name="adj2" fmla="val 120"/>
            </a:avLst>
          </a:prstGeom>
          <a:solidFill>
            <a:srgbClr val="0070C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685800" y="1520531"/>
            <a:ext cx="7772400" cy="1111941"/>
          </a:xfrm>
        </p:spPr>
        <p:txBody>
          <a:bodyPr anchor="t">
            <a:normAutofit/>
          </a:bodyPr>
          <a:lstStyle>
            <a:lvl1pPr algn="ctr">
              <a:defRPr sz="3000"/>
            </a:lvl1pPr>
          </a:lstStyle>
          <a:p>
            <a:r>
              <a:rPr lang="en-US" dirty="0"/>
              <a:t>Click to add Presentation title</a:t>
            </a:r>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Presenter Name</a:t>
            </a:r>
          </a:p>
        </p:txBody>
      </p:sp>
      <p:sp>
        <p:nvSpPr>
          <p:cNvPr id="4" name="Date Placeholder 3"/>
          <p:cNvSpPr>
            <a:spLocks noGrp="1"/>
          </p:cNvSpPr>
          <p:nvPr>
            <p:ph type="dt" sz="half" idx="10"/>
          </p:nvPr>
        </p:nvSpPr>
        <p:spPr/>
        <p:txBody>
          <a:bodyPr/>
          <a:lstStyle/>
          <a:p>
            <a:fld id="{24F5C4CD-2FAE-8D4A-A660-5D66D0971785}" type="datetime1">
              <a:rPr lang="en-IN" smtClean="0"/>
              <a:t>19-11-2020</a:t>
            </a:fld>
            <a:endParaRPr lang="en-US"/>
          </a:p>
        </p:txBody>
      </p:sp>
      <p:sp>
        <p:nvSpPr>
          <p:cNvPr id="5" name="Footer Placeholder 4"/>
          <p:cNvSpPr>
            <a:spLocks noGrp="1"/>
          </p:cNvSpPr>
          <p:nvPr>
            <p:ph type="ftr" sz="quarter" idx="11"/>
          </p:nvPr>
        </p:nvSpPr>
        <p:spPr/>
        <p:txBody>
          <a:bodyPr/>
          <a:lstStyle/>
          <a:p>
            <a:r>
              <a:rPr lang="en-US" smtClean="0"/>
              <a:t>NIC, Lucknow</a:t>
            </a:r>
            <a:endParaRPr lang="en-US"/>
          </a:p>
        </p:txBody>
      </p:sp>
      <p:sp>
        <p:nvSpPr>
          <p:cNvPr id="6" name="Slide Number Placeholder 5"/>
          <p:cNvSpPr>
            <a:spLocks noGrp="1"/>
          </p:cNvSpPr>
          <p:nvPr>
            <p:ph type="sldNum" sz="quarter" idx="12"/>
          </p:nvPr>
        </p:nvSpPr>
        <p:spPr/>
        <p:txBody>
          <a:bodyPr/>
          <a:lstStyle/>
          <a:p>
            <a:fld id="{E27C53C2-D351-F749-A35E-143FE18610D4}" type="slidenum">
              <a:rPr lang="en-US" smtClean="0"/>
              <a:t>‹#›</a:t>
            </a:fld>
            <a:endParaRPr lang="en-US"/>
          </a:p>
        </p:txBody>
      </p:sp>
      <p:pic>
        <p:nvPicPr>
          <p:cNvPr id="7" name="Picture 6">
            <a:extLst>
              <a:ext uri="{FF2B5EF4-FFF2-40B4-BE49-F238E27FC236}">
                <a16:creationId xmlns:a16="http://schemas.microsoft.com/office/drawing/2014/main" id="{9EAA9B4A-D6B0-CB45-B10D-71201F4FE6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68969" y="361589"/>
            <a:ext cx="815627" cy="1040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2CA7FDD6-995D-974F-BD16-0D90CBCCD02E}"/>
              </a:ext>
            </a:extLst>
          </p:cNvPr>
          <p:cNvPicPr>
            <a:picLocks noChangeAspect="1"/>
          </p:cNvPicPr>
          <p:nvPr userDrawn="1"/>
        </p:nvPicPr>
        <p:blipFill>
          <a:blip r:embed="rId3"/>
          <a:stretch>
            <a:fillRect/>
          </a:stretch>
        </p:blipFill>
        <p:spPr>
          <a:xfrm>
            <a:off x="592553" y="511473"/>
            <a:ext cx="990921" cy="261243"/>
          </a:xfrm>
          <a:prstGeom prst="rect">
            <a:avLst/>
          </a:prstGeom>
        </p:spPr>
      </p:pic>
      <p:pic>
        <p:nvPicPr>
          <p:cNvPr id="9" name="Picture 8">
            <a:extLst>
              <a:ext uri="{FF2B5EF4-FFF2-40B4-BE49-F238E27FC236}">
                <a16:creationId xmlns:a16="http://schemas.microsoft.com/office/drawing/2014/main" id="{CA71DFD0-5155-F64A-9B8C-89A795066433}"/>
              </a:ext>
            </a:extLst>
          </p:cNvPr>
          <p:cNvPicPr>
            <a:picLocks noChangeAspect="1"/>
          </p:cNvPicPr>
          <p:nvPr userDrawn="1"/>
        </p:nvPicPr>
        <p:blipFill>
          <a:blip r:embed="rId4"/>
          <a:stretch>
            <a:fillRect/>
          </a:stretch>
        </p:blipFill>
        <p:spPr>
          <a:xfrm>
            <a:off x="7560528" y="511473"/>
            <a:ext cx="897673" cy="370290"/>
          </a:xfrm>
          <a:prstGeom prst="rect">
            <a:avLst/>
          </a:prstGeom>
        </p:spPr>
      </p:pic>
      <p:sp>
        <p:nvSpPr>
          <p:cNvPr id="11" name="Picture Placeholder 10">
            <a:extLst>
              <a:ext uri="{FF2B5EF4-FFF2-40B4-BE49-F238E27FC236}">
                <a16:creationId xmlns:a16="http://schemas.microsoft.com/office/drawing/2014/main" id="{AAFA31E3-39AC-FB48-B7D9-939F23021872}"/>
              </a:ext>
            </a:extLst>
          </p:cNvPr>
          <p:cNvSpPr>
            <a:spLocks noGrp="1"/>
          </p:cNvSpPr>
          <p:nvPr>
            <p:ph type="pic" sz="quarter" idx="13"/>
          </p:nvPr>
        </p:nvSpPr>
        <p:spPr>
          <a:xfrm>
            <a:off x="-55757" y="3454004"/>
            <a:ext cx="9233210" cy="2308389"/>
          </a:xfrm>
          <a:prstGeom prst="wave">
            <a:avLst>
              <a:gd name="adj1" fmla="val 11849"/>
              <a:gd name="adj2" fmla="val 0"/>
            </a:avLst>
          </a:prstGeom>
        </p:spPr>
        <p:txBody>
          <a:bodyPr/>
          <a:lstStyle/>
          <a:p>
            <a:r>
              <a:rPr lang="en-US" smtClean="0"/>
              <a:t>Click icon to add picture</a:t>
            </a:r>
            <a:endParaRPr lang="en-US"/>
          </a:p>
        </p:txBody>
      </p:sp>
    </p:spTree>
    <p:extLst>
      <p:ext uri="{BB962C8B-B14F-4D97-AF65-F5344CB8AC3E}">
        <p14:creationId xmlns:p14="http://schemas.microsoft.com/office/powerpoint/2010/main" val="24852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w Separate Subhead">
    <p:spTree>
      <p:nvGrpSpPr>
        <p:cNvPr id="1" name=""/>
        <p:cNvGrpSpPr/>
        <p:nvPr/>
      </p:nvGrpSpPr>
      <p:grpSpPr>
        <a:xfrm>
          <a:off x="0" y="0"/>
          <a:ext cx="0" cy="0"/>
          <a:chOff x="0" y="0"/>
          <a:chExt cx="0" cy="0"/>
        </a:xfrm>
      </p:grpSpPr>
      <p:sp>
        <p:nvSpPr>
          <p:cNvPr id="2" name="Title 1"/>
          <p:cNvSpPr>
            <a:spLocks noGrp="1"/>
          </p:cNvSpPr>
          <p:nvPr>
            <p:ph type="title"/>
          </p:nvPr>
        </p:nvSpPr>
        <p:spPr>
          <a:xfrm>
            <a:off x="710090" y="321956"/>
            <a:ext cx="7733824" cy="807167"/>
          </a:xfrm>
        </p:spPr>
        <p:txBody>
          <a:bodyPr/>
          <a:lstStyle/>
          <a:p>
            <a:r>
              <a:rPr lang="en-US"/>
              <a:t>Click to edit Master title style</a:t>
            </a:r>
            <a:endParaRPr lang="en-US" dirty="0"/>
          </a:p>
        </p:txBody>
      </p:sp>
      <p:sp>
        <p:nvSpPr>
          <p:cNvPr id="9" name="Slide Number Placeholder 5"/>
          <p:cNvSpPr>
            <a:spLocks noGrp="1"/>
          </p:cNvSpPr>
          <p:nvPr>
            <p:ph type="sldNum" sz="quarter" idx="4"/>
          </p:nvPr>
        </p:nvSpPr>
        <p:spPr>
          <a:xfrm>
            <a:off x="173724" y="4764180"/>
            <a:ext cx="274320" cy="273844"/>
          </a:xfrm>
          <a:prstGeom prst="rect">
            <a:avLst/>
          </a:prstGeom>
        </p:spPr>
        <p:txBody>
          <a:bodyPr anchor="ctr"/>
          <a:lstStyle>
            <a:lvl1pPr>
              <a:defRPr sz="825">
                <a:solidFill>
                  <a:schemeClr val="bg1">
                    <a:lumMod val="75000"/>
                  </a:schemeClr>
                </a:solidFill>
              </a:defRPr>
            </a:lvl1pPr>
          </a:lstStyle>
          <a:p>
            <a:fld id="{0FB999A9-77CE-4AD1-9911-24A29F08BC34}" type="slidenum">
              <a:rPr lang="en-US" smtClean="0"/>
              <a:pPr/>
              <a:t>‹#›</a:t>
            </a:fld>
            <a:endParaRPr lang="en-US" dirty="0"/>
          </a:p>
        </p:txBody>
      </p:sp>
      <p:sp>
        <p:nvSpPr>
          <p:cNvPr id="5" name="Text Placeholder 8"/>
          <p:cNvSpPr>
            <a:spLocks noGrp="1"/>
          </p:cNvSpPr>
          <p:nvPr>
            <p:ph type="body" sz="quarter" idx="13" hasCustomPrompt="1"/>
          </p:nvPr>
        </p:nvSpPr>
        <p:spPr>
          <a:xfrm>
            <a:off x="710090" y="725537"/>
            <a:ext cx="7733824" cy="403584"/>
          </a:xfrm>
        </p:spPr>
        <p:txBody>
          <a:bodyPr anchor="t">
            <a:normAutofit/>
          </a:bodyPr>
          <a:lstStyle>
            <a:lvl1pPr marL="0" indent="0">
              <a:lnSpc>
                <a:spcPct val="90000"/>
              </a:lnSpc>
              <a:spcBef>
                <a:spcPts val="0"/>
              </a:spcBef>
              <a:buNone/>
              <a:defRPr lang="en-US" sz="1500" b="0" kern="1200" baseline="0" smtClean="0">
                <a:solidFill>
                  <a:schemeClr val="tx1"/>
                </a:solidFill>
                <a:latin typeface="+mj-lt"/>
                <a:ea typeface="+mn-ea"/>
                <a:cs typeface="Arial" panose="020B0604020202020204" pitchFamily="34" charset="0"/>
              </a:defRPr>
            </a:lvl1pPr>
            <a:lvl2pPr marL="0" indent="0">
              <a:defRPr lang="en-US" sz="15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15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15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1500" b="1" kern="1200" baseline="0">
                <a:solidFill>
                  <a:schemeClr val="tx2"/>
                </a:solidFill>
                <a:latin typeface="Arial" panose="020B0604020202020204" pitchFamily="34" charset="0"/>
                <a:ea typeface="+mn-ea"/>
                <a:cs typeface="Arial" panose="020B0604020202020204" pitchFamily="34" charset="0"/>
              </a:defRPr>
            </a:lvl5pPr>
          </a:lstStyle>
          <a:p>
            <a:pPr lvl="0"/>
            <a:r>
              <a:rPr lang="en-US" dirty="0"/>
              <a:t>Click to edit subhead text (20pt)</a:t>
            </a:r>
          </a:p>
        </p:txBody>
      </p:sp>
      <p:sp>
        <p:nvSpPr>
          <p:cNvPr id="6" name="Content Placeholder 2"/>
          <p:cNvSpPr>
            <a:spLocks noGrp="1"/>
          </p:cNvSpPr>
          <p:nvPr>
            <p:ph idx="1"/>
          </p:nvPr>
        </p:nvSpPr>
        <p:spPr>
          <a:xfrm>
            <a:off x="710090" y="1532705"/>
            <a:ext cx="7733824" cy="31000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0678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068441"/>
            <a:ext cx="800100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AB27529-7AC8-4E87-9BCC-6BA80DF1BD76}" type="datetimeFigureOut">
              <a:rPr lang="en-US" smtClean="0"/>
              <a:pPr/>
              <a:t>11/19/2020</a:t>
            </a:fld>
            <a:endParaRPr lang="en-US"/>
          </a:p>
        </p:txBody>
      </p:sp>
      <p:sp>
        <p:nvSpPr>
          <p:cNvPr id="5" name="Footer Placeholder 4"/>
          <p:cNvSpPr>
            <a:spLocks noGrp="1"/>
          </p:cNvSpPr>
          <p:nvPr>
            <p:ph type="ftr" sz="quarter" idx="11"/>
          </p:nvPr>
        </p:nvSpPr>
        <p:spPr/>
        <p:txBody>
          <a:bodyPr/>
          <a:lstStyle/>
          <a:p>
            <a:r>
              <a:rPr lang="en-US" smtClean="0"/>
              <a:t>NIC, Lucknow</a:t>
            </a:r>
            <a:endParaRPr lang="en-US"/>
          </a:p>
        </p:txBody>
      </p:sp>
      <p:sp>
        <p:nvSpPr>
          <p:cNvPr id="6" name="Slide Number Placeholder 5"/>
          <p:cNvSpPr>
            <a:spLocks noGrp="1"/>
          </p:cNvSpPr>
          <p:nvPr>
            <p:ph type="sldNum" sz="quarter" idx="12"/>
          </p:nvPr>
        </p:nvSpPr>
        <p:spPr/>
        <p:txBody>
          <a:bodyPr/>
          <a:lstStyle/>
          <a:p>
            <a:fld id="{A3B9734E-3F9B-45C3-B944-4E3A09F2BDD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2450592"/>
            <a:ext cx="740664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373673"/>
            <a:ext cx="7772400" cy="2048256"/>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465785"/>
            <a:ext cx="7772400" cy="1132284"/>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4885253"/>
            <a:ext cx="3002280" cy="205740"/>
          </a:xfrm>
        </p:spPr>
        <p:txBody>
          <a:bodyPr vert="horz" rtlCol="0"/>
          <a:lstStyle/>
          <a:p>
            <a:fld id="{5AB27529-7AC8-4E87-9BCC-6BA80DF1BD76}" type="datetimeFigureOut">
              <a:rPr lang="en-US" smtClean="0"/>
              <a:pPr/>
              <a:t>11/19/2020</a:t>
            </a:fld>
            <a:endParaRPr lang="en-US"/>
          </a:p>
        </p:txBody>
      </p:sp>
      <p:sp>
        <p:nvSpPr>
          <p:cNvPr id="9" name="Slide Number Placeholder 8"/>
          <p:cNvSpPr>
            <a:spLocks noGrp="1"/>
          </p:cNvSpPr>
          <p:nvPr>
            <p:ph type="sldNum" sz="quarter" idx="11"/>
          </p:nvPr>
        </p:nvSpPr>
        <p:spPr>
          <a:xfrm>
            <a:off x="8638952" y="4885253"/>
            <a:ext cx="464288" cy="205740"/>
          </a:xfrm>
        </p:spPr>
        <p:txBody>
          <a:bodyPr vert="horz" rtlCol="0"/>
          <a:lstStyle>
            <a:lvl1pPr>
              <a:defRPr>
                <a:solidFill>
                  <a:schemeClr val="tx2">
                    <a:shade val="90000"/>
                  </a:schemeClr>
                </a:solidFill>
              </a:defRPr>
            </a:lvl1pPr>
            <a:extLst/>
          </a:lstStyle>
          <a:p>
            <a:fld id="{A3B9734E-3F9B-45C3-B944-4E3A09F2BDDF}" type="slidenum">
              <a:rPr lang="en-US" smtClean="0"/>
              <a:pPr/>
              <a:t>‹#›</a:t>
            </a:fld>
            <a:endParaRPr lang="en-US"/>
          </a:p>
        </p:txBody>
      </p:sp>
      <p:sp>
        <p:nvSpPr>
          <p:cNvPr id="10" name="Footer Placeholder 9"/>
          <p:cNvSpPr>
            <a:spLocks noGrp="1"/>
          </p:cNvSpPr>
          <p:nvPr>
            <p:ph type="ftr" sz="quarter" idx="12"/>
          </p:nvPr>
        </p:nvSpPr>
        <p:spPr>
          <a:xfrm>
            <a:off x="1600200" y="4885253"/>
            <a:ext cx="3907464" cy="205740"/>
          </a:xfrm>
        </p:spPr>
        <p:txBody>
          <a:bodyPr vert="horz" rtlCol="0"/>
          <a:lstStyle/>
          <a:p>
            <a:r>
              <a:rPr lang="en-US" smtClean="0"/>
              <a:t>NIC, Lucknow</a:t>
            </a:r>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234440"/>
            <a:ext cx="4038600" cy="339471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234440"/>
            <a:ext cx="4038600" cy="339471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AB27529-7AC8-4E87-9BCC-6BA80DF1BD76}" type="datetimeFigureOut">
              <a:rPr lang="en-US" smtClean="0"/>
              <a:pPr/>
              <a:t>11/19/2020</a:t>
            </a:fld>
            <a:endParaRPr lang="en-US"/>
          </a:p>
        </p:txBody>
      </p:sp>
      <p:sp>
        <p:nvSpPr>
          <p:cNvPr id="6" name="Footer Placeholder 5"/>
          <p:cNvSpPr>
            <a:spLocks noGrp="1"/>
          </p:cNvSpPr>
          <p:nvPr>
            <p:ph type="ftr" sz="quarter" idx="11"/>
          </p:nvPr>
        </p:nvSpPr>
        <p:spPr/>
        <p:txBody>
          <a:bodyPr/>
          <a:lstStyle/>
          <a:p>
            <a:r>
              <a:rPr lang="en-US" smtClean="0"/>
              <a:t>NIC, Lucknow</a:t>
            </a:r>
            <a:endParaRPr lang="en-US"/>
          </a:p>
        </p:txBody>
      </p:sp>
      <p:sp>
        <p:nvSpPr>
          <p:cNvPr id="7" name="Slide Number Placeholder 6"/>
          <p:cNvSpPr>
            <a:spLocks noGrp="1"/>
          </p:cNvSpPr>
          <p:nvPr>
            <p:ph type="sldNum" sz="quarter" idx="12"/>
          </p:nvPr>
        </p:nvSpPr>
        <p:spPr>
          <a:xfrm>
            <a:off x="8641080" y="4885926"/>
            <a:ext cx="464288" cy="205740"/>
          </a:xfrm>
        </p:spPr>
        <p:txBody>
          <a:bodyPr/>
          <a:lstStyle/>
          <a:p>
            <a:fld id="{A3B9734E-3F9B-45C3-B944-4E3A09F2BDDF}" type="slidenum">
              <a:rPr lang="en-US" smtClean="0"/>
              <a:pPr/>
              <a:t>‹#›</a:t>
            </a:fld>
            <a:endParaRPr lang="en-US"/>
          </a:p>
        </p:txBody>
      </p:sp>
      <p:sp>
        <p:nvSpPr>
          <p:cNvPr id="10" name="Rectangle 9"/>
          <p:cNvSpPr/>
          <p:nvPr/>
        </p:nvSpPr>
        <p:spPr>
          <a:xfrm>
            <a:off x="588392" y="1068441"/>
            <a:ext cx="800100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1623912"/>
            <a:ext cx="374904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1623912"/>
            <a:ext cx="374904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188961"/>
            <a:ext cx="8229600" cy="85725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151335"/>
            <a:ext cx="4040188" cy="47982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151335"/>
            <a:ext cx="4041775" cy="47982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71651"/>
            <a:ext cx="4040188" cy="2956322"/>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1771651"/>
            <a:ext cx="4041775" cy="2956322"/>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AB27529-7AC8-4E87-9BCC-6BA80DF1BD76}" type="datetimeFigureOut">
              <a:rPr lang="en-US" smtClean="0"/>
              <a:pPr/>
              <a:t>11/19/2020</a:t>
            </a:fld>
            <a:endParaRPr lang="en-US"/>
          </a:p>
        </p:txBody>
      </p:sp>
      <p:sp>
        <p:nvSpPr>
          <p:cNvPr id="8" name="Footer Placeholder 7"/>
          <p:cNvSpPr>
            <a:spLocks noGrp="1"/>
          </p:cNvSpPr>
          <p:nvPr>
            <p:ph type="ftr" sz="quarter" idx="11"/>
          </p:nvPr>
        </p:nvSpPr>
        <p:spPr/>
        <p:txBody>
          <a:bodyPr/>
          <a:lstStyle/>
          <a:p>
            <a:r>
              <a:rPr lang="en-US" smtClean="0"/>
              <a:t>NIC, Lucknow</a:t>
            </a:r>
            <a:endParaRPr lang="en-US"/>
          </a:p>
        </p:txBody>
      </p:sp>
      <p:sp>
        <p:nvSpPr>
          <p:cNvPr id="9" name="Slide Number Placeholder 8"/>
          <p:cNvSpPr>
            <a:spLocks noGrp="1"/>
          </p:cNvSpPr>
          <p:nvPr>
            <p:ph type="sldNum" sz="quarter" idx="12"/>
          </p:nvPr>
        </p:nvSpPr>
        <p:spPr>
          <a:xfrm>
            <a:off x="8641080" y="4885926"/>
            <a:ext cx="464288" cy="205740"/>
          </a:xfrm>
        </p:spPr>
        <p:txBody>
          <a:bodyPr/>
          <a:lstStyle/>
          <a:p>
            <a:fld id="{A3B9734E-3F9B-45C3-B944-4E3A09F2BDD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89914"/>
            <a:ext cx="8229600" cy="85725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AB27529-7AC8-4E87-9BCC-6BA80DF1BD76}" type="datetimeFigureOut">
              <a:rPr lang="en-US" smtClean="0"/>
              <a:pPr/>
              <a:t>11/19/2020</a:t>
            </a:fld>
            <a:endParaRPr lang="en-US"/>
          </a:p>
        </p:txBody>
      </p:sp>
      <p:sp>
        <p:nvSpPr>
          <p:cNvPr id="4" name="Footer Placeholder 3"/>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a:t>
            </a:fld>
            <a:endParaRPr lang="en-US"/>
          </a:p>
        </p:txBody>
      </p:sp>
      <p:sp>
        <p:nvSpPr>
          <p:cNvPr id="7" name="Rectangle 6"/>
          <p:cNvSpPr/>
          <p:nvPr/>
        </p:nvSpPr>
        <p:spPr>
          <a:xfrm>
            <a:off x="588392" y="1068441"/>
            <a:ext cx="800100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B27529-7AC8-4E87-9BCC-6BA80DF1BD76}" type="datetimeFigureOut">
              <a:rPr lang="en-US" smtClean="0"/>
              <a:pPr/>
              <a:t>11/19/2020</a:t>
            </a:fld>
            <a:endParaRPr lang="en-US"/>
          </a:p>
        </p:txBody>
      </p:sp>
      <p:sp>
        <p:nvSpPr>
          <p:cNvPr id="3" name="Footer Placeholder 2"/>
          <p:cNvSpPr>
            <a:spLocks noGrp="1"/>
          </p:cNvSpPr>
          <p:nvPr>
            <p:ph type="ftr" sz="quarter" idx="11"/>
          </p:nvPr>
        </p:nvSpPr>
        <p:spPr/>
        <p:txBody>
          <a:bodyPr/>
          <a:lstStyle/>
          <a:p>
            <a:r>
              <a:rPr lang="en-US" smtClean="0"/>
              <a:t>NIC, Lucknow</a:t>
            </a:r>
            <a:endParaRPr lang="en-US"/>
          </a:p>
        </p:txBody>
      </p:sp>
      <p:sp>
        <p:nvSpPr>
          <p:cNvPr id="4" name="Slide Number Placeholder 3"/>
          <p:cNvSpPr>
            <a:spLocks noGrp="1"/>
          </p:cNvSpPr>
          <p:nvPr>
            <p:ph type="sldNum" sz="quarter" idx="12"/>
          </p:nvPr>
        </p:nvSpPr>
        <p:spPr/>
        <p:txBody>
          <a:bodyPr/>
          <a:lstStyle/>
          <a:p>
            <a:fld id="{A3B9734E-3F9B-45C3-B944-4E3A09F2BDD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793242"/>
            <a:ext cx="374904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228600"/>
            <a:ext cx="3931920" cy="5715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830670"/>
            <a:ext cx="3931920" cy="8001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1657350"/>
            <a:ext cx="8666456" cy="298323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4885253"/>
            <a:ext cx="3002280" cy="205740"/>
          </a:xfrm>
        </p:spPr>
        <p:txBody>
          <a:bodyPr vert="horz" rtlCol="0"/>
          <a:lstStyle/>
          <a:p>
            <a:fld id="{5AB27529-7AC8-4E87-9BCC-6BA80DF1BD76}" type="datetimeFigureOut">
              <a:rPr lang="en-US" smtClean="0"/>
              <a:pPr/>
              <a:t>11/19/2020</a:t>
            </a:fld>
            <a:endParaRPr lang="en-US"/>
          </a:p>
        </p:txBody>
      </p:sp>
      <p:sp>
        <p:nvSpPr>
          <p:cNvPr id="10" name="Slide Number Placeholder 9"/>
          <p:cNvSpPr>
            <a:spLocks noGrp="1"/>
          </p:cNvSpPr>
          <p:nvPr>
            <p:ph type="sldNum" sz="quarter" idx="11"/>
          </p:nvPr>
        </p:nvSpPr>
        <p:spPr>
          <a:xfrm>
            <a:off x="8638952" y="4885253"/>
            <a:ext cx="464288" cy="205740"/>
          </a:xfrm>
        </p:spPr>
        <p:txBody>
          <a:bodyPr vert="horz" rtlCol="0"/>
          <a:lstStyle>
            <a:lvl1pPr>
              <a:defRPr>
                <a:solidFill>
                  <a:schemeClr val="tx2">
                    <a:shade val="90000"/>
                  </a:schemeClr>
                </a:solidFill>
              </a:defRPr>
            </a:lvl1pPr>
            <a:extLst/>
          </a:lstStyle>
          <a:p>
            <a:fld id="{A3B9734E-3F9B-45C3-B944-4E3A09F2BDDF}" type="slidenum">
              <a:rPr lang="en-US" smtClean="0"/>
              <a:pPr/>
              <a:t>‹#›</a:t>
            </a:fld>
            <a:endParaRPr lang="en-US"/>
          </a:p>
        </p:txBody>
      </p:sp>
      <p:sp>
        <p:nvSpPr>
          <p:cNvPr id="11" name="Footer Placeholder 10"/>
          <p:cNvSpPr>
            <a:spLocks noGrp="1"/>
          </p:cNvSpPr>
          <p:nvPr>
            <p:ph type="ftr" sz="quarter" idx="12"/>
          </p:nvPr>
        </p:nvSpPr>
        <p:spPr>
          <a:xfrm>
            <a:off x="1600200" y="4885253"/>
            <a:ext cx="3907464" cy="205740"/>
          </a:xfrm>
        </p:spPr>
        <p:txBody>
          <a:bodyPr vert="horz" rtlCol="0"/>
          <a:lstStyle/>
          <a:p>
            <a:r>
              <a:rPr lang="en-US" smtClean="0"/>
              <a:t>NIC, Lucknow</a:t>
            </a:r>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3543300"/>
            <a:ext cx="5486400" cy="498402"/>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4041703"/>
            <a:ext cx="5486400" cy="684191"/>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187398"/>
            <a:ext cx="8534400" cy="325755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4881753"/>
            <a:ext cx="3002280" cy="205740"/>
          </a:xfrm>
        </p:spPr>
        <p:txBody>
          <a:bodyPr vert="horz" rtlCol="0"/>
          <a:lstStyle/>
          <a:p>
            <a:fld id="{5AB27529-7AC8-4E87-9BCC-6BA80DF1BD76}" type="datetimeFigureOut">
              <a:rPr lang="en-US" smtClean="0"/>
              <a:pPr/>
              <a:t>11/19/2020</a:t>
            </a:fld>
            <a:endParaRPr lang="en-US"/>
          </a:p>
        </p:txBody>
      </p:sp>
      <p:sp>
        <p:nvSpPr>
          <p:cNvPr id="9" name="Slide Number Placeholder 8"/>
          <p:cNvSpPr>
            <a:spLocks noGrp="1"/>
          </p:cNvSpPr>
          <p:nvPr>
            <p:ph type="sldNum" sz="quarter" idx="11"/>
          </p:nvPr>
        </p:nvSpPr>
        <p:spPr>
          <a:xfrm>
            <a:off x="8638952" y="4881753"/>
            <a:ext cx="464288" cy="205740"/>
          </a:xfrm>
        </p:spPr>
        <p:txBody>
          <a:bodyPr vert="horz" rtlCol="0"/>
          <a:lstStyle>
            <a:lvl1pPr>
              <a:defRPr>
                <a:solidFill>
                  <a:schemeClr val="tx2">
                    <a:shade val="90000"/>
                  </a:schemeClr>
                </a:solidFill>
              </a:defRPr>
            </a:lvl1pPr>
            <a:extLst/>
          </a:lstStyle>
          <a:p>
            <a:fld id="{A3B9734E-3F9B-45C3-B944-4E3A09F2BDDF}" type="slidenum">
              <a:rPr lang="en-US" smtClean="0"/>
              <a:pPr/>
              <a:t>‹#›</a:t>
            </a:fld>
            <a:endParaRPr lang="en-US"/>
          </a:p>
        </p:txBody>
      </p:sp>
      <p:sp>
        <p:nvSpPr>
          <p:cNvPr id="10" name="Footer Placeholder 9"/>
          <p:cNvSpPr>
            <a:spLocks noGrp="1"/>
          </p:cNvSpPr>
          <p:nvPr>
            <p:ph type="ftr" sz="quarter" idx="12"/>
          </p:nvPr>
        </p:nvSpPr>
        <p:spPr>
          <a:xfrm>
            <a:off x="1600200" y="4881753"/>
            <a:ext cx="3907464" cy="205740"/>
          </a:xfrm>
        </p:spPr>
        <p:txBody>
          <a:bodyPr vert="horz" rtlCol="0"/>
          <a:lstStyle/>
          <a:p>
            <a:r>
              <a:rPr lang="en-US" smtClean="0"/>
              <a:t>NIC, Lucknow</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10314"/>
            <a:ext cx="8810846" cy="4924044"/>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4800600"/>
            <a:ext cx="4212264" cy="205740"/>
          </a:xfrm>
          <a:prstGeom prst="rect">
            <a:avLst/>
          </a:prstGeom>
        </p:spPr>
        <p:txBody>
          <a:bodyPr/>
          <a:lstStyle>
            <a:lvl1pPr algn="r" eaLnBrk="1" latinLnBrk="0" hangingPunct="1">
              <a:defRPr kumimoji="0" sz="1300">
                <a:solidFill>
                  <a:schemeClr val="bg2">
                    <a:tint val="60000"/>
                    <a:satMod val="155000"/>
                  </a:schemeClr>
                </a:solidFill>
              </a:defRPr>
            </a:lvl1pPr>
            <a:extLst/>
          </a:lstStyle>
          <a:p>
            <a:r>
              <a:rPr lang="en-US" smtClean="0"/>
              <a:t>NIC, Lucknow</a:t>
            </a:r>
            <a:endParaRPr lang="en-US"/>
          </a:p>
        </p:txBody>
      </p:sp>
      <p:sp>
        <p:nvSpPr>
          <p:cNvPr id="14" name="Date Placeholder 13"/>
          <p:cNvSpPr>
            <a:spLocks noGrp="1"/>
          </p:cNvSpPr>
          <p:nvPr>
            <p:ph type="dt" sz="half" idx="2"/>
          </p:nvPr>
        </p:nvSpPr>
        <p:spPr>
          <a:xfrm>
            <a:off x="5562600" y="4800600"/>
            <a:ext cx="3002280" cy="20574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5AB27529-7AC8-4E87-9BCC-6BA80DF1BD76}" type="datetimeFigureOut">
              <a:rPr lang="en-US" smtClean="0"/>
              <a:pPr/>
              <a:t>11/19/2020</a:t>
            </a:fld>
            <a:endParaRPr lang="en-US"/>
          </a:p>
        </p:txBody>
      </p:sp>
      <p:sp>
        <p:nvSpPr>
          <p:cNvPr id="23" name="Slide Number Placeholder 22"/>
          <p:cNvSpPr>
            <a:spLocks noGrp="1"/>
          </p:cNvSpPr>
          <p:nvPr>
            <p:ph type="sldNum" sz="quarter" idx="4"/>
          </p:nvPr>
        </p:nvSpPr>
        <p:spPr>
          <a:xfrm>
            <a:off x="8638952" y="4885926"/>
            <a:ext cx="464288" cy="20574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A3B9734E-3F9B-45C3-B944-4E3A09F2BDDF}" type="slidenum">
              <a:rPr lang="en-US" smtClean="0"/>
              <a:pPr/>
              <a:t>‹#›</a:t>
            </a:fld>
            <a:endParaRPr lang="en-US"/>
          </a:p>
        </p:txBody>
      </p:sp>
      <p:sp>
        <p:nvSpPr>
          <p:cNvPr id="22" name="Title Placeholder 21"/>
          <p:cNvSpPr>
            <a:spLocks noGrp="1"/>
          </p:cNvSpPr>
          <p:nvPr>
            <p:ph type="title"/>
          </p:nvPr>
        </p:nvSpPr>
        <p:spPr>
          <a:xfrm>
            <a:off x="457200" y="190152"/>
            <a:ext cx="8229600" cy="85725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34678"/>
            <a:ext cx="8229600" cy="339471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hf hdr="0" dt="0"/>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0.jpeg"/><Relationship Id="rId7" Type="http://schemas.openxmlformats.org/officeDocument/2006/relationships/diagramColors" Target="../diagrams/colors4.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netsparker.com/blog/web-security/cross-site-scripting-xss/" TargetMode="External"/><Relationship Id="rId2" Type="http://schemas.openxmlformats.org/officeDocument/2006/relationships/hyperlink" Target="https://www.netsparker.com/blog/web-security/sql-injection-vulnerabilit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Layout" Target="../diagrams/layout1.xml"/><Relationship Id="rId7" Type="http://schemas.openxmlformats.org/officeDocument/2006/relationships/image" Target="../media/image7.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6.xml.rels><?xml version="1.0" encoding="UTF-8" standalone="yes"?>
<Relationships xmlns="http://schemas.openxmlformats.org/package/2006/relationships"><Relationship Id="rId2" Type="http://schemas.openxmlformats.org/officeDocument/2006/relationships/hyperlink" Target="https://en.wikipedia.org/wiki/Buffer_overflow"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en.wikipedia.org/wiki/Malloc"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en.wikipedia.org/wiki/Integer_overflow"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7.jpe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26.emf"/><Relationship Id="rId5" Type="http://schemas.openxmlformats.org/officeDocument/2006/relationships/oleObject" Target="../embeddings/oleObject1.bin"/><Relationship Id="rId4" Type="http://schemas.openxmlformats.org/officeDocument/2006/relationships/notesSlide" Target="../notesSlides/notesSlide8.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7.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2.xml"/><Relationship Id="rId5" Type="http://schemas.openxmlformats.org/officeDocument/2006/relationships/image" Target="../media/image28.gif"/><Relationship Id="rId4" Type="http://schemas.openxmlformats.org/officeDocument/2006/relationships/image" Target="../media/image31.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1.png"/><Relationship Id="rId4" Type="http://schemas.openxmlformats.org/officeDocument/2006/relationships/diagramLayout" Target="../diagrams/layout2.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0E3A64B5-54F0-3B42-9391-6D12868AB301}"/>
              </a:ext>
            </a:extLst>
          </p:cNvPr>
          <p:cNvSpPr>
            <a:spLocks noGrp="1"/>
          </p:cNvSpPr>
          <p:nvPr>
            <p:ph type="ctrTitle"/>
          </p:nvPr>
        </p:nvSpPr>
        <p:spPr/>
        <p:txBody>
          <a:bodyPr>
            <a:normAutofit/>
          </a:bodyPr>
          <a:lstStyle/>
          <a:p>
            <a:r>
              <a:rPr lang="en-US" sz="4000" dirty="0">
                <a:ln w="0"/>
                <a:solidFill>
                  <a:schemeClr val="tx1"/>
                </a:solidFill>
                <a:effectLst>
                  <a:outerShdw blurRad="38100" dist="19050" dir="2700000" algn="tl" rotWithShape="0">
                    <a:schemeClr val="dk1">
                      <a:alpha val="40000"/>
                    </a:schemeClr>
                  </a:outerShdw>
                </a:effectLst>
              </a:rPr>
              <a:t>Application Security</a:t>
            </a:r>
            <a:endParaRPr lang="en-US" sz="3600" dirty="0">
              <a:ln w="0"/>
              <a:solidFill>
                <a:schemeClr val="tx1"/>
              </a:solidFill>
              <a:effectLst>
                <a:outerShdw blurRad="38100" dist="19050" dir="2700000" algn="tl" rotWithShape="0">
                  <a:schemeClr val="dk1">
                    <a:alpha val="40000"/>
                  </a:schemeClr>
                </a:outerShdw>
              </a:effectLst>
            </a:endParaRPr>
          </a:p>
        </p:txBody>
      </p:sp>
      <p:sp>
        <p:nvSpPr>
          <p:cNvPr id="16" name="Date Placeholder 15">
            <a:extLst>
              <a:ext uri="{FF2B5EF4-FFF2-40B4-BE49-F238E27FC236}">
                <a16:creationId xmlns:a16="http://schemas.microsoft.com/office/drawing/2014/main" id="{950F93CD-108E-A44D-B9E8-634E15621679}"/>
              </a:ext>
            </a:extLst>
          </p:cNvPr>
          <p:cNvSpPr>
            <a:spLocks noGrp="1"/>
          </p:cNvSpPr>
          <p:nvPr>
            <p:ph type="dt" sz="half" idx="10"/>
          </p:nvPr>
        </p:nvSpPr>
        <p:spPr/>
        <p:txBody>
          <a:bodyPr/>
          <a:lstStyle/>
          <a:p>
            <a:fld id="{4AD47F8D-14D6-7840-A187-C543ABCA644C}" type="datetime1">
              <a:rPr lang="en-IN" smtClean="0"/>
              <a:t>19-11-2020</a:t>
            </a:fld>
            <a:endParaRPr lang="en-US"/>
          </a:p>
        </p:txBody>
      </p:sp>
      <p:sp>
        <p:nvSpPr>
          <p:cNvPr id="17" name="Slide Number Placeholder 16">
            <a:extLst>
              <a:ext uri="{FF2B5EF4-FFF2-40B4-BE49-F238E27FC236}">
                <a16:creationId xmlns:a16="http://schemas.microsoft.com/office/drawing/2014/main" id="{5A8542A3-1462-8D44-89A5-4A32F60C7ADF}"/>
              </a:ext>
            </a:extLst>
          </p:cNvPr>
          <p:cNvSpPr>
            <a:spLocks noGrp="1"/>
          </p:cNvSpPr>
          <p:nvPr>
            <p:ph type="sldNum" sz="quarter" idx="12"/>
          </p:nvPr>
        </p:nvSpPr>
        <p:spPr/>
        <p:txBody>
          <a:bodyPr/>
          <a:lstStyle/>
          <a:p>
            <a:fld id="{E27C53C2-D351-F749-A35E-143FE18610D4}" type="slidenum">
              <a:rPr lang="en-US" smtClean="0"/>
              <a:t>1</a:t>
            </a:fld>
            <a:endParaRPr lang="en-US"/>
          </a:p>
        </p:txBody>
      </p:sp>
      <p:pic>
        <p:nvPicPr>
          <p:cNvPr id="24" name="Picture Placeholder 23">
            <a:extLst>
              <a:ext uri="{FF2B5EF4-FFF2-40B4-BE49-F238E27FC236}">
                <a16:creationId xmlns:a16="http://schemas.microsoft.com/office/drawing/2014/main" id="{8D4F9BBE-6B34-0341-AB7C-60E63822436B}"/>
              </a:ext>
            </a:extLst>
          </p:cNvPr>
          <p:cNvPicPr>
            <a:picLocks noGrp="1" noChangeAspect="1"/>
          </p:cNvPicPr>
          <p:nvPr>
            <p:ph type="pic" sz="quarter" idx="13"/>
          </p:nvPr>
        </p:nvPicPr>
        <p:blipFill>
          <a:blip r:embed="rId2"/>
          <a:srcRect t="22912" b="22912"/>
          <a:stretch>
            <a:fillRect/>
          </a:stretch>
        </p:blipFill>
        <p:spPr/>
      </p:pic>
      <p:sp>
        <p:nvSpPr>
          <p:cNvPr id="8" name="Title 1"/>
          <p:cNvSpPr txBox="1">
            <a:spLocks/>
          </p:cNvSpPr>
          <p:nvPr/>
        </p:nvSpPr>
        <p:spPr>
          <a:xfrm>
            <a:off x="1125799" y="2357452"/>
            <a:ext cx="7298947" cy="609600"/>
          </a:xfrm>
          <a:prstGeom prst="rect">
            <a:avLst/>
          </a:prstGeom>
          <a:ln/>
        </p:spPr>
        <p:style>
          <a:lnRef idx="0">
            <a:schemeClr val="accent1"/>
          </a:lnRef>
          <a:fillRef idx="3">
            <a:schemeClr val="accent1"/>
          </a:fillRef>
          <a:effectRef idx="3">
            <a:schemeClr val="accent1"/>
          </a:effectRef>
          <a:fontRef idx="minor">
            <a:schemeClr val="lt1"/>
          </a:fontRef>
        </p:style>
        <p:txBody>
          <a:bodyPr lIns="45720" rIns="228600" anchor="ctr">
            <a:noAutofit/>
          </a:bodyPr>
          <a:lstStyle/>
          <a:p>
            <a:pPr lvl="0" algn="ctr" defTabSz="914400">
              <a:spcBef>
                <a:spcPct val="0"/>
              </a:spcBef>
            </a:pPr>
            <a:r>
              <a:rPr lang="en-US" sz="3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Basics, Trends &amp; Vulnerabilities</a:t>
            </a:r>
            <a:endParaRPr kumimoji="0" lang="en-US" sz="3200" b="1" i="0" u="none" strike="noStrike" kern="1200" normalizeH="0" baseline="0" noProof="0" dirty="0">
              <a:ln w="9525">
                <a:solidFill>
                  <a:schemeClr val="bg1"/>
                </a:solidFill>
                <a:prstDash val="solid"/>
              </a:ln>
              <a:solidFill>
                <a:schemeClr val="tx1"/>
              </a:solidFill>
              <a:effectLst>
                <a:outerShdw blurRad="12700" dist="38100" dir="2700000" algn="tl" rotWithShape="0">
                  <a:schemeClr val="bg1">
                    <a:lumMod val="50000"/>
                  </a:schemeClr>
                </a:outerShdw>
              </a:effectLst>
              <a:uLnTx/>
              <a:uFillTx/>
            </a:endParaRPr>
          </a:p>
        </p:txBody>
      </p:sp>
      <p:sp>
        <p:nvSpPr>
          <p:cNvPr id="2" name="Subtitle 1"/>
          <p:cNvSpPr>
            <a:spLocks noGrp="1"/>
          </p:cNvSpPr>
          <p:nvPr>
            <p:ph type="subTitle" idx="1"/>
          </p:nvPr>
        </p:nvSpPr>
        <p:spPr>
          <a:xfrm>
            <a:off x="762000" y="3028950"/>
            <a:ext cx="7696200" cy="425054"/>
          </a:xfrm>
        </p:spPr>
        <p:txBody>
          <a:bodyPr>
            <a:noAutofit/>
          </a:bodyPr>
          <a:lstStyle/>
          <a:p>
            <a:pPr lvl="0" algn="r" defTabSz="914400">
              <a:spcBef>
                <a:spcPct val="0"/>
              </a:spcBef>
            </a:pPr>
            <a:r>
              <a:rPr lang="en-US" sz="2400" dirty="0" err="1"/>
              <a:t>Alok</a:t>
            </a:r>
            <a:r>
              <a:rPr lang="en-US" sz="2400" dirty="0"/>
              <a:t> Tiwari, Senior Technical Director, NIC, Lucknow</a:t>
            </a:r>
            <a:endParaRPr lang="en-US" sz="2400" dirty="0">
              <a:ln w="11430"/>
              <a:solidFill>
                <a:schemeClr val="bg1"/>
              </a:solidFill>
              <a:effectLst>
                <a:glow rad="63500">
                  <a:schemeClr val="accent3">
                    <a:satMod val="175000"/>
                    <a:alpha val="40000"/>
                  </a:schemeClr>
                </a:glow>
                <a:outerShdw blurRad="80000" dist="40000" dir="5040000" algn="tl">
                  <a:srgbClr val="000000">
                    <a:alpha val="30000"/>
                  </a:srgbClr>
                </a:outerShdw>
              </a:effectLst>
            </a:endParaRPr>
          </a:p>
        </p:txBody>
      </p:sp>
      <p:sp>
        <p:nvSpPr>
          <p:cNvPr id="3" name="Footer Placeholder 2"/>
          <p:cNvSpPr>
            <a:spLocks noGrp="1"/>
          </p:cNvSpPr>
          <p:nvPr>
            <p:ph type="ftr" sz="quarter" idx="11"/>
          </p:nvPr>
        </p:nvSpPr>
        <p:spPr/>
        <p:txBody>
          <a:bodyPr/>
          <a:lstStyle/>
          <a:p>
            <a:r>
              <a:rPr lang="en-US" smtClean="0"/>
              <a:t>NIC, Lucknow</a:t>
            </a:r>
            <a:endParaRPr lang="en-US"/>
          </a:p>
        </p:txBody>
      </p:sp>
    </p:spTree>
    <p:extLst>
      <p:ext uri="{BB962C8B-B14F-4D97-AF65-F5344CB8AC3E}">
        <p14:creationId xmlns:p14="http://schemas.microsoft.com/office/powerpoint/2010/main" val="6714158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887" y="57150"/>
            <a:ext cx="7420513" cy="651271"/>
          </a:xfrm>
        </p:spPr>
        <p:txBody>
          <a:bodyPr>
            <a:noAutofit/>
          </a:bodyPr>
          <a:lstStyle/>
          <a:p>
            <a:pPr algn="ctr"/>
            <a:r>
              <a:rPr lang="en-US" sz="3600" dirty="0" smtClean="0"/>
              <a:t>Actual Environment with Internet</a:t>
            </a:r>
            <a:endParaRPr lang="en-US" sz="3600" dirty="0"/>
          </a:p>
        </p:txBody>
      </p:sp>
      <p:pic>
        <p:nvPicPr>
          <p:cNvPr id="2050" name="Picture 2"/>
          <p:cNvPicPr>
            <a:picLocks noChangeAspect="1" noChangeArrowheads="1"/>
          </p:cNvPicPr>
          <p:nvPr/>
        </p:nvPicPr>
        <p:blipFill>
          <a:blip r:embed="rId3">
            <a:duotone>
              <a:prstClr val="black"/>
              <a:schemeClr val="accent1">
                <a:tint val="45000"/>
                <a:satMod val="400000"/>
              </a:schemeClr>
            </a:duotone>
          </a:blip>
          <a:srcRect l="20501" t="14444" r="16999" b="8889"/>
          <a:stretch>
            <a:fillRect/>
          </a:stretch>
        </p:blipFill>
        <p:spPr bwMode="auto">
          <a:xfrm>
            <a:off x="1113887" y="1123950"/>
            <a:ext cx="6855795" cy="3733800"/>
          </a:xfrm>
          <a:prstGeom prst="rect">
            <a:avLst/>
          </a:prstGeom>
          <a:noFill/>
          <a:ln w="9525">
            <a:noFill/>
            <a:miter lim="800000"/>
            <a:headEnd/>
            <a:tailEnd/>
          </a:ln>
          <a:effectLst/>
        </p:spPr>
      </p:pic>
      <p:sp>
        <p:nvSpPr>
          <p:cNvPr id="3" name="Footer Placeholder 2"/>
          <p:cNvSpPr>
            <a:spLocks noGrp="1"/>
          </p:cNvSpPr>
          <p:nvPr>
            <p:ph type="ftr" sz="quarter" idx="11"/>
          </p:nvPr>
        </p:nvSpPr>
        <p:spPr/>
        <p:txBody>
          <a:bodyPr/>
          <a:lstStyle/>
          <a:p>
            <a:r>
              <a:rPr lang="en-US" smtClean="0"/>
              <a:t>NIC, Lucknow</a:t>
            </a:r>
            <a:endParaRPr lang="en-US"/>
          </a:p>
        </p:txBody>
      </p:sp>
      <p:sp>
        <p:nvSpPr>
          <p:cNvPr id="4" name="Slide Number Placeholder 3"/>
          <p:cNvSpPr>
            <a:spLocks noGrp="1"/>
          </p:cNvSpPr>
          <p:nvPr>
            <p:ph type="sldNum" sz="quarter" idx="12"/>
          </p:nvPr>
        </p:nvSpPr>
        <p:spPr/>
        <p:txBody>
          <a:bodyPr/>
          <a:lstStyle/>
          <a:p>
            <a:fld id="{A3B9734E-3F9B-45C3-B944-4E3A09F2BDDF}" type="slidenum">
              <a:rPr lang="en-US" smtClean="0"/>
              <a:pPr/>
              <a:t>10</a:t>
            </a:fld>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B016F8AB-BCEA-4347-8BA6-BE776009BC89}" type="slidenum">
              <a:rPr lang="en-GB" smtClean="0"/>
              <a:t>11</a:t>
            </a:fld>
            <a:endParaRPr lang="en-GB" dirty="0"/>
          </a:p>
        </p:txBody>
      </p:sp>
      <p:sp>
        <p:nvSpPr>
          <p:cNvPr id="136" name="Up Arrow 135"/>
          <p:cNvSpPr/>
          <p:nvPr/>
        </p:nvSpPr>
        <p:spPr>
          <a:xfrm>
            <a:off x="3679727" y="3204264"/>
            <a:ext cx="1784546" cy="574771"/>
          </a:xfrm>
          <a:prstGeom prst="upArrow">
            <a:avLst>
              <a:gd name="adj1" fmla="val 71636"/>
              <a:gd name="adj2" fmla="val 50000"/>
            </a:avLst>
          </a:prstGeom>
          <a:gradFill flip="none" rotWithShape="1">
            <a:gsLst>
              <a:gs pos="0">
                <a:schemeClr val="accent1">
                  <a:lumMod val="50000"/>
                  <a:alpha val="42000"/>
                </a:schemeClr>
              </a:gs>
              <a:gs pos="100000">
                <a:srgbClr val="FFFFFF">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37" name="Rectangle 136"/>
          <p:cNvSpPr/>
          <p:nvPr/>
        </p:nvSpPr>
        <p:spPr>
          <a:xfrm>
            <a:off x="2587622" y="3443035"/>
            <a:ext cx="3968757" cy="253439"/>
          </a:xfrm>
          <a:prstGeom prst="rect">
            <a:avLst/>
          </a:prstGeom>
          <a:noFill/>
          <a:ln w="127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r>
              <a:rPr lang="en-US" sz="1500" b="1" dirty="0">
                <a:solidFill>
                  <a:srgbClr val="FFFF00"/>
                </a:solidFill>
              </a:rPr>
              <a:t>Procuring  secure  software</a:t>
            </a:r>
          </a:p>
        </p:txBody>
      </p:sp>
      <p:sp>
        <p:nvSpPr>
          <p:cNvPr id="141" name="Rectangle 140"/>
          <p:cNvSpPr/>
          <p:nvPr/>
        </p:nvSpPr>
        <p:spPr>
          <a:xfrm>
            <a:off x="5493726" y="2480879"/>
            <a:ext cx="1753685" cy="365665"/>
          </a:xfrm>
          <a:prstGeom prst="rect">
            <a:avLst/>
          </a:prstGeom>
          <a:noFill/>
          <a:ln w="127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r>
              <a:rPr lang="en-US" sz="1500" b="1" dirty="0">
                <a:solidFill>
                  <a:srgbClr val="FFFF00"/>
                </a:solidFill>
              </a:rPr>
              <a:t>Certifying new releases</a:t>
            </a:r>
          </a:p>
        </p:txBody>
      </p:sp>
      <p:sp>
        <p:nvSpPr>
          <p:cNvPr id="142" name="Rectangle 141"/>
          <p:cNvSpPr/>
          <p:nvPr/>
        </p:nvSpPr>
        <p:spPr>
          <a:xfrm>
            <a:off x="1804866" y="2623028"/>
            <a:ext cx="1799606" cy="365665"/>
          </a:xfrm>
          <a:prstGeom prst="rect">
            <a:avLst/>
          </a:prstGeom>
          <a:noFill/>
          <a:ln w="12700" cap="sq">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r>
              <a:rPr lang="en-US" sz="1500" b="1" dirty="0">
                <a:solidFill>
                  <a:srgbClr val="FFFF00"/>
                </a:solidFill>
              </a:rPr>
              <a:t>Securing legacy applications</a:t>
            </a:r>
          </a:p>
        </p:txBody>
      </p:sp>
      <p:grpSp>
        <p:nvGrpSpPr>
          <p:cNvPr id="9" name="Group 8"/>
          <p:cNvGrpSpPr/>
          <p:nvPr/>
        </p:nvGrpSpPr>
        <p:grpSpPr>
          <a:xfrm>
            <a:off x="3649661" y="2195927"/>
            <a:ext cx="1710727" cy="775932"/>
            <a:chOff x="4866215" y="2927903"/>
            <a:chExt cx="2459568" cy="1320215"/>
          </a:xfrm>
          <a:solidFill>
            <a:schemeClr val="accent1">
              <a:lumMod val="60000"/>
              <a:lumOff val="40000"/>
            </a:schemeClr>
          </a:solidFill>
        </p:grpSpPr>
        <p:sp>
          <p:nvSpPr>
            <p:cNvPr id="156" name="Rectangle 155"/>
            <p:cNvSpPr/>
            <p:nvPr/>
          </p:nvSpPr>
          <p:spPr>
            <a:xfrm>
              <a:off x="4866215" y="2927903"/>
              <a:ext cx="2459568" cy="1247423"/>
            </a:xfrm>
            <a:prstGeom prst="rect">
              <a:avLst/>
            </a:prstGeom>
            <a:grpFill/>
            <a:ln w="38100" cap="flat" cmpd="sng" algn="ctr">
              <a:solidFill>
                <a:srgbClr val="0078EF"/>
              </a:solidFill>
              <a:prstDash val="solid"/>
            </a:ln>
            <a:effectLst/>
          </p:spPr>
          <p:txBody>
            <a:bodyPr bIns="68580" rtlCol="0" anchor="ctr" anchorCtr="0"/>
            <a:lstStyle/>
            <a:p>
              <a:pPr algn="ctr"/>
              <a:endParaRPr lang="en-US" sz="1575" i="1" dirty="0">
                <a:solidFill>
                  <a:schemeClr val="bg1"/>
                </a:solidFill>
              </a:endParaRPr>
            </a:p>
          </p:txBody>
        </p:sp>
        <p:sp>
          <p:nvSpPr>
            <p:cNvPr id="157" name="TextBox 58"/>
            <p:cNvSpPr txBox="1">
              <a:spLocks noChangeArrowheads="1"/>
            </p:cNvSpPr>
            <p:nvPr/>
          </p:nvSpPr>
          <p:spPr bwMode="auto">
            <a:xfrm>
              <a:off x="4936389" y="3567348"/>
              <a:ext cx="2319219" cy="680770"/>
            </a:xfrm>
            <a:prstGeom prst="rect">
              <a:avLst/>
            </a:prstGeom>
            <a:grpFill/>
            <a:ln w="9525">
              <a:noFill/>
              <a:miter lim="800000"/>
              <a:headEnd/>
              <a:tailEnd/>
            </a:ln>
          </p:spPr>
          <p:txBody>
            <a:bodyPr wrap="square">
              <a:prstTxWarp prst="textNoShape">
                <a:avLst/>
              </a:prstTxWarp>
              <a:spAutoFit/>
            </a:bodyPr>
            <a:lstStyle/>
            <a:p>
              <a:pPr algn="ctr"/>
              <a:r>
                <a:rPr lang="en-US" sz="1000" b="1" dirty="0">
                  <a:solidFill>
                    <a:schemeClr val="bg1"/>
                  </a:solidFill>
                </a:rPr>
                <a:t>Demonstrating Compliance</a:t>
              </a:r>
            </a:p>
          </p:txBody>
        </p:sp>
        <p:sp>
          <p:nvSpPr>
            <p:cNvPr id="180" name="Freeform 119"/>
            <p:cNvSpPr>
              <a:spLocks/>
            </p:cNvSpPr>
            <p:nvPr/>
          </p:nvSpPr>
          <p:spPr bwMode="auto">
            <a:xfrm>
              <a:off x="5848342" y="3189853"/>
              <a:ext cx="681038" cy="454025"/>
            </a:xfrm>
            <a:custGeom>
              <a:avLst/>
              <a:gdLst>
                <a:gd name="T0" fmla="*/ 0 w 429"/>
                <a:gd name="T1" fmla="*/ 140 h 286"/>
                <a:gd name="T2" fmla="*/ 145 w 429"/>
                <a:gd name="T3" fmla="*/ 286 h 286"/>
                <a:gd name="T4" fmla="*/ 429 w 429"/>
                <a:gd name="T5" fmla="*/ 0 h 286"/>
              </a:gdLst>
              <a:ahLst/>
              <a:cxnLst>
                <a:cxn ang="0">
                  <a:pos x="T0" y="T1"/>
                </a:cxn>
                <a:cxn ang="0">
                  <a:pos x="T2" y="T3"/>
                </a:cxn>
                <a:cxn ang="0">
                  <a:pos x="T4" y="T5"/>
                </a:cxn>
              </a:cxnLst>
              <a:rect l="0" t="0" r="r" b="b"/>
              <a:pathLst>
                <a:path w="429" h="286">
                  <a:moveTo>
                    <a:pt x="0" y="140"/>
                  </a:moveTo>
                  <a:lnTo>
                    <a:pt x="145" y="286"/>
                  </a:lnTo>
                  <a:lnTo>
                    <a:pt x="429" y="0"/>
                  </a:lnTo>
                </a:path>
              </a:pathLst>
            </a:custGeom>
            <a:grpFill/>
            <a:ln w="38100">
              <a:solidFill>
                <a:srgbClr val="0078EF"/>
              </a:solidFill>
              <a:prstDash val="solid"/>
              <a:round/>
              <a:headEnd/>
              <a:tailEnd/>
            </a:ln>
          </p:spPr>
          <p:txBody>
            <a:bodyPr vert="horz" wrap="square" lIns="68580" tIns="34290" rIns="68580" bIns="34290" numCol="1" anchor="t" anchorCtr="0" compatLnSpc="1">
              <a:prstTxWarp prst="textNoShape">
                <a:avLst/>
              </a:prstTxWarp>
            </a:bodyPr>
            <a:lstStyle/>
            <a:p>
              <a:endParaRPr lang="en-US" sz="1350" dirty="0"/>
            </a:p>
          </p:txBody>
        </p:sp>
      </p:grpSp>
      <p:grpSp>
        <p:nvGrpSpPr>
          <p:cNvPr id="16" name="Group 15"/>
          <p:cNvGrpSpPr/>
          <p:nvPr/>
        </p:nvGrpSpPr>
        <p:grpSpPr>
          <a:xfrm>
            <a:off x="1634213" y="1224681"/>
            <a:ext cx="5875574" cy="901651"/>
            <a:chOff x="2178950" y="1632907"/>
            <a:chExt cx="7834099" cy="1202201"/>
          </a:xfrm>
        </p:grpSpPr>
        <p:sp>
          <p:nvSpPr>
            <p:cNvPr id="143" name="Left-Right Arrow 72"/>
            <p:cNvSpPr/>
            <p:nvPr/>
          </p:nvSpPr>
          <p:spPr>
            <a:xfrm>
              <a:off x="2178950" y="2244905"/>
              <a:ext cx="7834099" cy="590203"/>
            </a:xfrm>
            <a:custGeom>
              <a:avLst/>
              <a:gdLst/>
              <a:ahLst/>
              <a:cxnLst/>
              <a:rect l="l" t="t" r="r" b="b"/>
              <a:pathLst>
                <a:path w="7834098" h="590203">
                  <a:moveTo>
                    <a:pt x="3917050" y="0"/>
                  </a:moveTo>
                  <a:lnTo>
                    <a:pt x="4093693" y="176644"/>
                  </a:lnTo>
                  <a:lnTo>
                    <a:pt x="4005371" y="176644"/>
                  </a:lnTo>
                  <a:lnTo>
                    <a:pt x="4005371" y="331738"/>
                  </a:lnTo>
                  <a:lnTo>
                    <a:pt x="7661788" y="331738"/>
                  </a:lnTo>
                  <a:lnTo>
                    <a:pt x="7661788" y="245583"/>
                  </a:lnTo>
                  <a:lnTo>
                    <a:pt x="7834098" y="417893"/>
                  </a:lnTo>
                  <a:lnTo>
                    <a:pt x="7661788" y="590203"/>
                  </a:lnTo>
                  <a:lnTo>
                    <a:pt x="7661788" y="504048"/>
                  </a:lnTo>
                  <a:lnTo>
                    <a:pt x="172310" y="504048"/>
                  </a:lnTo>
                  <a:lnTo>
                    <a:pt x="172310" y="590203"/>
                  </a:lnTo>
                  <a:lnTo>
                    <a:pt x="0" y="417893"/>
                  </a:lnTo>
                  <a:lnTo>
                    <a:pt x="172310" y="245583"/>
                  </a:lnTo>
                  <a:lnTo>
                    <a:pt x="172310" y="331738"/>
                  </a:lnTo>
                  <a:lnTo>
                    <a:pt x="3828728" y="331738"/>
                  </a:lnTo>
                  <a:lnTo>
                    <a:pt x="3828728" y="176644"/>
                  </a:lnTo>
                  <a:lnTo>
                    <a:pt x="3740406" y="176644"/>
                  </a:lnTo>
                  <a:close/>
                </a:path>
              </a:pathLst>
            </a:custGeom>
            <a:ln/>
          </p:spPr>
          <p:style>
            <a:lnRef idx="2">
              <a:schemeClr val="accent1"/>
            </a:lnRef>
            <a:fillRef idx="1">
              <a:schemeClr val="lt1"/>
            </a:fillRef>
            <a:effectRef idx="0">
              <a:schemeClr val="accent1"/>
            </a:effectRef>
            <a:fontRef idx="minor">
              <a:schemeClr val="dk1"/>
            </a:fontRef>
          </p:style>
          <p:txBody>
            <a:bodyPr bIns="68580" rtlCol="0" anchor="ctr" anchorCtr="0"/>
            <a:lstStyle/>
            <a:p>
              <a:pPr algn="ctr"/>
              <a:endParaRPr lang="en-US" sz="1575" i="1" dirty="0">
                <a:solidFill>
                  <a:schemeClr val="bg1"/>
                </a:solidFill>
              </a:endParaRPr>
            </a:p>
          </p:txBody>
        </p:sp>
        <p:sp>
          <p:nvSpPr>
            <p:cNvPr id="144" name="Rectangle 143"/>
            <p:cNvSpPr/>
            <p:nvPr/>
          </p:nvSpPr>
          <p:spPr>
            <a:xfrm>
              <a:off x="4495801" y="1632907"/>
              <a:ext cx="3200397" cy="487553"/>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lgn="ctr" eaLnBrk="0" hangingPunct="0">
                <a:defRPr/>
              </a:pPr>
              <a:r>
                <a:rPr lang="en-US" sz="1200" b="1" dirty="0">
                  <a:solidFill>
                    <a:schemeClr val="bg1"/>
                  </a:solidFill>
                </a:rPr>
                <a:t>Monitoring / Protecting Production Software</a:t>
              </a:r>
            </a:p>
          </p:txBody>
        </p:sp>
      </p:grpSp>
      <p:grpSp>
        <p:nvGrpSpPr>
          <p:cNvPr id="11" name="Group 10"/>
          <p:cNvGrpSpPr/>
          <p:nvPr/>
        </p:nvGrpSpPr>
        <p:grpSpPr>
          <a:xfrm>
            <a:off x="454394" y="2195928"/>
            <a:ext cx="1475607" cy="1001867"/>
            <a:chOff x="605858" y="2927903"/>
            <a:chExt cx="1967476" cy="1335823"/>
          </a:xfrm>
        </p:grpSpPr>
        <p:grpSp>
          <p:nvGrpSpPr>
            <p:cNvPr id="6" name="Group 5"/>
            <p:cNvGrpSpPr/>
            <p:nvPr/>
          </p:nvGrpSpPr>
          <p:grpSpPr>
            <a:xfrm>
              <a:off x="605858" y="2927903"/>
              <a:ext cx="1967476" cy="1335823"/>
              <a:chOff x="605858" y="2927903"/>
              <a:chExt cx="1967476" cy="1335823"/>
            </a:xfrm>
          </p:grpSpPr>
          <p:sp>
            <p:nvSpPr>
              <p:cNvPr id="152" name="Rectangle 151"/>
              <p:cNvSpPr/>
              <p:nvPr/>
            </p:nvSpPr>
            <p:spPr>
              <a:xfrm>
                <a:off x="605858" y="2927903"/>
                <a:ext cx="1967476" cy="1247423"/>
              </a:xfrm>
              <a:prstGeom prst="rect">
                <a:avLst/>
              </a:prstGeom>
              <a:ln/>
            </p:spPr>
            <p:style>
              <a:lnRef idx="2">
                <a:schemeClr val="accent1"/>
              </a:lnRef>
              <a:fillRef idx="1">
                <a:schemeClr val="lt1"/>
              </a:fillRef>
              <a:effectRef idx="0">
                <a:schemeClr val="accent1"/>
              </a:effectRef>
              <a:fontRef idx="minor">
                <a:schemeClr val="dk1"/>
              </a:fontRef>
            </p:style>
            <p:txBody>
              <a:bodyPr bIns="68580" rtlCol="0" anchor="ctr" anchorCtr="0"/>
              <a:lstStyle/>
              <a:p>
                <a:pPr algn="ctr"/>
                <a:endParaRPr lang="en-US" sz="1575" i="1" dirty="0">
                  <a:solidFill>
                    <a:schemeClr val="bg1"/>
                  </a:solidFill>
                </a:endParaRPr>
              </a:p>
            </p:txBody>
          </p:sp>
          <p:sp>
            <p:nvSpPr>
              <p:cNvPr id="154" name="TextBox 52"/>
              <p:cNvSpPr txBox="1">
                <a:spLocks noChangeArrowheads="1"/>
              </p:cNvSpPr>
              <p:nvPr>
                <p:custDataLst>
                  <p:tags r:id="rId1"/>
                </p:custDataLst>
              </p:nvPr>
            </p:nvSpPr>
            <p:spPr bwMode="auto">
              <a:xfrm>
                <a:off x="905743" y="3808217"/>
                <a:ext cx="1367707" cy="45550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lnSpc>
                    <a:spcPct val="90000"/>
                  </a:lnSpc>
                </a:pPr>
                <a:r>
                  <a:rPr lang="en-US" sz="900" b="1" dirty="0"/>
                  <a:t>Legacy Software</a:t>
                </a:r>
              </a:p>
            </p:txBody>
          </p:sp>
        </p:grpSp>
        <p:grpSp>
          <p:nvGrpSpPr>
            <p:cNvPr id="139" name="Group 138"/>
            <p:cNvGrpSpPr/>
            <p:nvPr/>
          </p:nvGrpSpPr>
          <p:grpSpPr>
            <a:xfrm>
              <a:off x="1317370" y="3182334"/>
              <a:ext cx="473542" cy="527314"/>
              <a:chOff x="8312355" y="12319392"/>
              <a:chExt cx="280323" cy="308967"/>
            </a:xfrm>
            <a:solidFill>
              <a:srgbClr val="0078EF"/>
            </a:solidFill>
          </p:grpSpPr>
          <p:sp>
            <p:nvSpPr>
              <p:cNvPr id="140" name="Freeform 282"/>
              <p:cNvSpPr>
                <a:spLocks noChangeArrowheads="1"/>
              </p:cNvSpPr>
              <p:nvPr/>
            </p:nvSpPr>
            <p:spPr bwMode="auto">
              <a:xfrm>
                <a:off x="8357370" y="12376684"/>
                <a:ext cx="151415" cy="10230"/>
              </a:xfrm>
              <a:custGeom>
                <a:avLst/>
                <a:gdLst>
                  <a:gd name="T0" fmla="*/ 10 w 325"/>
                  <a:gd name="T1" fmla="*/ 21 h 22"/>
                  <a:gd name="T2" fmla="*/ 10 w 325"/>
                  <a:gd name="T3" fmla="*/ 21 h 22"/>
                  <a:gd name="T4" fmla="*/ 10 w 325"/>
                  <a:gd name="T5" fmla="*/ 21 h 22"/>
                  <a:gd name="T6" fmla="*/ 314 w 325"/>
                  <a:gd name="T7" fmla="*/ 21 h 22"/>
                  <a:gd name="T8" fmla="*/ 324 w 325"/>
                  <a:gd name="T9" fmla="*/ 10 h 22"/>
                  <a:gd name="T10" fmla="*/ 314 w 325"/>
                  <a:gd name="T11" fmla="*/ 0 h 22"/>
                  <a:gd name="T12" fmla="*/ 314 w 325"/>
                  <a:gd name="T13" fmla="*/ 0 h 22"/>
                  <a:gd name="T14" fmla="*/ 10 w 325"/>
                  <a:gd name="T15" fmla="*/ 0 h 22"/>
                  <a:gd name="T16" fmla="*/ 0 w 325"/>
                  <a:gd name="T17" fmla="*/ 10 h 22"/>
                  <a:gd name="T18" fmla="*/ 10 w 325"/>
                  <a:gd name="T19"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22">
                    <a:moveTo>
                      <a:pt x="10" y="21"/>
                    </a:moveTo>
                    <a:lnTo>
                      <a:pt x="10" y="21"/>
                    </a:lnTo>
                    <a:lnTo>
                      <a:pt x="10" y="21"/>
                    </a:lnTo>
                    <a:cubicBezTo>
                      <a:pt x="314" y="21"/>
                      <a:pt x="314" y="21"/>
                      <a:pt x="314" y="21"/>
                    </a:cubicBezTo>
                    <a:cubicBezTo>
                      <a:pt x="319" y="21"/>
                      <a:pt x="324" y="15"/>
                      <a:pt x="324" y="10"/>
                    </a:cubicBezTo>
                    <a:cubicBezTo>
                      <a:pt x="324" y="4"/>
                      <a:pt x="319" y="0"/>
                      <a:pt x="314" y="0"/>
                    </a:cubicBezTo>
                    <a:lnTo>
                      <a:pt x="314" y="0"/>
                    </a:lnTo>
                    <a:cubicBezTo>
                      <a:pt x="10" y="0"/>
                      <a:pt x="10" y="0"/>
                      <a:pt x="10" y="0"/>
                    </a:cubicBezTo>
                    <a:cubicBezTo>
                      <a:pt x="4" y="0"/>
                      <a:pt x="0" y="4"/>
                      <a:pt x="0" y="10"/>
                    </a:cubicBezTo>
                    <a:cubicBezTo>
                      <a:pt x="0" y="17"/>
                      <a:pt x="4" y="21"/>
                      <a:pt x="10" y="21"/>
                    </a:cubicBezTo>
                  </a:path>
                </a:pathLst>
              </a:custGeom>
              <a:ln/>
              <a:extLst/>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sz="1350" dirty="0"/>
              </a:p>
            </p:txBody>
          </p:sp>
          <p:sp>
            <p:nvSpPr>
              <p:cNvPr id="145" name="Freeform 283"/>
              <p:cNvSpPr>
                <a:spLocks noChangeArrowheads="1"/>
              </p:cNvSpPr>
              <p:nvPr/>
            </p:nvSpPr>
            <p:spPr bwMode="auto">
              <a:xfrm>
                <a:off x="8357370" y="12411468"/>
                <a:ext cx="151415" cy="10231"/>
              </a:xfrm>
              <a:custGeom>
                <a:avLst/>
                <a:gdLst>
                  <a:gd name="T0" fmla="*/ 10 w 325"/>
                  <a:gd name="T1" fmla="*/ 21 h 22"/>
                  <a:gd name="T2" fmla="*/ 10 w 325"/>
                  <a:gd name="T3" fmla="*/ 21 h 22"/>
                  <a:gd name="T4" fmla="*/ 10 w 325"/>
                  <a:gd name="T5" fmla="*/ 21 h 22"/>
                  <a:gd name="T6" fmla="*/ 314 w 325"/>
                  <a:gd name="T7" fmla="*/ 21 h 22"/>
                  <a:gd name="T8" fmla="*/ 324 w 325"/>
                  <a:gd name="T9" fmla="*/ 11 h 22"/>
                  <a:gd name="T10" fmla="*/ 314 w 325"/>
                  <a:gd name="T11" fmla="*/ 0 h 22"/>
                  <a:gd name="T12" fmla="*/ 314 w 325"/>
                  <a:gd name="T13" fmla="*/ 0 h 22"/>
                  <a:gd name="T14" fmla="*/ 10 w 325"/>
                  <a:gd name="T15" fmla="*/ 1 h 22"/>
                  <a:gd name="T16" fmla="*/ 0 w 325"/>
                  <a:gd name="T17" fmla="*/ 11 h 22"/>
                  <a:gd name="T18" fmla="*/ 10 w 325"/>
                  <a:gd name="T19"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22">
                    <a:moveTo>
                      <a:pt x="10" y="21"/>
                    </a:moveTo>
                    <a:lnTo>
                      <a:pt x="10" y="21"/>
                    </a:lnTo>
                    <a:lnTo>
                      <a:pt x="10" y="21"/>
                    </a:lnTo>
                    <a:cubicBezTo>
                      <a:pt x="314" y="21"/>
                      <a:pt x="314" y="21"/>
                      <a:pt x="314" y="21"/>
                    </a:cubicBezTo>
                    <a:cubicBezTo>
                      <a:pt x="319" y="21"/>
                      <a:pt x="324" y="17"/>
                      <a:pt x="324" y="11"/>
                    </a:cubicBezTo>
                    <a:cubicBezTo>
                      <a:pt x="324" y="6"/>
                      <a:pt x="319" y="0"/>
                      <a:pt x="314" y="0"/>
                    </a:cubicBezTo>
                    <a:lnTo>
                      <a:pt x="314" y="0"/>
                    </a:lnTo>
                    <a:cubicBezTo>
                      <a:pt x="10" y="1"/>
                      <a:pt x="10" y="1"/>
                      <a:pt x="10" y="1"/>
                    </a:cubicBezTo>
                    <a:cubicBezTo>
                      <a:pt x="4" y="1"/>
                      <a:pt x="0" y="6"/>
                      <a:pt x="0" y="11"/>
                    </a:cubicBezTo>
                    <a:cubicBezTo>
                      <a:pt x="0" y="17"/>
                      <a:pt x="4" y="21"/>
                      <a:pt x="10" y="21"/>
                    </a:cubicBezTo>
                  </a:path>
                </a:pathLst>
              </a:custGeom>
              <a:ln/>
              <a:extLst/>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sz="1350" dirty="0"/>
              </a:p>
            </p:txBody>
          </p:sp>
          <p:sp>
            <p:nvSpPr>
              <p:cNvPr id="146" name="Freeform 284"/>
              <p:cNvSpPr>
                <a:spLocks noChangeArrowheads="1"/>
              </p:cNvSpPr>
              <p:nvPr/>
            </p:nvSpPr>
            <p:spPr bwMode="auto">
              <a:xfrm>
                <a:off x="8312355" y="12319392"/>
                <a:ext cx="280323" cy="308967"/>
              </a:xfrm>
              <a:custGeom>
                <a:avLst/>
                <a:gdLst>
                  <a:gd name="T0" fmla="*/ 520 w 606"/>
                  <a:gd name="T1" fmla="*/ 317 h 666"/>
                  <a:gd name="T2" fmla="*/ 520 w 606"/>
                  <a:gd name="T3" fmla="*/ 317 h 666"/>
                  <a:gd name="T4" fmla="*/ 520 w 606"/>
                  <a:gd name="T5" fmla="*/ 10 h 666"/>
                  <a:gd name="T6" fmla="*/ 516 w 606"/>
                  <a:gd name="T7" fmla="*/ 3 h 666"/>
                  <a:gd name="T8" fmla="*/ 509 w 606"/>
                  <a:gd name="T9" fmla="*/ 0 h 666"/>
                  <a:gd name="T10" fmla="*/ 11 w 606"/>
                  <a:gd name="T11" fmla="*/ 0 h 666"/>
                  <a:gd name="T12" fmla="*/ 0 w 606"/>
                  <a:gd name="T13" fmla="*/ 10 h 666"/>
                  <a:gd name="T14" fmla="*/ 0 w 606"/>
                  <a:gd name="T15" fmla="*/ 613 h 666"/>
                  <a:gd name="T16" fmla="*/ 11 w 606"/>
                  <a:gd name="T17" fmla="*/ 623 h 666"/>
                  <a:gd name="T18" fmla="*/ 294 w 606"/>
                  <a:gd name="T19" fmla="*/ 623 h 666"/>
                  <a:gd name="T20" fmla="*/ 296 w 606"/>
                  <a:gd name="T21" fmla="*/ 623 h 666"/>
                  <a:gd name="T22" fmla="*/ 416 w 606"/>
                  <a:gd name="T23" fmla="*/ 665 h 666"/>
                  <a:gd name="T24" fmla="*/ 605 w 606"/>
                  <a:gd name="T25" fmla="*/ 476 h 666"/>
                  <a:gd name="T26" fmla="*/ 520 w 606"/>
                  <a:gd name="T27" fmla="*/ 317 h 666"/>
                  <a:gd name="T28" fmla="*/ 21 w 606"/>
                  <a:gd name="T29" fmla="*/ 602 h 666"/>
                  <a:gd name="T30" fmla="*/ 21 w 606"/>
                  <a:gd name="T31" fmla="*/ 602 h 666"/>
                  <a:gd name="T32" fmla="*/ 21 w 606"/>
                  <a:gd name="T33" fmla="*/ 22 h 666"/>
                  <a:gd name="T34" fmla="*/ 499 w 606"/>
                  <a:gd name="T35" fmla="*/ 22 h 666"/>
                  <a:gd name="T36" fmla="*/ 499 w 606"/>
                  <a:gd name="T37" fmla="*/ 306 h 666"/>
                  <a:gd name="T38" fmla="*/ 418 w 606"/>
                  <a:gd name="T39" fmla="*/ 286 h 666"/>
                  <a:gd name="T40" fmla="*/ 419 w 606"/>
                  <a:gd name="T41" fmla="*/ 282 h 666"/>
                  <a:gd name="T42" fmla="*/ 408 w 606"/>
                  <a:gd name="T43" fmla="*/ 272 h 666"/>
                  <a:gd name="T44" fmla="*/ 107 w 606"/>
                  <a:gd name="T45" fmla="*/ 272 h 666"/>
                  <a:gd name="T46" fmla="*/ 107 w 606"/>
                  <a:gd name="T47" fmla="*/ 272 h 666"/>
                  <a:gd name="T48" fmla="*/ 97 w 606"/>
                  <a:gd name="T49" fmla="*/ 282 h 666"/>
                  <a:gd name="T50" fmla="*/ 107 w 606"/>
                  <a:gd name="T51" fmla="*/ 293 h 666"/>
                  <a:gd name="T52" fmla="*/ 368 w 606"/>
                  <a:gd name="T53" fmla="*/ 293 h 666"/>
                  <a:gd name="T54" fmla="*/ 276 w 606"/>
                  <a:gd name="T55" fmla="*/ 349 h 666"/>
                  <a:gd name="T56" fmla="*/ 276 w 606"/>
                  <a:gd name="T57" fmla="*/ 349 h 666"/>
                  <a:gd name="T58" fmla="*/ 107 w 606"/>
                  <a:gd name="T59" fmla="*/ 347 h 666"/>
                  <a:gd name="T60" fmla="*/ 107 w 606"/>
                  <a:gd name="T61" fmla="*/ 347 h 666"/>
                  <a:gd name="T62" fmla="*/ 97 w 606"/>
                  <a:gd name="T63" fmla="*/ 359 h 666"/>
                  <a:gd name="T64" fmla="*/ 107 w 606"/>
                  <a:gd name="T65" fmla="*/ 368 h 666"/>
                  <a:gd name="T66" fmla="*/ 260 w 606"/>
                  <a:gd name="T67" fmla="*/ 368 h 666"/>
                  <a:gd name="T68" fmla="*/ 233 w 606"/>
                  <a:gd name="T69" fmla="*/ 424 h 666"/>
                  <a:gd name="T70" fmla="*/ 107 w 606"/>
                  <a:gd name="T71" fmla="*/ 424 h 666"/>
                  <a:gd name="T72" fmla="*/ 107 w 606"/>
                  <a:gd name="T73" fmla="*/ 424 h 666"/>
                  <a:gd name="T74" fmla="*/ 97 w 606"/>
                  <a:gd name="T75" fmla="*/ 434 h 666"/>
                  <a:gd name="T76" fmla="*/ 107 w 606"/>
                  <a:gd name="T77" fmla="*/ 445 h 666"/>
                  <a:gd name="T78" fmla="*/ 229 w 606"/>
                  <a:gd name="T79" fmla="*/ 445 h 666"/>
                  <a:gd name="T80" fmla="*/ 226 w 606"/>
                  <a:gd name="T81" fmla="*/ 476 h 666"/>
                  <a:gd name="T82" fmla="*/ 227 w 606"/>
                  <a:gd name="T83" fmla="*/ 501 h 666"/>
                  <a:gd name="T84" fmla="*/ 107 w 606"/>
                  <a:gd name="T85" fmla="*/ 499 h 666"/>
                  <a:gd name="T86" fmla="*/ 107 w 606"/>
                  <a:gd name="T87" fmla="*/ 499 h 666"/>
                  <a:gd name="T88" fmla="*/ 97 w 606"/>
                  <a:gd name="T89" fmla="*/ 511 h 666"/>
                  <a:gd name="T90" fmla="*/ 107 w 606"/>
                  <a:gd name="T91" fmla="*/ 520 h 666"/>
                  <a:gd name="T92" fmla="*/ 232 w 606"/>
                  <a:gd name="T93" fmla="*/ 520 h 666"/>
                  <a:gd name="T94" fmla="*/ 274 w 606"/>
                  <a:gd name="T95" fmla="*/ 602 h 666"/>
                  <a:gd name="T96" fmla="*/ 21 w 606"/>
                  <a:gd name="T97" fmla="*/ 602 h 666"/>
                  <a:gd name="T98" fmla="*/ 416 w 606"/>
                  <a:gd name="T99" fmla="*/ 646 h 666"/>
                  <a:gd name="T100" fmla="*/ 416 w 606"/>
                  <a:gd name="T101" fmla="*/ 646 h 666"/>
                  <a:gd name="T102" fmla="*/ 247 w 606"/>
                  <a:gd name="T103" fmla="*/ 476 h 666"/>
                  <a:gd name="T104" fmla="*/ 416 w 606"/>
                  <a:gd name="T105" fmla="*/ 307 h 666"/>
                  <a:gd name="T106" fmla="*/ 584 w 606"/>
                  <a:gd name="T107" fmla="*/ 476 h 666"/>
                  <a:gd name="T108" fmla="*/ 416 w 606"/>
                  <a:gd name="T109" fmla="*/ 64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06" h="666">
                    <a:moveTo>
                      <a:pt x="520" y="317"/>
                    </a:moveTo>
                    <a:lnTo>
                      <a:pt x="520" y="317"/>
                    </a:lnTo>
                    <a:cubicBezTo>
                      <a:pt x="520" y="10"/>
                      <a:pt x="520" y="10"/>
                      <a:pt x="520" y="10"/>
                    </a:cubicBezTo>
                    <a:cubicBezTo>
                      <a:pt x="520" y="8"/>
                      <a:pt x="519" y="5"/>
                      <a:pt x="516" y="3"/>
                    </a:cubicBezTo>
                    <a:cubicBezTo>
                      <a:pt x="514" y="2"/>
                      <a:pt x="512" y="0"/>
                      <a:pt x="509" y="0"/>
                    </a:cubicBezTo>
                    <a:cubicBezTo>
                      <a:pt x="11" y="0"/>
                      <a:pt x="11" y="0"/>
                      <a:pt x="11" y="0"/>
                    </a:cubicBezTo>
                    <a:cubicBezTo>
                      <a:pt x="6" y="0"/>
                      <a:pt x="0" y="5"/>
                      <a:pt x="0" y="10"/>
                    </a:cubicBezTo>
                    <a:cubicBezTo>
                      <a:pt x="0" y="613"/>
                      <a:pt x="0" y="613"/>
                      <a:pt x="0" y="613"/>
                    </a:cubicBezTo>
                    <a:cubicBezTo>
                      <a:pt x="0" y="619"/>
                      <a:pt x="6" y="623"/>
                      <a:pt x="11" y="623"/>
                    </a:cubicBezTo>
                    <a:cubicBezTo>
                      <a:pt x="294" y="623"/>
                      <a:pt x="294" y="623"/>
                      <a:pt x="294" y="623"/>
                    </a:cubicBezTo>
                    <a:cubicBezTo>
                      <a:pt x="296" y="623"/>
                      <a:pt x="296" y="623"/>
                      <a:pt x="296" y="623"/>
                    </a:cubicBezTo>
                    <a:cubicBezTo>
                      <a:pt x="328" y="650"/>
                      <a:pt x="370" y="665"/>
                      <a:pt x="416" y="665"/>
                    </a:cubicBezTo>
                    <a:cubicBezTo>
                      <a:pt x="520" y="665"/>
                      <a:pt x="605" y="580"/>
                      <a:pt x="605" y="476"/>
                    </a:cubicBezTo>
                    <a:cubicBezTo>
                      <a:pt x="605" y="410"/>
                      <a:pt x="571" y="351"/>
                      <a:pt x="520" y="317"/>
                    </a:cubicBezTo>
                    <a:close/>
                    <a:moveTo>
                      <a:pt x="21" y="602"/>
                    </a:moveTo>
                    <a:lnTo>
                      <a:pt x="21" y="602"/>
                    </a:lnTo>
                    <a:cubicBezTo>
                      <a:pt x="21" y="22"/>
                      <a:pt x="21" y="22"/>
                      <a:pt x="21" y="22"/>
                    </a:cubicBezTo>
                    <a:cubicBezTo>
                      <a:pt x="499" y="22"/>
                      <a:pt x="499" y="22"/>
                      <a:pt x="499" y="22"/>
                    </a:cubicBezTo>
                    <a:cubicBezTo>
                      <a:pt x="499" y="306"/>
                      <a:pt x="499" y="306"/>
                      <a:pt x="499" y="306"/>
                    </a:cubicBezTo>
                    <a:cubicBezTo>
                      <a:pt x="473" y="295"/>
                      <a:pt x="446" y="287"/>
                      <a:pt x="418" y="286"/>
                    </a:cubicBezTo>
                    <a:cubicBezTo>
                      <a:pt x="418" y="285"/>
                      <a:pt x="419" y="285"/>
                      <a:pt x="419" y="282"/>
                    </a:cubicBezTo>
                    <a:cubicBezTo>
                      <a:pt x="419" y="276"/>
                      <a:pt x="414" y="272"/>
                      <a:pt x="408" y="272"/>
                    </a:cubicBezTo>
                    <a:cubicBezTo>
                      <a:pt x="107" y="272"/>
                      <a:pt x="107" y="272"/>
                      <a:pt x="107" y="272"/>
                    </a:cubicBezTo>
                    <a:lnTo>
                      <a:pt x="107" y="272"/>
                    </a:lnTo>
                    <a:cubicBezTo>
                      <a:pt x="101" y="272"/>
                      <a:pt x="97" y="276"/>
                      <a:pt x="97" y="282"/>
                    </a:cubicBezTo>
                    <a:cubicBezTo>
                      <a:pt x="97" y="287"/>
                      <a:pt x="101" y="293"/>
                      <a:pt x="107" y="293"/>
                    </a:cubicBezTo>
                    <a:cubicBezTo>
                      <a:pt x="368" y="293"/>
                      <a:pt x="368" y="293"/>
                      <a:pt x="368" y="293"/>
                    </a:cubicBezTo>
                    <a:cubicBezTo>
                      <a:pt x="333" y="302"/>
                      <a:pt x="301" y="322"/>
                      <a:pt x="276" y="349"/>
                    </a:cubicBezTo>
                    <a:lnTo>
                      <a:pt x="276" y="349"/>
                    </a:lnTo>
                    <a:cubicBezTo>
                      <a:pt x="107" y="347"/>
                      <a:pt x="107" y="347"/>
                      <a:pt x="107" y="347"/>
                    </a:cubicBezTo>
                    <a:lnTo>
                      <a:pt x="107" y="347"/>
                    </a:lnTo>
                    <a:cubicBezTo>
                      <a:pt x="101" y="347"/>
                      <a:pt x="97" y="353"/>
                      <a:pt x="97" y="359"/>
                    </a:cubicBezTo>
                    <a:cubicBezTo>
                      <a:pt x="97" y="364"/>
                      <a:pt x="101" y="368"/>
                      <a:pt x="107" y="368"/>
                    </a:cubicBezTo>
                    <a:cubicBezTo>
                      <a:pt x="260" y="368"/>
                      <a:pt x="260" y="368"/>
                      <a:pt x="260" y="368"/>
                    </a:cubicBezTo>
                    <a:cubicBezTo>
                      <a:pt x="249" y="386"/>
                      <a:pt x="239" y="404"/>
                      <a:pt x="233" y="424"/>
                    </a:cubicBezTo>
                    <a:cubicBezTo>
                      <a:pt x="107" y="424"/>
                      <a:pt x="107" y="424"/>
                      <a:pt x="107" y="424"/>
                    </a:cubicBezTo>
                    <a:lnTo>
                      <a:pt x="107" y="424"/>
                    </a:lnTo>
                    <a:cubicBezTo>
                      <a:pt x="101" y="424"/>
                      <a:pt x="97" y="428"/>
                      <a:pt x="97" y="434"/>
                    </a:cubicBezTo>
                    <a:cubicBezTo>
                      <a:pt x="97" y="440"/>
                      <a:pt x="101" y="445"/>
                      <a:pt x="107" y="445"/>
                    </a:cubicBezTo>
                    <a:cubicBezTo>
                      <a:pt x="229" y="445"/>
                      <a:pt x="229" y="445"/>
                      <a:pt x="229" y="445"/>
                    </a:cubicBezTo>
                    <a:cubicBezTo>
                      <a:pt x="227" y="455"/>
                      <a:pt x="226" y="465"/>
                      <a:pt x="226" y="476"/>
                    </a:cubicBezTo>
                    <a:cubicBezTo>
                      <a:pt x="226" y="485"/>
                      <a:pt x="227" y="492"/>
                      <a:pt x="227" y="501"/>
                    </a:cubicBezTo>
                    <a:cubicBezTo>
                      <a:pt x="107" y="499"/>
                      <a:pt x="107" y="499"/>
                      <a:pt x="107" y="499"/>
                    </a:cubicBezTo>
                    <a:lnTo>
                      <a:pt x="107" y="499"/>
                    </a:lnTo>
                    <a:cubicBezTo>
                      <a:pt x="101" y="499"/>
                      <a:pt x="97" y="505"/>
                      <a:pt x="97" y="511"/>
                    </a:cubicBezTo>
                    <a:cubicBezTo>
                      <a:pt x="97" y="516"/>
                      <a:pt x="101" y="520"/>
                      <a:pt x="107" y="520"/>
                    </a:cubicBezTo>
                    <a:cubicBezTo>
                      <a:pt x="232" y="520"/>
                      <a:pt x="232" y="520"/>
                      <a:pt x="232" y="520"/>
                    </a:cubicBezTo>
                    <a:cubicBezTo>
                      <a:pt x="239" y="552"/>
                      <a:pt x="254" y="579"/>
                      <a:pt x="274" y="602"/>
                    </a:cubicBezTo>
                    <a:lnTo>
                      <a:pt x="21" y="602"/>
                    </a:lnTo>
                    <a:close/>
                    <a:moveTo>
                      <a:pt x="416" y="646"/>
                    </a:moveTo>
                    <a:lnTo>
                      <a:pt x="416" y="646"/>
                    </a:lnTo>
                    <a:cubicBezTo>
                      <a:pt x="323" y="646"/>
                      <a:pt x="247" y="569"/>
                      <a:pt x="247" y="476"/>
                    </a:cubicBezTo>
                    <a:cubicBezTo>
                      <a:pt x="247" y="383"/>
                      <a:pt x="323" y="307"/>
                      <a:pt x="416" y="307"/>
                    </a:cubicBezTo>
                    <a:cubicBezTo>
                      <a:pt x="509" y="307"/>
                      <a:pt x="584" y="383"/>
                      <a:pt x="584" y="476"/>
                    </a:cubicBezTo>
                    <a:cubicBezTo>
                      <a:pt x="584" y="569"/>
                      <a:pt x="509" y="646"/>
                      <a:pt x="416" y="646"/>
                    </a:cubicBezTo>
                    <a:close/>
                  </a:path>
                </a:pathLst>
              </a:custGeom>
              <a:ln/>
              <a:extLst/>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sz="1350" dirty="0"/>
              </a:p>
            </p:txBody>
          </p:sp>
          <p:sp>
            <p:nvSpPr>
              <p:cNvPr id="147" name="Freeform 285"/>
              <p:cNvSpPr>
                <a:spLocks noChangeArrowheads="1"/>
              </p:cNvSpPr>
              <p:nvPr/>
            </p:nvSpPr>
            <p:spPr bwMode="auto">
              <a:xfrm>
                <a:off x="8482185" y="12517868"/>
                <a:ext cx="45015" cy="47062"/>
              </a:xfrm>
              <a:custGeom>
                <a:avLst/>
                <a:gdLst>
                  <a:gd name="T0" fmla="*/ 49 w 99"/>
                  <a:gd name="T1" fmla="*/ 0 h 100"/>
                  <a:gd name="T2" fmla="*/ 49 w 99"/>
                  <a:gd name="T3" fmla="*/ 0 h 100"/>
                  <a:gd name="T4" fmla="*/ 0 w 99"/>
                  <a:gd name="T5" fmla="*/ 49 h 100"/>
                  <a:gd name="T6" fmla="*/ 49 w 99"/>
                  <a:gd name="T7" fmla="*/ 99 h 100"/>
                  <a:gd name="T8" fmla="*/ 98 w 99"/>
                  <a:gd name="T9" fmla="*/ 49 h 100"/>
                  <a:gd name="T10" fmla="*/ 49 w 99"/>
                  <a:gd name="T11" fmla="*/ 0 h 100"/>
                  <a:gd name="T12" fmla="*/ 49 w 99"/>
                  <a:gd name="T13" fmla="*/ 78 h 100"/>
                  <a:gd name="T14" fmla="*/ 49 w 99"/>
                  <a:gd name="T15" fmla="*/ 78 h 100"/>
                  <a:gd name="T16" fmla="*/ 21 w 99"/>
                  <a:gd name="T17" fmla="*/ 49 h 100"/>
                  <a:gd name="T18" fmla="*/ 49 w 99"/>
                  <a:gd name="T19" fmla="*/ 21 h 100"/>
                  <a:gd name="T20" fmla="*/ 76 w 99"/>
                  <a:gd name="T21" fmla="*/ 49 h 100"/>
                  <a:gd name="T22" fmla="*/ 49 w 99"/>
                  <a:gd name="T23" fmla="*/ 7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00">
                    <a:moveTo>
                      <a:pt x="49" y="0"/>
                    </a:moveTo>
                    <a:lnTo>
                      <a:pt x="49" y="0"/>
                    </a:lnTo>
                    <a:cubicBezTo>
                      <a:pt x="21" y="0"/>
                      <a:pt x="0" y="22"/>
                      <a:pt x="0" y="49"/>
                    </a:cubicBezTo>
                    <a:cubicBezTo>
                      <a:pt x="0" y="76"/>
                      <a:pt x="21" y="99"/>
                      <a:pt x="49" y="99"/>
                    </a:cubicBezTo>
                    <a:cubicBezTo>
                      <a:pt x="76" y="99"/>
                      <a:pt x="98" y="76"/>
                      <a:pt x="98" y="49"/>
                    </a:cubicBezTo>
                    <a:cubicBezTo>
                      <a:pt x="98" y="22"/>
                      <a:pt x="76" y="0"/>
                      <a:pt x="49" y="0"/>
                    </a:cubicBezTo>
                    <a:close/>
                    <a:moveTo>
                      <a:pt x="49" y="78"/>
                    </a:moveTo>
                    <a:lnTo>
                      <a:pt x="49" y="78"/>
                    </a:lnTo>
                    <a:cubicBezTo>
                      <a:pt x="34" y="78"/>
                      <a:pt x="21" y="65"/>
                      <a:pt x="21" y="49"/>
                    </a:cubicBezTo>
                    <a:cubicBezTo>
                      <a:pt x="21" y="34"/>
                      <a:pt x="34" y="21"/>
                      <a:pt x="49" y="21"/>
                    </a:cubicBezTo>
                    <a:cubicBezTo>
                      <a:pt x="64" y="21"/>
                      <a:pt x="76" y="34"/>
                      <a:pt x="76" y="49"/>
                    </a:cubicBezTo>
                    <a:cubicBezTo>
                      <a:pt x="76" y="65"/>
                      <a:pt x="64" y="78"/>
                      <a:pt x="49" y="78"/>
                    </a:cubicBezTo>
                    <a:close/>
                  </a:path>
                </a:pathLst>
              </a:custGeom>
              <a:ln/>
              <a:extLst/>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sz="1350" dirty="0"/>
              </a:p>
            </p:txBody>
          </p:sp>
          <p:sp>
            <p:nvSpPr>
              <p:cNvPr id="149" name="Freeform 286"/>
              <p:cNvSpPr>
                <a:spLocks noChangeArrowheads="1"/>
              </p:cNvSpPr>
              <p:nvPr/>
            </p:nvSpPr>
            <p:spPr bwMode="auto">
              <a:xfrm>
                <a:off x="8457632" y="12536284"/>
                <a:ext cx="53200" cy="53200"/>
              </a:xfrm>
              <a:custGeom>
                <a:avLst/>
                <a:gdLst>
                  <a:gd name="T0" fmla="*/ 102 w 113"/>
                  <a:gd name="T1" fmla="*/ 92 h 113"/>
                  <a:gd name="T2" fmla="*/ 102 w 113"/>
                  <a:gd name="T3" fmla="*/ 92 h 113"/>
                  <a:gd name="T4" fmla="*/ 21 w 113"/>
                  <a:gd name="T5" fmla="*/ 11 h 113"/>
                  <a:gd name="T6" fmla="*/ 10 w 113"/>
                  <a:gd name="T7" fmla="*/ 0 h 113"/>
                  <a:gd name="T8" fmla="*/ 0 w 113"/>
                  <a:gd name="T9" fmla="*/ 11 h 113"/>
                  <a:gd name="T10" fmla="*/ 102 w 113"/>
                  <a:gd name="T11" fmla="*/ 112 h 113"/>
                  <a:gd name="T12" fmla="*/ 112 w 113"/>
                  <a:gd name="T13" fmla="*/ 102 h 113"/>
                  <a:gd name="T14" fmla="*/ 102 w 113"/>
                  <a:gd name="T15" fmla="*/ 9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13">
                    <a:moveTo>
                      <a:pt x="102" y="92"/>
                    </a:moveTo>
                    <a:lnTo>
                      <a:pt x="102" y="92"/>
                    </a:lnTo>
                    <a:cubicBezTo>
                      <a:pt x="57" y="92"/>
                      <a:pt x="21" y="55"/>
                      <a:pt x="21" y="11"/>
                    </a:cubicBezTo>
                    <a:cubicBezTo>
                      <a:pt x="21" y="6"/>
                      <a:pt x="16" y="0"/>
                      <a:pt x="10" y="0"/>
                    </a:cubicBezTo>
                    <a:cubicBezTo>
                      <a:pt x="4" y="0"/>
                      <a:pt x="0" y="6"/>
                      <a:pt x="0" y="11"/>
                    </a:cubicBezTo>
                    <a:cubicBezTo>
                      <a:pt x="0" y="67"/>
                      <a:pt x="46" y="112"/>
                      <a:pt x="102" y="112"/>
                    </a:cubicBezTo>
                    <a:cubicBezTo>
                      <a:pt x="108" y="112"/>
                      <a:pt x="112" y="108"/>
                      <a:pt x="112" y="102"/>
                    </a:cubicBezTo>
                    <a:cubicBezTo>
                      <a:pt x="112" y="97"/>
                      <a:pt x="108" y="92"/>
                      <a:pt x="102" y="92"/>
                    </a:cubicBezTo>
                  </a:path>
                </a:pathLst>
              </a:custGeom>
              <a:ln/>
              <a:extLst/>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sz="1350" dirty="0"/>
              </a:p>
            </p:txBody>
          </p:sp>
          <p:sp>
            <p:nvSpPr>
              <p:cNvPr id="151" name="Freeform 287"/>
              <p:cNvSpPr>
                <a:spLocks noChangeArrowheads="1"/>
              </p:cNvSpPr>
              <p:nvPr/>
            </p:nvSpPr>
            <p:spPr bwMode="auto">
              <a:xfrm>
                <a:off x="8500600" y="12493314"/>
                <a:ext cx="53200" cy="53200"/>
              </a:xfrm>
              <a:custGeom>
                <a:avLst/>
                <a:gdLst>
                  <a:gd name="T0" fmla="*/ 11 w 113"/>
                  <a:gd name="T1" fmla="*/ 0 h 113"/>
                  <a:gd name="T2" fmla="*/ 11 w 113"/>
                  <a:gd name="T3" fmla="*/ 0 h 113"/>
                  <a:gd name="T4" fmla="*/ 0 w 113"/>
                  <a:gd name="T5" fmla="*/ 12 h 113"/>
                  <a:gd name="T6" fmla="*/ 11 w 113"/>
                  <a:gd name="T7" fmla="*/ 21 h 113"/>
                  <a:gd name="T8" fmla="*/ 91 w 113"/>
                  <a:gd name="T9" fmla="*/ 102 h 113"/>
                  <a:gd name="T10" fmla="*/ 102 w 113"/>
                  <a:gd name="T11" fmla="*/ 112 h 113"/>
                  <a:gd name="T12" fmla="*/ 112 w 113"/>
                  <a:gd name="T13" fmla="*/ 102 h 113"/>
                  <a:gd name="T14" fmla="*/ 11 w 113"/>
                  <a:gd name="T15" fmla="*/ 0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13">
                    <a:moveTo>
                      <a:pt x="11" y="0"/>
                    </a:moveTo>
                    <a:lnTo>
                      <a:pt x="11" y="0"/>
                    </a:lnTo>
                    <a:cubicBezTo>
                      <a:pt x="4" y="0"/>
                      <a:pt x="0" y="6"/>
                      <a:pt x="0" y="12"/>
                    </a:cubicBezTo>
                    <a:cubicBezTo>
                      <a:pt x="0" y="17"/>
                      <a:pt x="4" y="21"/>
                      <a:pt x="11" y="21"/>
                    </a:cubicBezTo>
                    <a:cubicBezTo>
                      <a:pt x="56" y="21"/>
                      <a:pt x="91" y="58"/>
                      <a:pt x="91" y="102"/>
                    </a:cubicBezTo>
                    <a:cubicBezTo>
                      <a:pt x="91" y="108"/>
                      <a:pt x="97" y="112"/>
                      <a:pt x="102" y="112"/>
                    </a:cubicBezTo>
                    <a:cubicBezTo>
                      <a:pt x="108" y="112"/>
                      <a:pt x="112" y="108"/>
                      <a:pt x="112" y="102"/>
                    </a:cubicBezTo>
                    <a:cubicBezTo>
                      <a:pt x="112" y="46"/>
                      <a:pt x="67" y="0"/>
                      <a:pt x="11" y="0"/>
                    </a:cubicBezTo>
                  </a:path>
                </a:pathLst>
              </a:custGeom>
              <a:ln/>
              <a:extLst/>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sz="1350" dirty="0"/>
              </a:p>
            </p:txBody>
          </p:sp>
          <p:sp>
            <p:nvSpPr>
              <p:cNvPr id="153" name="Freeform 288"/>
              <p:cNvSpPr>
                <a:spLocks noChangeArrowheads="1"/>
              </p:cNvSpPr>
              <p:nvPr/>
            </p:nvSpPr>
            <p:spPr bwMode="auto">
              <a:xfrm>
                <a:off x="8435123" y="12536284"/>
                <a:ext cx="73661" cy="75707"/>
              </a:xfrm>
              <a:custGeom>
                <a:avLst/>
                <a:gdLst>
                  <a:gd name="T0" fmla="*/ 149 w 160"/>
                  <a:gd name="T1" fmla="*/ 139 h 162"/>
                  <a:gd name="T2" fmla="*/ 149 w 160"/>
                  <a:gd name="T3" fmla="*/ 139 h 162"/>
                  <a:gd name="T4" fmla="*/ 22 w 160"/>
                  <a:gd name="T5" fmla="*/ 11 h 162"/>
                  <a:gd name="T6" fmla="*/ 10 w 160"/>
                  <a:gd name="T7" fmla="*/ 0 h 162"/>
                  <a:gd name="T8" fmla="*/ 0 w 160"/>
                  <a:gd name="T9" fmla="*/ 11 h 162"/>
                  <a:gd name="T10" fmla="*/ 149 w 160"/>
                  <a:gd name="T11" fmla="*/ 161 h 162"/>
                  <a:gd name="T12" fmla="*/ 159 w 160"/>
                  <a:gd name="T13" fmla="*/ 149 h 162"/>
                  <a:gd name="T14" fmla="*/ 149 w 160"/>
                  <a:gd name="T15" fmla="*/ 139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162">
                    <a:moveTo>
                      <a:pt x="149" y="139"/>
                    </a:moveTo>
                    <a:lnTo>
                      <a:pt x="149" y="139"/>
                    </a:lnTo>
                    <a:cubicBezTo>
                      <a:pt x="78" y="139"/>
                      <a:pt x="22" y="81"/>
                      <a:pt x="22" y="11"/>
                    </a:cubicBezTo>
                    <a:cubicBezTo>
                      <a:pt x="22" y="6"/>
                      <a:pt x="16" y="0"/>
                      <a:pt x="10" y="0"/>
                    </a:cubicBezTo>
                    <a:cubicBezTo>
                      <a:pt x="4" y="0"/>
                      <a:pt x="0" y="6"/>
                      <a:pt x="0" y="11"/>
                    </a:cubicBezTo>
                    <a:cubicBezTo>
                      <a:pt x="0" y="94"/>
                      <a:pt x="67" y="161"/>
                      <a:pt x="149" y="161"/>
                    </a:cubicBezTo>
                    <a:cubicBezTo>
                      <a:pt x="155" y="161"/>
                      <a:pt x="159" y="155"/>
                      <a:pt x="159" y="149"/>
                    </a:cubicBezTo>
                    <a:cubicBezTo>
                      <a:pt x="159" y="144"/>
                      <a:pt x="155" y="139"/>
                      <a:pt x="149" y="139"/>
                    </a:cubicBezTo>
                  </a:path>
                </a:pathLst>
              </a:custGeom>
              <a:ln/>
              <a:extLst/>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sz="1350" dirty="0"/>
              </a:p>
            </p:txBody>
          </p:sp>
          <p:sp>
            <p:nvSpPr>
              <p:cNvPr id="155" name="Freeform 289"/>
              <p:cNvSpPr>
                <a:spLocks noChangeArrowheads="1"/>
              </p:cNvSpPr>
              <p:nvPr/>
            </p:nvSpPr>
            <p:spPr bwMode="auto">
              <a:xfrm>
                <a:off x="8500600" y="12470807"/>
                <a:ext cx="73661" cy="73661"/>
              </a:xfrm>
              <a:custGeom>
                <a:avLst/>
                <a:gdLst>
                  <a:gd name="T0" fmla="*/ 11 w 160"/>
                  <a:gd name="T1" fmla="*/ 0 h 160"/>
                  <a:gd name="T2" fmla="*/ 11 w 160"/>
                  <a:gd name="T3" fmla="*/ 0 h 160"/>
                  <a:gd name="T4" fmla="*/ 0 w 160"/>
                  <a:gd name="T5" fmla="*/ 12 h 160"/>
                  <a:gd name="T6" fmla="*/ 11 w 160"/>
                  <a:gd name="T7" fmla="*/ 22 h 160"/>
                  <a:gd name="T8" fmla="*/ 138 w 160"/>
                  <a:gd name="T9" fmla="*/ 149 h 160"/>
                  <a:gd name="T10" fmla="*/ 149 w 160"/>
                  <a:gd name="T11" fmla="*/ 159 h 160"/>
                  <a:gd name="T12" fmla="*/ 159 w 160"/>
                  <a:gd name="T13" fmla="*/ 149 h 160"/>
                  <a:gd name="T14" fmla="*/ 11 w 160"/>
                  <a:gd name="T15" fmla="*/ 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160">
                    <a:moveTo>
                      <a:pt x="11" y="0"/>
                    </a:moveTo>
                    <a:lnTo>
                      <a:pt x="11" y="0"/>
                    </a:lnTo>
                    <a:cubicBezTo>
                      <a:pt x="4" y="0"/>
                      <a:pt x="0" y="6"/>
                      <a:pt x="0" y="12"/>
                    </a:cubicBezTo>
                    <a:cubicBezTo>
                      <a:pt x="0" y="17"/>
                      <a:pt x="4" y="22"/>
                      <a:pt x="11" y="22"/>
                    </a:cubicBezTo>
                    <a:cubicBezTo>
                      <a:pt x="81" y="22"/>
                      <a:pt x="138" y="78"/>
                      <a:pt x="138" y="149"/>
                    </a:cubicBezTo>
                    <a:cubicBezTo>
                      <a:pt x="138" y="155"/>
                      <a:pt x="144" y="159"/>
                      <a:pt x="149" y="159"/>
                    </a:cubicBezTo>
                    <a:cubicBezTo>
                      <a:pt x="155" y="159"/>
                      <a:pt x="159" y="155"/>
                      <a:pt x="159" y="149"/>
                    </a:cubicBezTo>
                    <a:cubicBezTo>
                      <a:pt x="159" y="67"/>
                      <a:pt x="92" y="0"/>
                      <a:pt x="11" y="0"/>
                    </a:cubicBezTo>
                  </a:path>
                </a:pathLst>
              </a:custGeom>
              <a:ln/>
              <a:extLst/>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sz="1350" dirty="0"/>
              </a:p>
            </p:txBody>
          </p:sp>
        </p:grpSp>
      </p:grpSp>
      <p:grpSp>
        <p:nvGrpSpPr>
          <p:cNvPr id="13" name="Group 12"/>
          <p:cNvGrpSpPr/>
          <p:nvPr/>
        </p:nvGrpSpPr>
        <p:grpSpPr>
          <a:xfrm>
            <a:off x="7129465" y="-98390"/>
            <a:ext cx="1563089" cy="3301545"/>
            <a:chOff x="9505954" y="-131187"/>
            <a:chExt cx="2084118" cy="4402060"/>
          </a:xfrm>
        </p:grpSpPr>
        <p:grpSp>
          <p:nvGrpSpPr>
            <p:cNvPr id="8" name="Group 7"/>
            <p:cNvGrpSpPr/>
            <p:nvPr/>
          </p:nvGrpSpPr>
          <p:grpSpPr>
            <a:xfrm>
              <a:off x="9505954" y="-131187"/>
              <a:ext cx="2084118" cy="4402060"/>
              <a:chOff x="9505954" y="-131187"/>
              <a:chExt cx="2084118" cy="4402060"/>
            </a:xfrm>
          </p:grpSpPr>
          <p:sp>
            <p:nvSpPr>
              <p:cNvPr id="148" name="Rectangle 147"/>
              <p:cNvSpPr/>
              <p:nvPr/>
            </p:nvSpPr>
            <p:spPr>
              <a:xfrm flipH="1">
                <a:off x="9505954" y="2927903"/>
                <a:ext cx="2084118" cy="1247423"/>
              </a:xfrm>
              <a:prstGeom prst="rect">
                <a:avLst/>
              </a:prstGeom>
              <a:ln/>
            </p:spPr>
            <p:style>
              <a:lnRef idx="2">
                <a:schemeClr val="accent1"/>
              </a:lnRef>
              <a:fillRef idx="1">
                <a:schemeClr val="lt1"/>
              </a:fillRef>
              <a:effectRef idx="0">
                <a:schemeClr val="accent1"/>
              </a:effectRef>
              <a:fontRef idx="minor">
                <a:schemeClr val="dk1"/>
              </a:fontRef>
            </p:style>
            <p:txBody>
              <a:bodyPr bIns="68580" rtlCol="0" anchor="ctr" anchorCtr="0"/>
              <a:lstStyle/>
              <a:p>
                <a:pPr algn="ctr"/>
                <a:endParaRPr lang="en-US" sz="1575" i="1" dirty="0">
                  <a:solidFill>
                    <a:schemeClr val="bg1"/>
                  </a:solidFill>
                </a:endParaRPr>
              </a:p>
            </p:txBody>
          </p:sp>
          <p:sp>
            <p:nvSpPr>
              <p:cNvPr id="150" name="TextBox 61"/>
              <p:cNvSpPr txBox="1">
                <a:spLocks noChangeArrowheads="1"/>
              </p:cNvSpPr>
              <p:nvPr/>
            </p:nvSpPr>
            <p:spPr bwMode="auto">
              <a:xfrm>
                <a:off x="9626919" y="3778430"/>
                <a:ext cx="1842187" cy="49244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r>
                  <a:rPr lang="en-US" sz="900" b="1" dirty="0"/>
                  <a:t>In-house Development</a:t>
                </a:r>
              </a:p>
            </p:txBody>
          </p:sp>
          <p:sp>
            <p:nvSpPr>
              <p:cNvPr id="183" name="Line 331"/>
              <p:cNvSpPr>
                <a:spLocks noChangeShapeType="1"/>
              </p:cNvSpPr>
              <p:nvPr/>
            </p:nvSpPr>
            <p:spPr bwMode="auto">
              <a:xfrm>
                <a:off x="10388574" y="-131187"/>
                <a:ext cx="318905" cy="0"/>
              </a:xfrm>
              <a:prstGeom prst="line">
                <a:avLst/>
              </a:prstGeom>
              <a:ln>
                <a:headEnd/>
                <a:tailEnd/>
              </a:ln>
              <a:extLst/>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anchor="t" anchorCtr="0" compatLnSpc="1">
                <a:prstTxWarp prst="textNoShape">
                  <a:avLst/>
                </a:prstTxWarp>
              </a:bodyPr>
              <a:lstStyle/>
              <a:p>
                <a:endParaRPr lang="en-US" sz="1350" dirty="0"/>
              </a:p>
            </p:txBody>
          </p:sp>
        </p:grpSp>
        <p:grpSp>
          <p:nvGrpSpPr>
            <p:cNvPr id="159" name="Group 158"/>
            <p:cNvGrpSpPr/>
            <p:nvPr/>
          </p:nvGrpSpPr>
          <p:grpSpPr>
            <a:xfrm>
              <a:off x="10262664" y="3177009"/>
              <a:ext cx="568546" cy="494852"/>
              <a:chOff x="3970432" y="11431365"/>
              <a:chExt cx="259861" cy="190291"/>
            </a:xfrm>
            <a:solidFill>
              <a:srgbClr val="0078EF"/>
            </a:solidFill>
          </p:grpSpPr>
          <p:sp>
            <p:nvSpPr>
              <p:cNvPr id="160" name="Freeform 674"/>
              <p:cNvSpPr>
                <a:spLocks noChangeArrowheads="1"/>
              </p:cNvSpPr>
              <p:nvPr/>
            </p:nvSpPr>
            <p:spPr bwMode="auto">
              <a:xfrm>
                <a:off x="3970432" y="11431365"/>
                <a:ext cx="259861" cy="190291"/>
              </a:xfrm>
              <a:custGeom>
                <a:avLst/>
                <a:gdLst>
                  <a:gd name="T0" fmla="*/ 558 w 559"/>
                  <a:gd name="T1" fmla="*/ 10 h 409"/>
                  <a:gd name="T2" fmla="*/ 558 w 559"/>
                  <a:gd name="T3" fmla="*/ 10 h 409"/>
                  <a:gd name="T4" fmla="*/ 547 w 559"/>
                  <a:gd name="T5" fmla="*/ 0 h 409"/>
                  <a:gd name="T6" fmla="*/ 10 w 559"/>
                  <a:gd name="T7" fmla="*/ 0 h 409"/>
                  <a:gd name="T8" fmla="*/ 0 w 559"/>
                  <a:gd name="T9" fmla="*/ 10 h 409"/>
                  <a:gd name="T10" fmla="*/ 0 w 559"/>
                  <a:gd name="T11" fmla="*/ 398 h 409"/>
                  <a:gd name="T12" fmla="*/ 10 w 559"/>
                  <a:gd name="T13" fmla="*/ 408 h 409"/>
                  <a:gd name="T14" fmla="*/ 547 w 559"/>
                  <a:gd name="T15" fmla="*/ 408 h 409"/>
                  <a:gd name="T16" fmla="*/ 558 w 559"/>
                  <a:gd name="T17" fmla="*/ 398 h 409"/>
                  <a:gd name="T18" fmla="*/ 558 w 559"/>
                  <a:gd name="T19" fmla="*/ 10 h 409"/>
                  <a:gd name="T20" fmla="*/ 537 w 559"/>
                  <a:gd name="T21" fmla="*/ 388 h 409"/>
                  <a:gd name="T22" fmla="*/ 537 w 559"/>
                  <a:gd name="T23" fmla="*/ 388 h 409"/>
                  <a:gd name="T24" fmla="*/ 20 w 559"/>
                  <a:gd name="T25" fmla="*/ 388 h 409"/>
                  <a:gd name="T26" fmla="*/ 20 w 559"/>
                  <a:gd name="T27" fmla="*/ 112 h 409"/>
                  <a:gd name="T28" fmla="*/ 537 w 559"/>
                  <a:gd name="T29" fmla="*/ 112 h 409"/>
                  <a:gd name="T30" fmla="*/ 537 w 559"/>
                  <a:gd name="T31" fmla="*/ 388 h 409"/>
                  <a:gd name="T32" fmla="*/ 537 w 559"/>
                  <a:gd name="T33" fmla="*/ 91 h 409"/>
                  <a:gd name="T34" fmla="*/ 537 w 559"/>
                  <a:gd name="T35" fmla="*/ 91 h 409"/>
                  <a:gd name="T36" fmla="*/ 20 w 559"/>
                  <a:gd name="T37" fmla="*/ 91 h 409"/>
                  <a:gd name="T38" fmla="*/ 20 w 559"/>
                  <a:gd name="T39" fmla="*/ 21 h 409"/>
                  <a:gd name="T40" fmla="*/ 537 w 559"/>
                  <a:gd name="T41" fmla="*/ 21 h 409"/>
                  <a:gd name="T42" fmla="*/ 537 w 559"/>
                  <a:gd name="T43" fmla="*/ 91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9" h="409">
                    <a:moveTo>
                      <a:pt x="558" y="10"/>
                    </a:moveTo>
                    <a:lnTo>
                      <a:pt x="558" y="10"/>
                    </a:lnTo>
                    <a:cubicBezTo>
                      <a:pt x="558" y="4"/>
                      <a:pt x="553" y="0"/>
                      <a:pt x="547" y="0"/>
                    </a:cubicBezTo>
                    <a:cubicBezTo>
                      <a:pt x="10" y="0"/>
                      <a:pt x="10" y="0"/>
                      <a:pt x="10" y="0"/>
                    </a:cubicBezTo>
                    <a:cubicBezTo>
                      <a:pt x="4" y="0"/>
                      <a:pt x="0" y="4"/>
                      <a:pt x="0" y="10"/>
                    </a:cubicBezTo>
                    <a:cubicBezTo>
                      <a:pt x="0" y="398"/>
                      <a:pt x="0" y="398"/>
                      <a:pt x="0" y="398"/>
                    </a:cubicBezTo>
                    <a:cubicBezTo>
                      <a:pt x="0" y="403"/>
                      <a:pt x="4" y="408"/>
                      <a:pt x="10" y="408"/>
                    </a:cubicBezTo>
                    <a:cubicBezTo>
                      <a:pt x="547" y="408"/>
                      <a:pt x="547" y="408"/>
                      <a:pt x="547" y="408"/>
                    </a:cubicBezTo>
                    <a:cubicBezTo>
                      <a:pt x="553" y="408"/>
                      <a:pt x="558" y="403"/>
                      <a:pt x="558" y="398"/>
                    </a:cubicBezTo>
                    <a:lnTo>
                      <a:pt x="558" y="10"/>
                    </a:lnTo>
                    <a:close/>
                    <a:moveTo>
                      <a:pt x="537" y="388"/>
                    </a:moveTo>
                    <a:lnTo>
                      <a:pt x="537" y="388"/>
                    </a:lnTo>
                    <a:cubicBezTo>
                      <a:pt x="20" y="388"/>
                      <a:pt x="20" y="388"/>
                      <a:pt x="20" y="388"/>
                    </a:cubicBezTo>
                    <a:cubicBezTo>
                      <a:pt x="20" y="112"/>
                      <a:pt x="20" y="112"/>
                      <a:pt x="20" y="112"/>
                    </a:cubicBezTo>
                    <a:cubicBezTo>
                      <a:pt x="537" y="112"/>
                      <a:pt x="537" y="112"/>
                      <a:pt x="537" y="112"/>
                    </a:cubicBezTo>
                    <a:lnTo>
                      <a:pt x="537" y="388"/>
                    </a:lnTo>
                    <a:close/>
                    <a:moveTo>
                      <a:pt x="537" y="91"/>
                    </a:moveTo>
                    <a:lnTo>
                      <a:pt x="537" y="91"/>
                    </a:lnTo>
                    <a:cubicBezTo>
                      <a:pt x="20" y="91"/>
                      <a:pt x="20" y="91"/>
                      <a:pt x="20" y="91"/>
                    </a:cubicBezTo>
                    <a:cubicBezTo>
                      <a:pt x="20" y="21"/>
                      <a:pt x="20" y="21"/>
                      <a:pt x="20" y="21"/>
                    </a:cubicBezTo>
                    <a:cubicBezTo>
                      <a:pt x="537" y="21"/>
                      <a:pt x="537" y="21"/>
                      <a:pt x="537" y="21"/>
                    </a:cubicBezTo>
                    <a:lnTo>
                      <a:pt x="537" y="91"/>
                    </a:lnTo>
                    <a:close/>
                  </a:path>
                </a:pathLst>
              </a:custGeom>
              <a:ln/>
              <a:extLst/>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sz="1350" dirty="0"/>
              </a:p>
            </p:txBody>
          </p:sp>
          <p:sp>
            <p:nvSpPr>
              <p:cNvPr id="161" name="Freeform 675"/>
              <p:cNvSpPr>
                <a:spLocks noChangeArrowheads="1"/>
              </p:cNvSpPr>
              <p:nvPr/>
            </p:nvSpPr>
            <p:spPr bwMode="auto">
              <a:xfrm>
                <a:off x="4009310" y="11509118"/>
                <a:ext cx="49108" cy="87984"/>
              </a:xfrm>
              <a:custGeom>
                <a:avLst/>
                <a:gdLst>
                  <a:gd name="T0" fmla="*/ 85 w 106"/>
                  <a:gd name="T1" fmla="*/ 185 h 189"/>
                  <a:gd name="T2" fmla="*/ 85 w 106"/>
                  <a:gd name="T3" fmla="*/ 185 h 189"/>
                  <a:gd name="T4" fmla="*/ 94 w 106"/>
                  <a:gd name="T5" fmla="*/ 188 h 189"/>
                  <a:gd name="T6" fmla="*/ 101 w 106"/>
                  <a:gd name="T7" fmla="*/ 185 h 189"/>
                  <a:gd name="T8" fmla="*/ 101 w 106"/>
                  <a:gd name="T9" fmla="*/ 171 h 189"/>
                  <a:gd name="T10" fmla="*/ 25 w 106"/>
                  <a:gd name="T11" fmla="*/ 88 h 189"/>
                  <a:gd name="T12" fmla="*/ 101 w 106"/>
                  <a:gd name="T13" fmla="*/ 19 h 189"/>
                  <a:gd name="T14" fmla="*/ 101 w 106"/>
                  <a:gd name="T15" fmla="*/ 4 h 189"/>
                  <a:gd name="T16" fmla="*/ 87 w 106"/>
                  <a:gd name="T17" fmla="*/ 3 h 189"/>
                  <a:gd name="T18" fmla="*/ 4 w 106"/>
                  <a:gd name="T19" fmla="*/ 80 h 189"/>
                  <a:gd name="T20" fmla="*/ 3 w 106"/>
                  <a:gd name="T21" fmla="*/ 95 h 189"/>
                  <a:gd name="T22" fmla="*/ 85 w 106"/>
                  <a:gd name="T23" fmla="*/ 18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89">
                    <a:moveTo>
                      <a:pt x="85" y="185"/>
                    </a:moveTo>
                    <a:lnTo>
                      <a:pt x="85" y="185"/>
                    </a:lnTo>
                    <a:cubicBezTo>
                      <a:pt x="88" y="186"/>
                      <a:pt x="91" y="188"/>
                      <a:pt x="94" y="188"/>
                    </a:cubicBezTo>
                    <a:cubicBezTo>
                      <a:pt x="97" y="188"/>
                      <a:pt x="98" y="186"/>
                      <a:pt x="101" y="185"/>
                    </a:cubicBezTo>
                    <a:cubicBezTo>
                      <a:pt x="105" y="181"/>
                      <a:pt x="105" y="175"/>
                      <a:pt x="101" y="171"/>
                    </a:cubicBezTo>
                    <a:cubicBezTo>
                      <a:pt x="25" y="88"/>
                      <a:pt x="25" y="88"/>
                      <a:pt x="25" y="88"/>
                    </a:cubicBezTo>
                    <a:cubicBezTo>
                      <a:pt x="101" y="19"/>
                      <a:pt x="101" y="19"/>
                      <a:pt x="101" y="19"/>
                    </a:cubicBezTo>
                    <a:cubicBezTo>
                      <a:pt x="105" y="14"/>
                      <a:pt x="105" y="9"/>
                      <a:pt x="101" y="4"/>
                    </a:cubicBezTo>
                    <a:cubicBezTo>
                      <a:pt x="97" y="0"/>
                      <a:pt x="91" y="0"/>
                      <a:pt x="87" y="3"/>
                    </a:cubicBezTo>
                    <a:cubicBezTo>
                      <a:pt x="4" y="80"/>
                      <a:pt x="4" y="80"/>
                      <a:pt x="4" y="80"/>
                    </a:cubicBezTo>
                    <a:cubicBezTo>
                      <a:pt x="0" y="84"/>
                      <a:pt x="0" y="91"/>
                      <a:pt x="3" y="95"/>
                    </a:cubicBezTo>
                    <a:lnTo>
                      <a:pt x="85" y="185"/>
                    </a:lnTo>
                  </a:path>
                </a:pathLst>
              </a:custGeom>
              <a:ln/>
              <a:extLst/>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sz="1350" dirty="0"/>
              </a:p>
            </p:txBody>
          </p:sp>
          <p:sp>
            <p:nvSpPr>
              <p:cNvPr id="163" name="Freeform 676"/>
              <p:cNvSpPr>
                <a:spLocks noChangeArrowheads="1"/>
              </p:cNvSpPr>
              <p:nvPr/>
            </p:nvSpPr>
            <p:spPr bwMode="auto">
              <a:xfrm>
                <a:off x="4142309" y="11509118"/>
                <a:ext cx="49108" cy="87984"/>
              </a:xfrm>
              <a:custGeom>
                <a:avLst/>
                <a:gdLst>
                  <a:gd name="T0" fmla="*/ 78 w 106"/>
                  <a:gd name="T1" fmla="*/ 88 h 189"/>
                  <a:gd name="T2" fmla="*/ 78 w 106"/>
                  <a:gd name="T3" fmla="*/ 88 h 189"/>
                  <a:gd name="T4" fmla="*/ 3 w 106"/>
                  <a:gd name="T5" fmla="*/ 171 h 189"/>
                  <a:gd name="T6" fmla="*/ 4 w 106"/>
                  <a:gd name="T7" fmla="*/ 185 h 189"/>
                  <a:gd name="T8" fmla="*/ 11 w 106"/>
                  <a:gd name="T9" fmla="*/ 188 h 189"/>
                  <a:gd name="T10" fmla="*/ 18 w 106"/>
                  <a:gd name="T11" fmla="*/ 185 h 189"/>
                  <a:gd name="T12" fmla="*/ 101 w 106"/>
                  <a:gd name="T13" fmla="*/ 95 h 189"/>
                  <a:gd name="T14" fmla="*/ 101 w 106"/>
                  <a:gd name="T15" fmla="*/ 80 h 189"/>
                  <a:gd name="T16" fmla="*/ 18 w 106"/>
                  <a:gd name="T17" fmla="*/ 3 h 189"/>
                  <a:gd name="T18" fmla="*/ 3 w 106"/>
                  <a:gd name="T19" fmla="*/ 4 h 189"/>
                  <a:gd name="T20" fmla="*/ 4 w 106"/>
                  <a:gd name="T21" fmla="*/ 19 h 189"/>
                  <a:gd name="T22" fmla="*/ 78 w 106"/>
                  <a:gd name="T23" fmla="*/ 8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89">
                    <a:moveTo>
                      <a:pt x="78" y="88"/>
                    </a:moveTo>
                    <a:lnTo>
                      <a:pt x="78" y="88"/>
                    </a:lnTo>
                    <a:cubicBezTo>
                      <a:pt x="3" y="171"/>
                      <a:pt x="3" y="171"/>
                      <a:pt x="3" y="171"/>
                    </a:cubicBezTo>
                    <a:cubicBezTo>
                      <a:pt x="0" y="175"/>
                      <a:pt x="0" y="181"/>
                      <a:pt x="4" y="185"/>
                    </a:cubicBezTo>
                    <a:cubicBezTo>
                      <a:pt x="6" y="186"/>
                      <a:pt x="8" y="188"/>
                      <a:pt x="11" y="188"/>
                    </a:cubicBezTo>
                    <a:cubicBezTo>
                      <a:pt x="14" y="188"/>
                      <a:pt x="17" y="186"/>
                      <a:pt x="18" y="185"/>
                    </a:cubicBezTo>
                    <a:cubicBezTo>
                      <a:pt x="101" y="95"/>
                      <a:pt x="101" y="95"/>
                      <a:pt x="101" y="95"/>
                    </a:cubicBezTo>
                    <a:cubicBezTo>
                      <a:pt x="105" y="91"/>
                      <a:pt x="105" y="84"/>
                      <a:pt x="101" y="80"/>
                    </a:cubicBezTo>
                    <a:cubicBezTo>
                      <a:pt x="18" y="3"/>
                      <a:pt x="18" y="3"/>
                      <a:pt x="18" y="3"/>
                    </a:cubicBezTo>
                    <a:cubicBezTo>
                      <a:pt x="14" y="0"/>
                      <a:pt x="7" y="0"/>
                      <a:pt x="3" y="4"/>
                    </a:cubicBezTo>
                    <a:cubicBezTo>
                      <a:pt x="0" y="9"/>
                      <a:pt x="0" y="14"/>
                      <a:pt x="4" y="19"/>
                    </a:cubicBezTo>
                    <a:lnTo>
                      <a:pt x="78" y="88"/>
                    </a:lnTo>
                  </a:path>
                </a:pathLst>
              </a:custGeom>
              <a:ln/>
              <a:extLst/>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sz="1350" dirty="0"/>
              </a:p>
            </p:txBody>
          </p:sp>
          <p:sp>
            <p:nvSpPr>
              <p:cNvPr id="165" name="Freeform 677"/>
              <p:cNvSpPr>
                <a:spLocks noChangeArrowheads="1"/>
              </p:cNvSpPr>
              <p:nvPr/>
            </p:nvSpPr>
            <p:spPr bwMode="auto">
              <a:xfrm>
                <a:off x="4070694" y="11509118"/>
                <a:ext cx="55245" cy="87984"/>
              </a:xfrm>
              <a:custGeom>
                <a:avLst/>
                <a:gdLst>
                  <a:gd name="T0" fmla="*/ 13 w 118"/>
                  <a:gd name="T1" fmla="*/ 188 h 189"/>
                  <a:gd name="T2" fmla="*/ 13 w 118"/>
                  <a:gd name="T3" fmla="*/ 188 h 189"/>
                  <a:gd name="T4" fmla="*/ 22 w 118"/>
                  <a:gd name="T5" fmla="*/ 182 h 189"/>
                  <a:gd name="T6" fmla="*/ 114 w 118"/>
                  <a:gd name="T7" fmla="*/ 17 h 189"/>
                  <a:gd name="T8" fmla="*/ 110 w 118"/>
                  <a:gd name="T9" fmla="*/ 3 h 189"/>
                  <a:gd name="T10" fmla="*/ 95 w 118"/>
                  <a:gd name="T11" fmla="*/ 7 h 189"/>
                  <a:gd name="T12" fmla="*/ 3 w 118"/>
                  <a:gd name="T13" fmla="*/ 172 h 189"/>
                  <a:gd name="T14" fmla="*/ 7 w 118"/>
                  <a:gd name="T15" fmla="*/ 186 h 189"/>
                  <a:gd name="T16" fmla="*/ 13 w 118"/>
                  <a:gd name="T17" fmla="*/ 18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189">
                    <a:moveTo>
                      <a:pt x="13" y="188"/>
                    </a:moveTo>
                    <a:lnTo>
                      <a:pt x="13" y="188"/>
                    </a:lnTo>
                    <a:cubicBezTo>
                      <a:pt x="16" y="188"/>
                      <a:pt x="20" y="185"/>
                      <a:pt x="22" y="182"/>
                    </a:cubicBezTo>
                    <a:cubicBezTo>
                      <a:pt x="114" y="17"/>
                      <a:pt x="114" y="17"/>
                      <a:pt x="114" y="17"/>
                    </a:cubicBezTo>
                    <a:cubicBezTo>
                      <a:pt x="117" y="13"/>
                      <a:pt x="115" y="6"/>
                      <a:pt x="110" y="3"/>
                    </a:cubicBezTo>
                    <a:cubicBezTo>
                      <a:pt x="104" y="0"/>
                      <a:pt x="98" y="3"/>
                      <a:pt x="95" y="7"/>
                    </a:cubicBezTo>
                    <a:cubicBezTo>
                      <a:pt x="3" y="172"/>
                      <a:pt x="3" y="172"/>
                      <a:pt x="3" y="172"/>
                    </a:cubicBezTo>
                    <a:cubicBezTo>
                      <a:pt x="0" y="176"/>
                      <a:pt x="3" y="183"/>
                      <a:pt x="7" y="186"/>
                    </a:cubicBezTo>
                    <a:cubicBezTo>
                      <a:pt x="9" y="186"/>
                      <a:pt x="12" y="188"/>
                      <a:pt x="13" y="188"/>
                    </a:cubicBezTo>
                  </a:path>
                </a:pathLst>
              </a:custGeom>
              <a:ln/>
              <a:extLst/>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sz="1350" dirty="0"/>
              </a:p>
            </p:txBody>
          </p:sp>
          <p:sp>
            <p:nvSpPr>
              <p:cNvPr id="167" name="Freeform 678"/>
              <p:cNvSpPr>
                <a:spLocks noChangeArrowheads="1"/>
              </p:cNvSpPr>
              <p:nvPr/>
            </p:nvSpPr>
            <p:spPr bwMode="auto">
              <a:xfrm>
                <a:off x="3992941" y="11453872"/>
                <a:ext cx="12277" cy="12277"/>
              </a:xfrm>
              <a:custGeom>
                <a:avLst/>
                <a:gdLst>
                  <a:gd name="T0" fmla="*/ 12 w 25"/>
                  <a:gd name="T1" fmla="*/ 24 h 25"/>
                  <a:gd name="T2" fmla="*/ 12 w 25"/>
                  <a:gd name="T3" fmla="*/ 24 h 25"/>
                  <a:gd name="T4" fmla="*/ 24 w 25"/>
                  <a:gd name="T5" fmla="*/ 11 h 25"/>
                  <a:gd name="T6" fmla="*/ 12 w 25"/>
                  <a:gd name="T7" fmla="*/ 0 h 25"/>
                  <a:gd name="T8" fmla="*/ 0 w 25"/>
                  <a:gd name="T9" fmla="*/ 11 h 25"/>
                  <a:gd name="T10" fmla="*/ 12 w 25"/>
                  <a:gd name="T11" fmla="*/ 24 h 25"/>
                </a:gdLst>
                <a:ahLst/>
                <a:cxnLst>
                  <a:cxn ang="0">
                    <a:pos x="T0" y="T1"/>
                  </a:cxn>
                  <a:cxn ang="0">
                    <a:pos x="T2" y="T3"/>
                  </a:cxn>
                  <a:cxn ang="0">
                    <a:pos x="T4" y="T5"/>
                  </a:cxn>
                  <a:cxn ang="0">
                    <a:pos x="T6" y="T7"/>
                  </a:cxn>
                  <a:cxn ang="0">
                    <a:pos x="T8" y="T9"/>
                  </a:cxn>
                  <a:cxn ang="0">
                    <a:pos x="T10" y="T11"/>
                  </a:cxn>
                </a:cxnLst>
                <a:rect l="0" t="0" r="r" b="b"/>
                <a:pathLst>
                  <a:path w="25" h="25">
                    <a:moveTo>
                      <a:pt x="12" y="24"/>
                    </a:moveTo>
                    <a:lnTo>
                      <a:pt x="12" y="24"/>
                    </a:lnTo>
                    <a:cubicBezTo>
                      <a:pt x="19" y="24"/>
                      <a:pt x="24" y="18"/>
                      <a:pt x="24" y="11"/>
                    </a:cubicBezTo>
                    <a:cubicBezTo>
                      <a:pt x="24" y="5"/>
                      <a:pt x="19" y="0"/>
                      <a:pt x="12" y="0"/>
                    </a:cubicBezTo>
                    <a:cubicBezTo>
                      <a:pt x="6" y="0"/>
                      <a:pt x="0" y="5"/>
                      <a:pt x="0" y="11"/>
                    </a:cubicBezTo>
                    <a:cubicBezTo>
                      <a:pt x="0" y="18"/>
                      <a:pt x="6" y="24"/>
                      <a:pt x="12" y="24"/>
                    </a:cubicBezTo>
                  </a:path>
                </a:pathLst>
              </a:custGeom>
              <a:ln/>
              <a:extLst/>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sz="1350" dirty="0"/>
              </a:p>
            </p:txBody>
          </p:sp>
          <p:sp>
            <p:nvSpPr>
              <p:cNvPr id="184" name="Freeform 679"/>
              <p:cNvSpPr>
                <a:spLocks noChangeArrowheads="1"/>
              </p:cNvSpPr>
              <p:nvPr/>
            </p:nvSpPr>
            <p:spPr bwMode="auto">
              <a:xfrm>
                <a:off x="4015448" y="11453872"/>
                <a:ext cx="10231" cy="12277"/>
              </a:xfrm>
              <a:custGeom>
                <a:avLst/>
                <a:gdLst>
                  <a:gd name="T0" fmla="*/ 11 w 24"/>
                  <a:gd name="T1" fmla="*/ 24 h 25"/>
                  <a:gd name="T2" fmla="*/ 11 w 24"/>
                  <a:gd name="T3" fmla="*/ 24 h 25"/>
                  <a:gd name="T4" fmla="*/ 23 w 24"/>
                  <a:gd name="T5" fmla="*/ 11 h 25"/>
                  <a:gd name="T6" fmla="*/ 11 w 24"/>
                  <a:gd name="T7" fmla="*/ 0 h 25"/>
                  <a:gd name="T8" fmla="*/ 0 w 24"/>
                  <a:gd name="T9" fmla="*/ 11 h 25"/>
                  <a:gd name="T10" fmla="*/ 11 w 24"/>
                  <a:gd name="T11" fmla="*/ 24 h 25"/>
                </a:gdLst>
                <a:ahLst/>
                <a:cxnLst>
                  <a:cxn ang="0">
                    <a:pos x="T0" y="T1"/>
                  </a:cxn>
                  <a:cxn ang="0">
                    <a:pos x="T2" y="T3"/>
                  </a:cxn>
                  <a:cxn ang="0">
                    <a:pos x="T4" y="T5"/>
                  </a:cxn>
                  <a:cxn ang="0">
                    <a:pos x="T6" y="T7"/>
                  </a:cxn>
                  <a:cxn ang="0">
                    <a:pos x="T8" y="T9"/>
                  </a:cxn>
                  <a:cxn ang="0">
                    <a:pos x="T10" y="T11"/>
                  </a:cxn>
                </a:cxnLst>
                <a:rect l="0" t="0" r="r" b="b"/>
                <a:pathLst>
                  <a:path w="24" h="25">
                    <a:moveTo>
                      <a:pt x="11" y="24"/>
                    </a:moveTo>
                    <a:lnTo>
                      <a:pt x="11" y="24"/>
                    </a:lnTo>
                    <a:cubicBezTo>
                      <a:pt x="17" y="24"/>
                      <a:pt x="23" y="18"/>
                      <a:pt x="23" y="11"/>
                    </a:cubicBezTo>
                    <a:cubicBezTo>
                      <a:pt x="23" y="5"/>
                      <a:pt x="17" y="0"/>
                      <a:pt x="11" y="0"/>
                    </a:cubicBezTo>
                    <a:cubicBezTo>
                      <a:pt x="4" y="0"/>
                      <a:pt x="0" y="5"/>
                      <a:pt x="0" y="11"/>
                    </a:cubicBezTo>
                    <a:cubicBezTo>
                      <a:pt x="0" y="18"/>
                      <a:pt x="4" y="24"/>
                      <a:pt x="11" y="24"/>
                    </a:cubicBezTo>
                  </a:path>
                </a:pathLst>
              </a:custGeom>
              <a:ln/>
              <a:extLst/>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sz="1350" dirty="0"/>
              </a:p>
            </p:txBody>
          </p:sp>
          <p:sp>
            <p:nvSpPr>
              <p:cNvPr id="185" name="Freeform 680"/>
              <p:cNvSpPr>
                <a:spLocks noChangeArrowheads="1"/>
              </p:cNvSpPr>
              <p:nvPr/>
            </p:nvSpPr>
            <p:spPr bwMode="auto">
              <a:xfrm>
                <a:off x="4035909" y="11453872"/>
                <a:ext cx="12277" cy="12277"/>
              </a:xfrm>
              <a:custGeom>
                <a:avLst/>
                <a:gdLst>
                  <a:gd name="T0" fmla="*/ 12 w 25"/>
                  <a:gd name="T1" fmla="*/ 24 h 25"/>
                  <a:gd name="T2" fmla="*/ 12 w 25"/>
                  <a:gd name="T3" fmla="*/ 24 h 25"/>
                  <a:gd name="T4" fmla="*/ 24 w 25"/>
                  <a:gd name="T5" fmla="*/ 11 h 25"/>
                  <a:gd name="T6" fmla="*/ 12 w 25"/>
                  <a:gd name="T7" fmla="*/ 0 h 25"/>
                  <a:gd name="T8" fmla="*/ 0 w 25"/>
                  <a:gd name="T9" fmla="*/ 11 h 25"/>
                  <a:gd name="T10" fmla="*/ 12 w 25"/>
                  <a:gd name="T11" fmla="*/ 24 h 25"/>
                </a:gdLst>
                <a:ahLst/>
                <a:cxnLst>
                  <a:cxn ang="0">
                    <a:pos x="T0" y="T1"/>
                  </a:cxn>
                  <a:cxn ang="0">
                    <a:pos x="T2" y="T3"/>
                  </a:cxn>
                  <a:cxn ang="0">
                    <a:pos x="T4" y="T5"/>
                  </a:cxn>
                  <a:cxn ang="0">
                    <a:pos x="T6" y="T7"/>
                  </a:cxn>
                  <a:cxn ang="0">
                    <a:pos x="T8" y="T9"/>
                  </a:cxn>
                  <a:cxn ang="0">
                    <a:pos x="T10" y="T11"/>
                  </a:cxn>
                </a:cxnLst>
                <a:rect l="0" t="0" r="r" b="b"/>
                <a:pathLst>
                  <a:path w="25" h="25">
                    <a:moveTo>
                      <a:pt x="12" y="24"/>
                    </a:moveTo>
                    <a:lnTo>
                      <a:pt x="12" y="24"/>
                    </a:lnTo>
                    <a:cubicBezTo>
                      <a:pt x="18" y="24"/>
                      <a:pt x="24" y="18"/>
                      <a:pt x="24" y="11"/>
                    </a:cubicBezTo>
                    <a:cubicBezTo>
                      <a:pt x="24" y="5"/>
                      <a:pt x="18" y="0"/>
                      <a:pt x="12" y="0"/>
                    </a:cubicBezTo>
                    <a:cubicBezTo>
                      <a:pt x="5" y="0"/>
                      <a:pt x="0" y="5"/>
                      <a:pt x="0" y="11"/>
                    </a:cubicBezTo>
                    <a:cubicBezTo>
                      <a:pt x="0" y="18"/>
                      <a:pt x="5" y="24"/>
                      <a:pt x="12" y="24"/>
                    </a:cubicBezTo>
                  </a:path>
                </a:pathLst>
              </a:custGeom>
              <a:ln/>
              <a:extLst/>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sz="1350" dirty="0"/>
              </a:p>
            </p:txBody>
          </p:sp>
        </p:grpSp>
      </p:grpSp>
      <p:grpSp>
        <p:nvGrpSpPr>
          <p:cNvPr id="15" name="Group 14"/>
          <p:cNvGrpSpPr/>
          <p:nvPr/>
        </p:nvGrpSpPr>
        <p:grpSpPr>
          <a:xfrm>
            <a:off x="2503858" y="3750735"/>
            <a:ext cx="4136285" cy="935567"/>
            <a:chOff x="3338476" y="5000979"/>
            <a:chExt cx="5515047" cy="1247423"/>
          </a:xfrm>
        </p:grpSpPr>
        <p:grpSp>
          <p:nvGrpSpPr>
            <p:cNvPr id="5" name="Group 4"/>
            <p:cNvGrpSpPr/>
            <p:nvPr/>
          </p:nvGrpSpPr>
          <p:grpSpPr>
            <a:xfrm>
              <a:off x="3338476" y="5000979"/>
              <a:ext cx="5515047" cy="1247423"/>
              <a:chOff x="3338476" y="5000979"/>
              <a:chExt cx="5515047" cy="1247423"/>
            </a:xfrm>
          </p:grpSpPr>
          <p:sp>
            <p:nvSpPr>
              <p:cNvPr id="158" name="Rectangle 157"/>
              <p:cNvSpPr/>
              <p:nvPr/>
            </p:nvSpPr>
            <p:spPr>
              <a:xfrm>
                <a:off x="3338476" y="5000979"/>
                <a:ext cx="5515047" cy="1247423"/>
              </a:xfrm>
              <a:prstGeom prst="rect">
                <a:avLst/>
              </a:prstGeom>
              <a:ln/>
            </p:spPr>
            <p:style>
              <a:lnRef idx="2">
                <a:schemeClr val="accent1"/>
              </a:lnRef>
              <a:fillRef idx="1">
                <a:schemeClr val="lt1"/>
              </a:fillRef>
              <a:effectRef idx="0">
                <a:schemeClr val="accent1"/>
              </a:effectRef>
              <a:fontRef idx="minor">
                <a:schemeClr val="dk1"/>
              </a:fontRef>
            </p:style>
            <p:txBody>
              <a:bodyPr bIns="68580" rtlCol="0" anchor="ctr" anchorCtr="0"/>
              <a:lstStyle/>
              <a:p>
                <a:pPr algn="ctr"/>
                <a:endParaRPr lang="en-US" sz="1575" i="1" dirty="0">
                  <a:solidFill>
                    <a:schemeClr val="bg1"/>
                  </a:solidFill>
                </a:endParaRPr>
              </a:p>
            </p:txBody>
          </p:sp>
          <p:sp>
            <p:nvSpPr>
              <p:cNvPr id="166" name="TextBox 61"/>
              <p:cNvSpPr txBox="1">
                <a:spLocks noChangeArrowheads="1"/>
              </p:cNvSpPr>
              <p:nvPr/>
            </p:nvSpPr>
            <p:spPr bwMode="auto">
              <a:xfrm>
                <a:off x="7241850" y="5869701"/>
                <a:ext cx="1524000" cy="30777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prstTxWarp prst="textNoShape">
                  <a:avLst/>
                </a:prstTxWarp>
                <a:spAutoFit/>
              </a:bodyPr>
              <a:lstStyle/>
              <a:p>
                <a:pPr algn="ctr"/>
                <a:r>
                  <a:rPr lang="en-US" sz="900" b="1" dirty="0"/>
                  <a:t>Open Source</a:t>
                </a:r>
              </a:p>
            </p:txBody>
          </p:sp>
          <p:sp>
            <p:nvSpPr>
              <p:cNvPr id="164" name="TextBox 55"/>
              <p:cNvSpPr txBox="1">
                <a:spLocks noChangeArrowheads="1"/>
              </p:cNvSpPr>
              <p:nvPr/>
            </p:nvSpPr>
            <p:spPr bwMode="auto">
              <a:xfrm>
                <a:off x="3444555" y="5869701"/>
                <a:ext cx="1526580" cy="30777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r>
                  <a:rPr lang="en-US" sz="900" b="1" dirty="0"/>
                  <a:t>Outsourced</a:t>
                </a:r>
              </a:p>
            </p:txBody>
          </p:sp>
          <p:sp>
            <p:nvSpPr>
              <p:cNvPr id="162" name="TextBox 58"/>
              <p:cNvSpPr txBox="1">
                <a:spLocks noChangeArrowheads="1"/>
              </p:cNvSpPr>
              <p:nvPr/>
            </p:nvSpPr>
            <p:spPr bwMode="auto">
              <a:xfrm>
                <a:off x="5244091" y="5869697"/>
                <a:ext cx="1703817" cy="30777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prstTxWarp prst="textNoShape">
                  <a:avLst/>
                </a:prstTxWarp>
                <a:spAutoFit/>
              </a:bodyPr>
              <a:lstStyle/>
              <a:p>
                <a:pPr algn="ctr"/>
                <a:r>
                  <a:rPr lang="en-US" sz="900" b="1" dirty="0"/>
                  <a:t>Commercial</a:t>
                </a:r>
              </a:p>
            </p:txBody>
          </p:sp>
          <p:grpSp>
            <p:nvGrpSpPr>
              <p:cNvPr id="89" name="Group 88"/>
              <p:cNvGrpSpPr/>
              <p:nvPr/>
            </p:nvGrpSpPr>
            <p:grpSpPr>
              <a:xfrm>
                <a:off x="7767905" y="5251753"/>
                <a:ext cx="482592" cy="484256"/>
                <a:chOff x="3711575" y="4714875"/>
                <a:chExt cx="920750" cy="923925"/>
              </a:xfrm>
            </p:grpSpPr>
            <p:sp>
              <p:nvSpPr>
                <p:cNvPr id="90" name="Freeform 20"/>
                <p:cNvSpPr>
                  <a:spLocks/>
                </p:cNvSpPr>
                <p:nvPr/>
              </p:nvSpPr>
              <p:spPr bwMode="auto">
                <a:xfrm>
                  <a:off x="3711575" y="4714875"/>
                  <a:ext cx="920750" cy="923925"/>
                </a:xfrm>
                <a:custGeom>
                  <a:avLst/>
                  <a:gdLst>
                    <a:gd name="T0" fmla="*/ 580 w 580"/>
                    <a:gd name="T1" fmla="*/ 292 h 582"/>
                    <a:gd name="T2" fmla="*/ 576 w 580"/>
                    <a:gd name="T3" fmla="*/ 350 h 582"/>
                    <a:gd name="T4" fmla="*/ 558 w 580"/>
                    <a:gd name="T5" fmla="*/ 404 h 582"/>
                    <a:gd name="T6" fmla="*/ 532 w 580"/>
                    <a:gd name="T7" fmla="*/ 454 h 582"/>
                    <a:gd name="T8" fmla="*/ 496 w 580"/>
                    <a:gd name="T9" fmla="*/ 496 h 582"/>
                    <a:gd name="T10" fmla="*/ 452 w 580"/>
                    <a:gd name="T11" fmla="*/ 532 h 582"/>
                    <a:gd name="T12" fmla="*/ 404 w 580"/>
                    <a:gd name="T13" fmla="*/ 558 h 582"/>
                    <a:gd name="T14" fmla="*/ 348 w 580"/>
                    <a:gd name="T15" fmla="*/ 576 h 582"/>
                    <a:gd name="T16" fmla="*/ 290 w 580"/>
                    <a:gd name="T17" fmla="*/ 582 h 582"/>
                    <a:gd name="T18" fmla="*/ 260 w 580"/>
                    <a:gd name="T19" fmla="*/ 580 h 582"/>
                    <a:gd name="T20" fmla="*/ 204 w 580"/>
                    <a:gd name="T21" fmla="*/ 568 h 582"/>
                    <a:gd name="T22" fmla="*/ 152 w 580"/>
                    <a:gd name="T23" fmla="*/ 546 h 582"/>
                    <a:gd name="T24" fmla="*/ 106 w 580"/>
                    <a:gd name="T25" fmla="*/ 516 h 582"/>
                    <a:gd name="T26" fmla="*/ 66 w 580"/>
                    <a:gd name="T27" fmla="*/ 476 h 582"/>
                    <a:gd name="T28" fmla="*/ 34 w 580"/>
                    <a:gd name="T29" fmla="*/ 430 h 582"/>
                    <a:gd name="T30" fmla="*/ 12 w 580"/>
                    <a:gd name="T31" fmla="*/ 378 h 582"/>
                    <a:gd name="T32" fmla="*/ 2 w 580"/>
                    <a:gd name="T33" fmla="*/ 320 h 582"/>
                    <a:gd name="T34" fmla="*/ 0 w 580"/>
                    <a:gd name="T35" fmla="*/ 292 h 582"/>
                    <a:gd name="T36" fmla="*/ 6 w 580"/>
                    <a:gd name="T37" fmla="*/ 232 h 582"/>
                    <a:gd name="T38" fmla="*/ 22 w 580"/>
                    <a:gd name="T39" fmla="*/ 178 h 582"/>
                    <a:gd name="T40" fmla="*/ 50 w 580"/>
                    <a:gd name="T41" fmla="*/ 128 h 582"/>
                    <a:gd name="T42" fmla="*/ 84 w 580"/>
                    <a:gd name="T43" fmla="*/ 86 h 582"/>
                    <a:gd name="T44" fmla="*/ 128 w 580"/>
                    <a:gd name="T45" fmla="*/ 50 h 582"/>
                    <a:gd name="T46" fmla="*/ 178 w 580"/>
                    <a:gd name="T47" fmla="*/ 24 h 582"/>
                    <a:gd name="T48" fmla="*/ 232 w 580"/>
                    <a:gd name="T49" fmla="*/ 6 h 582"/>
                    <a:gd name="T50" fmla="*/ 290 w 580"/>
                    <a:gd name="T51" fmla="*/ 0 h 582"/>
                    <a:gd name="T52" fmla="*/ 320 w 580"/>
                    <a:gd name="T53" fmla="*/ 2 h 582"/>
                    <a:gd name="T54" fmla="*/ 376 w 580"/>
                    <a:gd name="T55" fmla="*/ 14 h 582"/>
                    <a:gd name="T56" fmla="*/ 428 w 580"/>
                    <a:gd name="T57" fmla="*/ 36 h 582"/>
                    <a:gd name="T58" fmla="*/ 476 w 580"/>
                    <a:gd name="T59" fmla="*/ 66 h 582"/>
                    <a:gd name="T60" fmla="*/ 514 w 580"/>
                    <a:gd name="T61" fmla="*/ 106 h 582"/>
                    <a:gd name="T62" fmla="*/ 546 w 580"/>
                    <a:gd name="T63" fmla="*/ 152 h 582"/>
                    <a:gd name="T64" fmla="*/ 568 w 580"/>
                    <a:gd name="T65" fmla="*/ 204 h 582"/>
                    <a:gd name="T66" fmla="*/ 580 w 580"/>
                    <a:gd name="T67" fmla="*/ 262 h 582"/>
                    <a:gd name="T68" fmla="*/ 580 w 580"/>
                    <a:gd name="T69" fmla="*/ 292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0" h="582">
                      <a:moveTo>
                        <a:pt x="580" y="292"/>
                      </a:moveTo>
                      <a:lnTo>
                        <a:pt x="580" y="292"/>
                      </a:lnTo>
                      <a:lnTo>
                        <a:pt x="580" y="320"/>
                      </a:lnTo>
                      <a:lnTo>
                        <a:pt x="576" y="350"/>
                      </a:lnTo>
                      <a:lnTo>
                        <a:pt x="568" y="378"/>
                      </a:lnTo>
                      <a:lnTo>
                        <a:pt x="558" y="404"/>
                      </a:lnTo>
                      <a:lnTo>
                        <a:pt x="546" y="430"/>
                      </a:lnTo>
                      <a:lnTo>
                        <a:pt x="532" y="454"/>
                      </a:lnTo>
                      <a:lnTo>
                        <a:pt x="514" y="476"/>
                      </a:lnTo>
                      <a:lnTo>
                        <a:pt x="496" y="496"/>
                      </a:lnTo>
                      <a:lnTo>
                        <a:pt x="476" y="516"/>
                      </a:lnTo>
                      <a:lnTo>
                        <a:pt x="452" y="532"/>
                      </a:lnTo>
                      <a:lnTo>
                        <a:pt x="428" y="546"/>
                      </a:lnTo>
                      <a:lnTo>
                        <a:pt x="404" y="558"/>
                      </a:lnTo>
                      <a:lnTo>
                        <a:pt x="376" y="568"/>
                      </a:lnTo>
                      <a:lnTo>
                        <a:pt x="348" y="576"/>
                      </a:lnTo>
                      <a:lnTo>
                        <a:pt x="320" y="580"/>
                      </a:lnTo>
                      <a:lnTo>
                        <a:pt x="290" y="582"/>
                      </a:lnTo>
                      <a:lnTo>
                        <a:pt x="290" y="582"/>
                      </a:lnTo>
                      <a:lnTo>
                        <a:pt x="260" y="580"/>
                      </a:lnTo>
                      <a:lnTo>
                        <a:pt x="232" y="576"/>
                      </a:lnTo>
                      <a:lnTo>
                        <a:pt x="204" y="568"/>
                      </a:lnTo>
                      <a:lnTo>
                        <a:pt x="178" y="558"/>
                      </a:lnTo>
                      <a:lnTo>
                        <a:pt x="152" y="546"/>
                      </a:lnTo>
                      <a:lnTo>
                        <a:pt x="128" y="532"/>
                      </a:lnTo>
                      <a:lnTo>
                        <a:pt x="106" y="516"/>
                      </a:lnTo>
                      <a:lnTo>
                        <a:pt x="84" y="496"/>
                      </a:lnTo>
                      <a:lnTo>
                        <a:pt x="66" y="476"/>
                      </a:lnTo>
                      <a:lnTo>
                        <a:pt x="50" y="454"/>
                      </a:lnTo>
                      <a:lnTo>
                        <a:pt x="34" y="430"/>
                      </a:lnTo>
                      <a:lnTo>
                        <a:pt x="22" y="404"/>
                      </a:lnTo>
                      <a:lnTo>
                        <a:pt x="12" y="378"/>
                      </a:lnTo>
                      <a:lnTo>
                        <a:pt x="6" y="350"/>
                      </a:lnTo>
                      <a:lnTo>
                        <a:pt x="2" y="320"/>
                      </a:lnTo>
                      <a:lnTo>
                        <a:pt x="0" y="292"/>
                      </a:lnTo>
                      <a:lnTo>
                        <a:pt x="0" y="292"/>
                      </a:lnTo>
                      <a:lnTo>
                        <a:pt x="2" y="262"/>
                      </a:lnTo>
                      <a:lnTo>
                        <a:pt x="6" y="232"/>
                      </a:lnTo>
                      <a:lnTo>
                        <a:pt x="12" y="204"/>
                      </a:lnTo>
                      <a:lnTo>
                        <a:pt x="22" y="178"/>
                      </a:lnTo>
                      <a:lnTo>
                        <a:pt x="34" y="152"/>
                      </a:lnTo>
                      <a:lnTo>
                        <a:pt x="50" y="128"/>
                      </a:lnTo>
                      <a:lnTo>
                        <a:pt x="66" y="106"/>
                      </a:lnTo>
                      <a:lnTo>
                        <a:pt x="84" y="86"/>
                      </a:lnTo>
                      <a:lnTo>
                        <a:pt x="106" y="66"/>
                      </a:lnTo>
                      <a:lnTo>
                        <a:pt x="128" y="50"/>
                      </a:lnTo>
                      <a:lnTo>
                        <a:pt x="152" y="36"/>
                      </a:lnTo>
                      <a:lnTo>
                        <a:pt x="178" y="24"/>
                      </a:lnTo>
                      <a:lnTo>
                        <a:pt x="204" y="14"/>
                      </a:lnTo>
                      <a:lnTo>
                        <a:pt x="232" y="6"/>
                      </a:lnTo>
                      <a:lnTo>
                        <a:pt x="260" y="2"/>
                      </a:lnTo>
                      <a:lnTo>
                        <a:pt x="290" y="0"/>
                      </a:lnTo>
                      <a:lnTo>
                        <a:pt x="290" y="0"/>
                      </a:lnTo>
                      <a:lnTo>
                        <a:pt x="320" y="2"/>
                      </a:lnTo>
                      <a:lnTo>
                        <a:pt x="348" y="6"/>
                      </a:lnTo>
                      <a:lnTo>
                        <a:pt x="376" y="14"/>
                      </a:lnTo>
                      <a:lnTo>
                        <a:pt x="404" y="24"/>
                      </a:lnTo>
                      <a:lnTo>
                        <a:pt x="428" y="36"/>
                      </a:lnTo>
                      <a:lnTo>
                        <a:pt x="452" y="50"/>
                      </a:lnTo>
                      <a:lnTo>
                        <a:pt x="476" y="66"/>
                      </a:lnTo>
                      <a:lnTo>
                        <a:pt x="496" y="86"/>
                      </a:lnTo>
                      <a:lnTo>
                        <a:pt x="514" y="106"/>
                      </a:lnTo>
                      <a:lnTo>
                        <a:pt x="532" y="128"/>
                      </a:lnTo>
                      <a:lnTo>
                        <a:pt x="546" y="152"/>
                      </a:lnTo>
                      <a:lnTo>
                        <a:pt x="558" y="178"/>
                      </a:lnTo>
                      <a:lnTo>
                        <a:pt x="568" y="204"/>
                      </a:lnTo>
                      <a:lnTo>
                        <a:pt x="576" y="232"/>
                      </a:lnTo>
                      <a:lnTo>
                        <a:pt x="580" y="262"/>
                      </a:lnTo>
                      <a:lnTo>
                        <a:pt x="580" y="292"/>
                      </a:lnTo>
                      <a:lnTo>
                        <a:pt x="580" y="292"/>
                      </a:lnTo>
                    </a:path>
                  </a:pathLst>
                </a:custGeom>
                <a:ln>
                  <a:headEnd/>
                  <a:tailEnd/>
                </a:ln>
                <a:extLst/>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anchor="t" anchorCtr="0" compatLnSpc="1">
                  <a:prstTxWarp prst="textNoShape">
                    <a:avLst/>
                  </a:prstTxWarp>
                </a:bodyPr>
                <a:lstStyle/>
                <a:p>
                  <a:endParaRPr lang="en-US" sz="1350" dirty="0"/>
                </a:p>
              </p:txBody>
            </p:sp>
            <p:sp>
              <p:nvSpPr>
                <p:cNvPr id="91" name="Freeform 21"/>
                <p:cNvSpPr>
                  <a:spLocks/>
                </p:cNvSpPr>
                <p:nvPr/>
              </p:nvSpPr>
              <p:spPr bwMode="auto">
                <a:xfrm>
                  <a:off x="4003675" y="4714875"/>
                  <a:ext cx="336550" cy="923925"/>
                </a:xfrm>
                <a:custGeom>
                  <a:avLst/>
                  <a:gdLst>
                    <a:gd name="T0" fmla="*/ 106 w 212"/>
                    <a:gd name="T1" fmla="*/ 0 h 582"/>
                    <a:gd name="T2" fmla="*/ 106 w 212"/>
                    <a:gd name="T3" fmla="*/ 0 h 582"/>
                    <a:gd name="T4" fmla="*/ 96 w 212"/>
                    <a:gd name="T5" fmla="*/ 2 h 582"/>
                    <a:gd name="T6" fmla="*/ 86 w 212"/>
                    <a:gd name="T7" fmla="*/ 6 h 582"/>
                    <a:gd name="T8" fmla="*/ 74 w 212"/>
                    <a:gd name="T9" fmla="*/ 14 h 582"/>
                    <a:gd name="T10" fmla="*/ 66 w 212"/>
                    <a:gd name="T11" fmla="*/ 24 h 582"/>
                    <a:gd name="T12" fmla="*/ 56 w 212"/>
                    <a:gd name="T13" fmla="*/ 36 h 582"/>
                    <a:gd name="T14" fmla="*/ 48 w 212"/>
                    <a:gd name="T15" fmla="*/ 50 h 582"/>
                    <a:gd name="T16" fmla="*/ 40 w 212"/>
                    <a:gd name="T17" fmla="*/ 66 h 582"/>
                    <a:gd name="T18" fmla="*/ 32 w 212"/>
                    <a:gd name="T19" fmla="*/ 86 h 582"/>
                    <a:gd name="T20" fmla="*/ 24 w 212"/>
                    <a:gd name="T21" fmla="*/ 106 h 582"/>
                    <a:gd name="T22" fmla="*/ 18 w 212"/>
                    <a:gd name="T23" fmla="*/ 128 h 582"/>
                    <a:gd name="T24" fmla="*/ 10 w 212"/>
                    <a:gd name="T25" fmla="*/ 178 h 582"/>
                    <a:gd name="T26" fmla="*/ 2 w 212"/>
                    <a:gd name="T27" fmla="*/ 232 h 582"/>
                    <a:gd name="T28" fmla="*/ 0 w 212"/>
                    <a:gd name="T29" fmla="*/ 292 h 582"/>
                    <a:gd name="T30" fmla="*/ 0 w 212"/>
                    <a:gd name="T31" fmla="*/ 292 h 582"/>
                    <a:gd name="T32" fmla="*/ 2 w 212"/>
                    <a:gd name="T33" fmla="*/ 350 h 582"/>
                    <a:gd name="T34" fmla="*/ 10 w 212"/>
                    <a:gd name="T35" fmla="*/ 404 h 582"/>
                    <a:gd name="T36" fmla="*/ 18 w 212"/>
                    <a:gd name="T37" fmla="*/ 454 h 582"/>
                    <a:gd name="T38" fmla="*/ 24 w 212"/>
                    <a:gd name="T39" fmla="*/ 476 h 582"/>
                    <a:gd name="T40" fmla="*/ 32 w 212"/>
                    <a:gd name="T41" fmla="*/ 496 h 582"/>
                    <a:gd name="T42" fmla="*/ 40 w 212"/>
                    <a:gd name="T43" fmla="*/ 516 h 582"/>
                    <a:gd name="T44" fmla="*/ 48 w 212"/>
                    <a:gd name="T45" fmla="*/ 532 h 582"/>
                    <a:gd name="T46" fmla="*/ 56 w 212"/>
                    <a:gd name="T47" fmla="*/ 546 h 582"/>
                    <a:gd name="T48" fmla="*/ 66 w 212"/>
                    <a:gd name="T49" fmla="*/ 558 h 582"/>
                    <a:gd name="T50" fmla="*/ 74 w 212"/>
                    <a:gd name="T51" fmla="*/ 568 h 582"/>
                    <a:gd name="T52" fmla="*/ 86 w 212"/>
                    <a:gd name="T53" fmla="*/ 576 h 582"/>
                    <a:gd name="T54" fmla="*/ 96 w 212"/>
                    <a:gd name="T55" fmla="*/ 580 h 582"/>
                    <a:gd name="T56" fmla="*/ 106 w 212"/>
                    <a:gd name="T57" fmla="*/ 582 h 582"/>
                    <a:gd name="T58" fmla="*/ 106 w 212"/>
                    <a:gd name="T59" fmla="*/ 582 h 582"/>
                    <a:gd name="T60" fmla="*/ 118 w 212"/>
                    <a:gd name="T61" fmla="*/ 580 h 582"/>
                    <a:gd name="T62" fmla="*/ 128 w 212"/>
                    <a:gd name="T63" fmla="*/ 576 h 582"/>
                    <a:gd name="T64" fmla="*/ 138 w 212"/>
                    <a:gd name="T65" fmla="*/ 568 h 582"/>
                    <a:gd name="T66" fmla="*/ 148 w 212"/>
                    <a:gd name="T67" fmla="*/ 558 h 582"/>
                    <a:gd name="T68" fmla="*/ 156 w 212"/>
                    <a:gd name="T69" fmla="*/ 546 h 582"/>
                    <a:gd name="T70" fmla="*/ 166 w 212"/>
                    <a:gd name="T71" fmla="*/ 532 h 582"/>
                    <a:gd name="T72" fmla="*/ 174 w 212"/>
                    <a:gd name="T73" fmla="*/ 516 h 582"/>
                    <a:gd name="T74" fmla="*/ 182 w 212"/>
                    <a:gd name="T75" fmla="*/ 496 h 582"/>
                    <a:gd name="T76" fmla="*/ 188 w 212"/>
                    <a:gd name="T77" fmla="*/ 476 h 582"/>
                    <a:gd name="T78" fmla="*/ 194 w 212"/>
                    <a:gd name="T79" fmla="*/ 454 h 582"/>
                    <a:gd name="T80" fmla="*/ 204 w 212"/>
                    <a:gd name="T81" fmla="*/ 404 h 582"/>
                    <a:gd name="T82" fmla="*/ 210 w 212"/>
                    <a:gd name="T83" fmla="*/ 350 h 582"/>
                    <a:gd name="T84" fmla="*/ 212 w 212"/>
                    <a:gd name="T85" fmla="*/ 292 h 582"/>
                    <a:gd name="T86" fmla="*/ 212 w 212"/>
                    <a:gd name="T87" fmla="*/ 292 h 582"/>
                    <a:gd name="T88" fmla="*/ 210 w 212"/>
                    <a:gd name="T89" fmla="*/ 232 h 582"/>
                    <a:gd name="T90" fmla="*/ 204 w 212"/>
                    <a:gd name="T91" fmla="*/ 178 h 582"/>
                    <a:gd name="T92" fmla="*/ 194 w 212"/>
                    <a:gd name="T93" fmla="*/ 128 h 582"/>
                    <a:gd name="T94" fmla="*/ 188 w 212"/>
                    <a:gd name="T95" fmla="*/ 106 h 582"/>
                    <a:gd name="T96" fmla="*/ 182 w 212"/>
                    <a:gd name="T97" fmla="*/ 86 h 582"/>
                    <a:gd name="T98" fmla="*/ 174 w 212"/>
                    <a:gd name="T99" fmla="*/ 66 h 582"/>
                    <a:gd name="T100" fmla="*/ 166 w 212"/>
                    <a:gd name="T101" fmla="*/ 50 h 582"/>
                    <a:gd name="T102" fmla="*/ 156 w 212"/>
                    <a:gd name="T103" fmla="*/ 36 h 582"/>
                    <a:gd name="T104" fmla="*/ 148 w 212"/>
                    <a:gd name="T105" fmla="*/ 24 h 582"/>
                    <a:gd name="T106" fmla="*/ 138 w 212"/>
                    <a:gd name="T107" fmla="*/ 14 h 582"/>
                    <a:gd name="T108" fmla="*/ 128 w 212"/>
                    <a:gd name="T109" fmla="*/ 6 h 582"/>
                    <a:gd name="T110" fmla="*/ 118 w 212"/>
                    <a:gd name="T111" fmla="*/ 2 h 582"/>
                    <a:gd name="T112" fmla="*/ 106 w 212"/>
                    <a:gd name="T113" fmla="*/ 0 h 582"/>
                    <a:gd name="T114" fmla="*/ 106 w 212"/>
                    <a:gd name="T115"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2" h="582">
                      <a:moveTo>
                        <a:pt x="106" y="0"/>
                      </a:moveTo>
                      <a:lnTo>
                        <a:pt x="106" y="0"/>
                      </a:lnTo>
                      <a:lnTo>
                        <a:pt x="96" y="2"/>
                      </a:lnTo>
                      <a:lnTo>
                        <a:pt x="86" y="6"/>
                      </a:lnTo>
                      <a:lnTo>
                        <a:pt x="74" y="14"/>
                      </a:lnTo>
                      <a:lnTo>
                        <a:pt x="66" y="24"/>
                      </a:lnTo>
                      <a:lnTo>
                        <a:pt x="56" y="36"/>
                      </a:lnTo>
                      <a:lnTo>
                        <a:pt x="48" y="50"/>
                      </a:lnTo>
                      <a:lnTo>
                        <a:pt x="40" y="66"/>
                      </a:lnTo>
                      <a:lnTo>
                        <a:pt x="32" y="86"/>
                      </a:lnTo>
                      <a:lnTo>
                        <a:pt x="24" y="106"/>
                      </a:lnTo>
                      <a:lnTo>
                        <a:pt x="18" y="128"/>
                      </a:lnTo>
                      <a:lnTo>
                        <a:pt x="10" y="178"/>
                      </a:lnTo>
                      <a:lnTo>
                        <a:pt x="2" y="232"/>
                      </a:lnTo>
                      <a:lnTo>
                        <a:pt x="0" y="292"/>
                      </a:lnTo>
                      <a:lnTo>
                        <a:pt x="0" y="292"/>
                      </a:lnTo>
                      <a:lnTo>
                        <a:pt x="2" y="350"/>
                      </a:lnTo>
                      <a:lnTo>
                        <a:pt x="10" y="404"/>
                      </a:lnTo>
                      <a:lnTo>
                        <a:pt x="18" y="454"/>
                      </a:lnTo>
                      <a:lnTo>
                        <a:pt x="24" y="476"/>
                      </a:lnTo>
                      <a:lnTo>
                        <a:pt x="32" y="496"/>
                      </a:lnTo>
                      <a:lnTo>
                        <a:pt x="40" y="516"/>
                      </a:lnTo>
                      <a:lnTo>
                        <a:pt x="48" y="532"/>
                      </a:lnTo>
                      <a:lnTo>
                        <a:pt x="56" y="546"/>
                      </a:lnTo>
                      <a:lnTo>
                        <a:pt x="66" y="558"/>
                      </a:lnTo>
                      <a:lnTo>
                        <a:pt x="74" y="568"/>
                      </a:lnTo>
                      <a:lnTo>
                        <a:pt x="86" y="576"/>
                      </a:lnTo>
                      <a:lnTo>
                        <a:pt x="96" y="580"/>
                      </a:lnTo>
                      <a:lnTo>
                        <a:pt x="106" y="582"/>
                      </a:lnTo>
                      <a:lnTo>
                        <a:pt x="106" y="582"/>
                      </a:lnTo>
                      <a:lnTo>
                        <a:pt x="118" y="580"/>
                      </a:lnTo>
                      <a:lnTo>
                        <a:pt x="128" y="576"/>
                      </a:lnTo>
                      <a:lnTo>
                        <a:pt x="138" y="568"/>
                      </a:lnTo>
                      <a:lnTo>
                        <a:pt x="148" y="558"/>
                      </a:lnTo>
                      <a:lnTo>
                        <a:pt x="156" y="546"/>
                      </a:lnTo>
                      <a:lnTo>
                        <a:pt x="166" y="532"/>
                      </a:lnTo>
                      <a:lnTo>
                        <a:pt x="174" y="516"/>
                      </a:lnTo>
                      <a:lnTo>
                        <a:pt x="182" y="496"/>
                      </a:lnTo>
                      <a:lnTo>
                        <a:pt x="188" y="476"/>
                      </a:lnTo>
                      <a:lnTo>
                        <a:pt x="194" y="454"/>
                      </a:lnTo>
                      <a:lnTo>
                        <a:pt x="204" y="404"/>
                      </a:lnTo>
                      <a:lnTo>
                        <a:pt x="210" y="350"/>
                      </a:lnTo>
                      <a:lnTo>
                        <a:pt x="212" y="292"/>
                      </a:lnTo>
                      <a:lnTo>
                        <a:pt x="212" y="292"/>
                      </a:lnTo>
                      <a:lnTo>
                        <a:pt x="210" y="232"/>
                      </a:lnTo>
                      <a:lnTo>
                        <a:pt x="204" y="178"/>
                      </a:lnTo>
                      <a:lnTo>
                        <a:pt x="194" y="128"/>
                      </a:lnTo>
                      <a:lnTo>
                        <a:pt x="188" y="106"/>
                      </a:lnTo>
                      <a:lnTo>
                        <a:pt x="182" y="86"/>
                      </a:lnTo>
                      <a:lnTo>
                        <a:pt x="174" y="66"/>
                      </a:lnTo>
                      <a:lnTo>
                        <a:pt x="166" y="50"/>
                      </a:lnTo>
                      <a:lnTo>
                        <a:pt x="156" y="36"/>
                      </a:lnTo>
                      <a:lnTo>
                        <a:pt x="148" y="24"/>
                      </a:lnTo>
                      <a:lnTo>
                        <a:pt x="138" y="14"/>
                      </a:lnTo>
                      <a:lnTo>
                        <a:pt x="128" y="6"/>
                      </a:lnTo>
                      <a:lnTo>
                        <a:pt x="118" y="2"/>
                      </a:lnTo>
                      <a:lnTo>
                        <a:pt x="106" y="0"/>
                      </a:lnTo>
                      <a:lnTo>
                        <a:pt x="106" y="0"/>
                      </a:lnTo>
                    </a:path>
                  </a:pathLst>
                </a:custGeom>
                <a:ln>
                  <a:headEnd/>
                  <a:tailEnd/>
                </a:ln>
                <a:extLst/>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anchor="t" anchorCtr="0" compatLnSpc="1">
                  <a:prstTxWarp prst="textNoShape">
                    <a:avLst/>
                  </a:prstTxWarp>
                </a:bodyPr>
                <a:lstStyle/>
                <a:p>
                  <a:endParaRPr lang="en-US" sz="1350" dirty="0"/>
                </a:p>
              </p:txBody>
            </p:sp>
            <p:sp>
              <p:nvSpPr>
                <p:cNvPr id="92" name="Line 22"/>
                <p:cNvSpPr>
                  <a:spLocks noChangeShapeType="1"/>
                </p:cNvSpPr>
                <p:nvPr/>
              </p:nvSpPr>
              <p:spPr bwMode="auto">
                <a:xfrm>
                  <a:off x="3752850" y="5010150"/>
                  <a:ext cx="838200" cy="0"/>
                </a:xfrm>
                <a:prstGeom prst="line">
                  <a:avLst/>
                </a:prstGeom>
                <a:ln>
                  <a:headEnd/>
                  <a:tailEnd/>
                </a:ln>
                <a:extLst/>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anchor="t" anchorCtr="0" compatLnSpc="1">
                  <a:prstTxWarp prst="textNoShape">
                    <a:avLst/>
                  </a:prstTxWarp>
                </a:bodyPr>
                <a:lstStyle/>
                <a:p>
                  <a:endParaRPr lang="en-US" sz="1350" dirty="0"/>
                </a:p>
              </p:txBody>
            </p:sp>
            <p:sp>
              <p:nvSpPr>
                <p:cNvPr id="93" name="Line 23"/>
                <p:cNvSpPr>
                  <a:spLocks noChangeShapeType="1"/>
                </p:cNvSpPr>
                <p:nvPr/>
              </p:nvSpPr>
              <p:spPr bwMode="auto">
                <a:xfrm>
                  <a:off x="3752850" y="5343525"/>
                  <a:ext cx="838200" cy="0"/>
                </a:xfrm>
                <a:prstGeom prst="line">
                  <a:avLst/>
                </a:prstGeom>
                <a:ln>
                  <a:headEnd/>
                  <a:tailEnd/>
                </a:ln>
                <a:extLst/>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anchor="t" anchorCtr="0" compatLnSpc="1">
                  <a:prstTxWarp prst="textNoShape">
                    <a:avLst/>
                  </a:prstTxWarp>
                </a:bodyPr>
                <a:lstStyle/>
                <a:p>
                  <a:endParaRPr lang="en-US" sz="1350" dirty="0"/>
                </a:p>
              </p:txBody>
            </p:sp>
          </p:grpSp>
        </p:grpSp>
        <p:grpSp>
          <p:nvGrpSpPr>
            <p:cNvPr id="186" name="Group 185"/>
            <p:cNvGrpSpPr/>
            <p:nvPr/>
          </p:nvGrpSpPr>
          <p:grpSpPr>
            <a:xfrm>
              <a:off x="5786619" y="5316505"/>
              <a:ext cx="610299" cy="529483"/>
              <a:chOff x="3138026" y="5750922"/>
              <a:chExt cx="272344" cy="201942"/>
            </a:xfrm>
            <a:solidFill>
              <a:srgbClr val="0078EF"/>
            </a:solidFill>
          </p:grpSpPr>
          <p:sp>
            <p:nvSpPr>
              <p:cNvPr id="187" name="Freeform 253"/>
              <p:cNvSpPr>
                <a:spLocks noChangeArrowheads="1"/>
              </p:cNvSpPr>
              <p:nvPr/>
            </p:nvSpPr>
            <p:spPr bwMode="auto">
              <a:xfrm>
                <a:off x="3138026" y="5750922"/>
                <a:ext cx="272344" cy="148214"/>
              </a:xfrm>
              <a:custGeom>
                <a:avLst/>
                <a:gdLst>
                  <a:gd name="T0" fmla="*/ 121 w 647"/>
                  <a:gd name="T1" fmla="*/ 8 h 351"/>
                  <a:gd name="T2" fmla="*/ 121 w 647"/>
                  <a:gd name="T3" fmla="*/ 8 h 351"/>
                  <a:gd name="T4" fmla="*/ 109 w 647"/>
                  <a:gd name="T5" fmla="*/ 0 h 351"/>
                  <a:gd name="T6" fmla="*/ 12 w 647"/>
                  <a:gd name="T7" fmla="*/ 0 h 351"/>
                  <a:gd name="T8" fmla="*/ 0 w 647"/>
                  <a:gd name="T9" fmla="*/ 12 h 351"/>
                  <a:gd name="T10" fmla="*/ 0 w 647"/>
                  <a:gd name="T11" fmla="*/ 46 h 351"/>
                  <a:gd name="T12" fmla="*/ 12 w 647"/>
                  <a:gd name="T13" fmla="*/ 59 h 351"/>
                  <a:gd name="T14" fmla="*/ 24 w 647"/>
                  <a:gd name="T15" fmla="*/ 46 h 351"/>
                  <a:gd name="T16" fmla="*/ 24 w 647"/>
                  <a:gd name="T17" fmla="*/ 23 h 351"/>
                  <a:gd name="T18" fmla="*/ 102 w 647"/>
                  <a:gd name="T19" fmla="*/ 23 h 351"/>
                  <a:gd name="T20" fmla="*/ 224 w 647"/>
                  <a:gd name="T21" fmla="*/ 343 h 351"/>
                  <a:gd name="T22" fmla="*/ 234 w 647"/>
                  <a:gd name="T23" fmla="*/ 350 h 351"/>
                  <a:gd name="T24" fmla="*/ 555 w 647"/>
                  <a:gd name="T25" fmla="*/ 350 h 351"/>
                  <a:gd name="T26" fmla="*/ 566 w 647"/>
                  <a:gd name="T27" fmla="*/ 343 h 351"/>
                  <a:gd name="T28" fmla="*/ 645 w 647"/>
                  <a:gd name="T29" fmla="*/ 133 h 351"/>
                  <a:gd name="T30" fmla="*/ 644 w 647"/>
                  <a:gd name="T31" fmla="*/ 122 h 351"/>
                  <a:gd name="T32" fmla="*/ 635 w 647"/>
                  <a:gd name="T33" fmla="*/ 117 h 351"/>
                  <a:gd name="T34" fmla="*/ 207 w 647"/>
                  <a:gd name="T35" fmla="*/ 55 h 351"/>
                  <a:gd name="T36" fmla="*/ 195 w 647"/>
                  <a:gd name="T37" fmla="*/ 64 h 351"/>
                  <a:gd name="T38" fmla="*/ 204 w 647"/>
                  <a:gd name="T39" fmla="*/ 78 h 351"/>
                  <a:gd name="T40" fmla="*/ 617 w 647"/>
                  <a:gd name="T41" fmla="*/ 138 h 351"/>
                  <a:gd name="T42" fmla="*/ 548 w 647"/>
                  <a:gd name="T43" fmla="*/ 326 h 351"/>
                  <a:gd name="T44" fmla="*/ 243 w 647"/>
                  <a:gd name="T45" fmla="*/ 326 h 351"/>
                  <a:gd name="T46" fmla="*/ 121 w 647"/>
                  <a:gd name="T47" fmla="*/ 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7" h="351">
                    <a:moveTo>
                      <a:pt x="121" y="8"/>
                    </a:moveTo>
                    <a:lnTo>
                      <a:pt x="121" y="8"/>
                    </a:lnTo>
                    <a:cubicBezTo>
                      <a:pt x="119" y="3"/>
                      <a:pt x="115" y="0"/>
                      <a:pt x="109" y="0"/>
                    </a:cubicBezTo>
                    <a:cubicBezTo>
                      <a:pt x="12" y="0"/>
                      <a:pt x="12" y="0"/>
                      <a:pt x="12" y="0"/>
                    </a:cubicBezTo>
                    <a:cubicBezTo>
                      <a:pt x="5" y="0"/>
                      <a:pt x="0" y="6"/>
                      <a:pt x="0" y="12"/>
                    </a:cubicBezTo>
                    <a:cubicBezTo>
                      <a:pt x="0" y="46"/>
                      <a:pt x="0" y="46"/>
                      <a:pt x="0" y="46"/>
                    </a:cubicBezTo>
                    <a:cubicBezTo>
                      <a:pt x="0" y="54"/>
                      <a:pt x="5" y="59"/>
                      <a:pt x="12" y="59"/>
                    </a:cubicBezTo>
                    <a:cubicBezTo>
                      <a:pt x="19" y="59"/>
                      <a:pt x="24" y="54"/>
                      <a:pt x="24" y="46"/>
                    </a:cubicBezTo>
                    <a:cubicBezTo>
                      <a:pt x="24" y="23"/>
                      <a:pt x="24" y="23"/>
                      <a:pt x="24" y="23"/>
                    </a:cubicBezTo>
                    <a:cubicBezTo>
                      <a:pt x="102" y="23"/>
                      <a:pt x="102" y="23"/>
                      <a:pt x="102" y="23"/>
                    </a:cubicBezTo>
                    <a:cubicBezTo>
                      <a:pt x="224" y="343"/>
                      <a:pt x="224" y="343"/>
                      <a:pt x="224" y="343"/>
                    </a:cubicBezTo>
                    <a:cubicBezTo>
                      <a:pt x="225" y="347"/>
                      <a:pt x="229" y="350"/>
                      <a:pt x="234" y="350"/>
                    </a:cubicBezTo>
                    <a:cubicBezTo>
                      <a:pt x="555" y="350"/>
                      <a:pt x="555" y="350"/>
                      <a:pt x="555" y="350"/>
                    </a:cubicBezTo>
                    <a:cubicBezTo>
                      <a:pt x="560" y="350"/>
                      <a:pt x="564" y="347"/>
                      <a:pt x="566" y="343"/>
                    </a:cubicBezTo>
                    <a:cubicBezTo>
                      <a:pt x="645" y="133"/>
                      <a:pt x="645" y="133"/>
                      <a:pt x="645" y="133"/>
                    </a:cubicBezTo>
                    <a:cubicBezTo>
                      <a:pt x="646" y="130"/>
                      <a:pt x="645" y="125"/>
                      <a:pt x="644" y="122"/>
                    </a:cubicBezTo>
                    <a:cubicBezTo>
                      <a:pt x="641" y="119"/>
                      <a:pt x="638" y="117"/>
                      <a:pt x="635" y="117"/>
                    </a:cubicBezTo>
                    <a:cubicBezTo>
                      <a:pt x="207" y="55"/>
                      <a:pt x="207" y="55"/>
                      <a:pt x="207" y="55"/>
                    </a:cubicBezTo>
                    <a:cubicBezTo>
                      <a:pt x="201" y="54"/>
                      <a:pt x="196" y="58"/>
                      <a:pt x="195" y="64"/>
                    </a:cubicBezTo>
                    <a:cubicBezTo>
                      <a:pt x="194" y="70"/>
                      <a:pt x="198" y="76"/>
                      <a:pt x="204" y="78"/>
                    </a:cubicBezTo>
                    <a:cubicBezTo>
                      <a:pt x="617" y="138"/>
                      <a:pt x="617" y="138"/>
                      <a:pt x="617" y="138"/>
                    </a:cubicBezTo>
                    <a:cubicBezTo>
                      <a:pt x="548" y="326"/>
                      <a:pt x="548" y="326"/>
                      <a:pt x="548" y="326"/>
                    </a:cubicBezTo>
                    <a:cubicBezTo>
                      <a:pt x="243" y="326"/>
                      <a:pt x="243" y="326"/>
                      <a:pt x="243" y="326"/>
                    </a:cubicBezTo>
                    <a:lnTo>
                      <a:pt x="121" y="8"/>
                    </a:lnTo>
                  </a:path>
                </a:pathLst>
              </a:custGeom>
              <a:ln/>
              <a:extLst/>
            </p:spPr>
            <p:style>
              <a:lnRef idx="2">
                <a:schemeClr val="accent1"/>
              </a:lnRef>
              <a:fillRef idx="1">
                <a:schemeClr val="lt1"/>
              </a:fillRef>
              <a:effectRef idx="0">
                <a:schemeClr val="accent1"/>
              </a:effectRef>
              <a:fontRef idx="minor">
                <a:schemeClr val="dk1"/>
              </a:fontRef>
            </p:style>
            <p:txBody>
              <a:bodyPr wrap="none" anchor="ctr"/>
              <a:lstStyle/>
              <a:p>
                <a:endParaRPr lang="en-US" sz="1350" dirty="0"/>
              </a:p>
            </p:txBody>
          </p:sp>
          <p:sp>
            <p:nvSpPr>
              <p:cNvPr id="188" name="Freeform 254"/>
              <p:cNvSpPr>
                <a:spLocks noChangeArrowheads="1"/>
              </p:cNvSpPr>
              <p:nvPr/>
            </p:nvSpPr>
            <p:spPr bwMode="auto">
              <a:xfrm>
                <a:off x="3243629" y="5902842"/>
                <a:ext cx="50022" cy="50022"/>
              </a:xfrm>
              <a:custGeom>
                <a:avLst/>
                <a:gdLst>
                  <a:gd name="T0" fmla="*/ 118 w 119"/>
                  <a:gd name="T1" fmla="*/ 58 h 118"/>
                  <a:gd name="T2" fmla="*/ 118 w 119"/>
                  <a:gd name="T3" fmla="*/ 58 h 118"/>
                  <a:gd name="T4" fmla="*/ 58 w 119"/>
                  <a:gd name="T5" fmla="*/ 0 h 118"/>
                  <a:gd name="T6" fmla="*/ 0 w 119"/>
                  <a:gd name="T7" fmla="*/ 58 h 118"/>
                  <a:gd name="T8" fmla="*/ 58 w 119"/>
                  <a:gd name="T9" fmla="*/ 117 h 118"/>
                  <a:gd name="T10" fmla="*/ 118 w 119"/>
                  <a:gd name="T11" fmla="*/ 58 h 118"/>
                  <a:gd name="T12" fmla="*/ 23 w 119"/>
                  <a:gd name="T13" fmla="*/ 58 h 118"/>
                  <a:gd name="T14" fmla="*/ 23 w 119"/>
                  <a:gd name="T15" fmla="*/ 58 h 118"/>
                  <a:gd name="T16" fmla="*/ 58 w 119"/>
                  <a:gd name="T17" fmla="*/ 23 h 118"/>
                  <a:gd name="T18" fmla="*/ 95 w 119"/>
                  <a:gd name="T19" fmla="*/ 58 h 118"/>
                  <a:gd name="T20" fmla="*/ 58 w 119"/>
                  <a:gd name="T21" fmla="*/ 94 h 118"/>
                  <a:gd name="T22" fmla="*/ 23 w 119"/>
                  <a:gd name="T23" fmla="*/ 5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118">
                    <a:moveTo>
                      <a:pt x="118" y="58"/>
                    </a:moveTo>
                    <a:lnTo>
                      <a:pt x="118" y="58"/>
                    </a:lnTo>
                    <a:cubicBezTo>
                      <a:pt x="118" y="26"/>
                      <a:pt x="92" y="0"/>
                      <a:pt x="58" y="0"/>
                    </a:cubicBezTo>
                    <a:cubicBezTo>
                      <a:pt x="26" y="0"/>
                      <a:pt x="0" y="26"/>
                      <a:pt x="0" y="58"/>
                    </a:cubicBezTo>
                    <a:cubicBezTo>
                      <a:pt x="0" y="90"/>
                      <a:pt x="26" y="117"/>
                      <a:pt x="58" y="117"/>
                    </a:cubicBezTo>
                    <a:cubicBezTo>
                      <a:pt x="92" y="117"/>
                      <a:pt x="118" y="90"/>
                      <a:pt x="118" y="58"/>
                    </a:cubicBezTo>
                    <a:close/>
                    <a:moveTo>
                      <a:pt x="23" y="58"/>
                    </a:moveTo>
                    <a:lnTo>
                      <a:pt x="23" y="58"/>
                    </a:lnTo>
                    <a:cubicBezTo>
                      <a:pt x="23" y="38"/>
                      <a:pt x="39" y="23"/>
                      <a:pt x="58" y="23"/>
                    </a:cubicBezTo>
                    <a:cubicBezTo>
                      <a:pt x="78" y="23"/>
                      <a:pt x="95" y="38"/>
                      <a:pt x="95" y="58"/>
                    </a:cubicBezTo>
                    <a:cubicBezTo>
                      <a:pt x="95" y="78"/>
                      <a:pt x="78" y="94"/>
                      <a:pt x="58" y="94"/>
                    </a:cubicBezTo>
                    <a:cubicBezTo>
                      <a:pt x="39" y="94"/>
                      <a:pt x="23" y="78"/>
                      <a:pt x="23" y="58"/>
                    </a:cubicBezTo>
                    <a:close/>
                  </a:path>
                </a:pathLst>
              </a:custGeom>
              <a:ln/>
              <a:extLst/>
            </p:spPr>
            <p:style>
              <a:lnRef idx="2">
                <a:schemeClr val="accent1"/>
              </a:lnRef>
              <a:fillRef idx="1">
                <a:schemeClr val="lt1"/>
              </a:fillRef>
              <a:effectRef idx="0">
                <a:schemeClr val="accent1"/>
              </a:effectRef>
              <a:fontRef idx="minor">
                <a:schemeClr val="dk1"/>
              </a:fontRef>
            </p:style>
            <p:txBody>
              <a:bodyPr wrap="none" anchor="ctr"/>
              <a:lstStyle/>
              <a:p>
                <a:endParaRPr lang="en-US" sz="1350" dirty="0"/>
              </a:p>
            </p:txBody>
          </p:sp>
          <p:sp>
            <p:nvSpPr>
              <p:cNvPr id="189" name="Freeform 255"/>
              <p:cNvSpPr>
                <a:spLocks noChangeArrowheads="1"/>
              </p:cNvSpPr>
              <p:nvPr/>
            </p:nvSpPr>
            <p:spPr bwMode="auto">
              <a:xfrm>
                <a:off x="3314031" y="5902842"/>
                <a:ext cx="50022" cy="50022"/>
              </a:xfrm>
              <a:custGeom>
                <a:avLst/>
                <a:gdLst>
                  <a:gd name="T0" fmla="*/ 117 w 118"/>
                  <a:gd name="T1" fmla="*/ 58 h 118"/>
                  <a:gd name="T2" fmla="*/ 117 w 118"/>
                  <a:gd name="T3" fmla="*/ 58 h 118"/>
                  <a:gd name="T4" fmla="*/ 58 w 118"/>
                  <a:gd name="T5" fmla="*/ 0 h 118"/>
                  <a:gd name="T6" fmla="*/ 0 w 118"/>
                  <a:gd name="T7" fmla="*/ 58 h 118"/>
                  <a:gd name="T8" fmla="*/ 58 w 118"/>
                  <a:gd name="T9" fmla="*/ 117 h 118"/>
                  <a:gd name="T10" fmla="*/ 117 w 118"/>
                  <a:gd name="T11" fmla="*/ 58 h 118"/>
                  <a:gd name="T12" fmla="*/ 23 w 118"/>
                  <a:gd name="T13" fmla="*/ 58 h 118"/>
                  <a:gd name="T14" fmla="*/ 23 w 118"/>
                  <a:gd name="T15" fmla="*/ 58 h 118"/>
                  <a:gd name="T16" fmla="*/ 58 w 118"/>
                  <a:gd name="T17" fmla="*/ 23 h 118"/>
                  <a:gd name="T18" fmla="*/ 93 w 118"/>
                  <a:gd name="T19" fmla="*/ 58 h 118"/>
                  <a:gd name="T20" fmla="*/ 58 w 118"/>
                  <a:gd name="T21" fmla="*/ 94 h 118"/>
                  <a:gd name="T22" fmla="*/ 23 w 118"/>
                  <a:gd name="T23" fmla="*/ 5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8" h="118">
                    <a:moveTo>
                      <a:pt x="117" y="58"/>
                    </a:moveTo>
                    <a:lnTo>
                      <a:pt x="117" y="58"/>
                    </a:lnTo>
                    <a:cubicBezTo>
                      <a:pt x="117" y="26"/>
                      <a:pt x="90" y="0"/>
                      <a:pt x="58" y="0"/>
                    </a:cubicBezTo>
                    <a:cubicBezTo>
                      <a:pt x="26" y="0"/>
                      <a:pt x="0" y="26"/>
                      <a:pt x="0" y="58"/>
                    </a:cubicBezTo>
                    <a:cubicBezTo>
                      <a:pt x="0" y="90"/>
                      <a:pt x="26" y="117"/>
                      <a:pt x="58" y="117"/>
                    </a:cubicBezTo>
                    <a:cubicBezTo>
                      <a:pt x="90" y="117"/>
                      <a:pt x="117" y="90"/>
                      <a:pt x="117" y="58"/>
                    </a:cubicBezTo>
                    <a:close/>
                    <a:moveTo>
                      <a:pt x="23" y="58"/>
                    </a:moveTo>
                    <a:lnTo>
                      <a:pt x="23" y="58"/>
                    </a:lnTo>
                    <a:cubicBezTo>
                      <a:pt x="23" y="38"/>
                      <a:pt x="38" y="23"/>
                      <a:pt x="58" y="23"/>
                    </a:cubicBezTo>
                    <a:cubicBezTo>
                      <a:pt x="78" y="23"/>
                      <a:pt x="93" y="38"/>
                      <a:pt x="93" y="58"/>
                    </a:cubicBezTo>
                    <a:cubicBezTo>
                      <a:pt x="93" y="78"/>
                      <a:pt x="78" y="94"/>
                      <a:pt x="58" y="94"/>
                    </a:cubicBezTo>
                    <a:cubicBezTo>
                      <a:pt x="38" y="94"/>
                      <a:pt x="23" y="78"/>
                      <a:pt x="23" y="58"/>
                    </a:cubicBezTo>
                    <a:close/>
                  </a:path>
                </a:pathLst>
              </a:custGeom>
              <a:ln/>
              <a:extLst/>
            </p:spPr>
            <p:style>
              <a:lnRef idx="2">
                <a:schemeClr val="accent1"/>
              </a:lnRef>
              <a:fillRef idx="1">
                <a:schemeClr val="lt1"/>
              </a:fillRef>
              <a:effectRef idx="0">
                <a:schemeClr val="accent1"/>
              </a:effectRef>
              <a:fontRef idx="minor">
                <a:schemeClr val="dk1"/>
              </a:fontRef>
            </p:style>
            <p:txBody>
              <a:bodyPr wrap="none" anchor="ctr"/>
              <a:lstStyle/>
              <a:p>
                <a:endParaRPr lang="en-US" sz="1350" dirty="0"/>
              </a:p>
            </p:txBody>
          </p:sp>
          <p:sp>
            <p:nvSpPr>
              <p:cNvPr id="190" name="Freeform 256"/>
              <p:cNvSpPr>
                <a:spLocks noChangeArrowheads="1"/>
              </p:cNvSpPr>
              <p:nvPr/>
            </p:nvSpPr>
            <p:spPr bwMode="auto">
              <a:xfrm>
                <a:off x="3239924" y="5858377"/>
                <a:ext cx="127834" cy="11116"/>
              </a:xfrm>
              <a:custGeom>
                <a:avLst/>
                <a:gdLst>
                  <a:gd name="T0" fmla="*/ 11 w 304"/>
                  <a:gd name="T1" fmla="*/ 24 h 25"/>
                  <a:gd name="T2" fmla="*/ 11 w 304"/>
                  <a:gd name="T3" fmla="*/ 24 h 25"/>
                  <a:gd name="T4" fmla="*/ 291 w 304"/>
                  <a:gd name="T5" fmla="*/ 24 h 25"/>
                  <a:gd name="T6" fmla="*/ 303 w 304"/>
                  <a:gd name="T7" fmla="*/ 11 h 25"/>
                  <a:gd name="T8" fmla="*/ 291 w 304"/>
                  <a:gd name="T9" fmla="*/ 0 h 25"/>
                  <a:gd name="T10" fmla="*/ 11 w 304"/>
                  <a:gd name="T11" fmla="*/ 0 h 25"/>
                  <a:gd name="T12" fmla="*/ 0 w 304"/>
                  <a:gd name="T13" fmla="*/ 11 h 25"/>
                  <a:gd name="T14" fmla="*/ 11 w 304"/>
                  <a:gd name="T15" fmla="*/ 2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25">
                    <a:moveTo>
                      <a:pt x="11" y="24"/>
                    </a:moveTo>
                    <a:lnTo>
                      <a:pt x="11" y="24"/>
                    </a:lnTo>
                    <a:cubicBezTo>
                      <a:pt x="291" y="24"/>
                      <a:pt x="291" y="24"/>
                      <a:pt x="291" y="24"/>
                    </a:cubicBezTo>
                    <a:cubicBezTo>
                      <a:pt x="298" y="24"/>
                      <a:pt x="303" y="18"/>
                      <a:pt x="303" y="11"/>
                    </a:cubicBezTo>
                    <a:cubicBezTo>
                      <a:pt x="303" y="5"/>
                      <a:pt x="298" y="0"/>
                      <a:pt x="291" y="0"/>
                    </a:cubicBezTo>
                    <a:cubicBezTo>
                      <a:pt x="11" y="0"/>
                      <a:pt x="11" y="0"/>
                      <a:pt x="11" y="0"/>
                    </a:cubicBezTo>
                    <a:cubicBezTo>
                      <a:pt x="5" y="0"/>
                      <a:pt x="0" y="5"/>
                      <a:pt x="0" y="11"/>
                    </a:cubicBezTo>
                    <a:cubicBezTo>
                      <a:pt x="0" y="18"/>
                      <a:pt x="5" y="24"/>
                      <a:pt x="11" y="24"/>
                    </a:cubicBezTo>
                  </a:path>
                </a:pathLst>
              </a:custGeom>
              <a:ln/>
              <a:extLst/>
            </p:spPr>
            <p:style>
              <a:lnRef idx="2">
                <a:schemeClr val="accent1"/>
              </a:lnRef>
              <a:fillRef idx="1">
                <a:schemeClr val="lt1"/>
              </a:fillRef>
              <a:effectRef idx="0">
                <a:schemeClr val="accent1"/>
              </a:effectRef>
              <a:fontRef idx="minor">
                <a:schemeClr val="dk1"/>
              </a:fontRef>
            </p:style>
            <p:txBody>
              <a:bodyPr wrap="none" anchor="ctr"/>
              <a:lstStyle/>
              <a:p>
                <a:endParaRPr lang="en-US" sz="1350" dirty="0"/>
              </a:p>
            </p:txBody>
          </p:sp>
          <p:sp>
            <p:nvSpPr>
              <p:cNvPr id="191" name="Freeform 257"/>
              <p:cNvSpPr>
                <a:spLocks noChangeArrowheads="1"/>
              </p:cNvSpPr>
              <p:nvPr/>
            </p:nvSpPr>
            <p:spPr bwMode="auto">
              <a:xfrm>
                <a:off x="3239924" y="5839851"/>
                <a:ext cx="127834" cy="11116"/>
              </a:xfrm>
              <a:custGeom>
                <a:avLst/>
                <a:gdLst>
                  <a:gd name="T0" fmla="*/ 11 w 304"/>
                  <a:gd name="T1" fmla="*/ 24 h 25"/>
                  <a:gd name="T2" fmla="*/ 11 w 304"/>
                  <a:gd name="T3" fmla="*/ 24 h 25"/>
                  <a:gd name="T4" fmla="*/ 291 w 304"/>
                  <a:gd name="T5" fmla="*/ 24 h 25"/>
                  <a:gd name="T6" fmla="*/ 303 w 304"/>
                  <a:gd name="T7" fmla="*/ 12 h 25"/>
                  <a:gd name="T8" fmla="*/ 291 w 304"/>
                  <a:gd name="T9" fmla="*/ 0 h 25"/>
                  <a:gd name="T10" fmla="*/ 11 w 304"/>
                  <a:gd name="T11" fmla="*/ 0 h 25"/>
                  <a:gd name="T12" fmla="*/ 0 w 304"/>
                  <a:gd name="T13" fmla="*/ 12 h 25"/>
                  <a:gd name="T14" fmla="*/ 11 w 304"/>
                  <a:gd name="T15" fmla="*/ 2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25">
                    <a:moveTo>
                      <a:pt x="11" y="24"/>
                    </a:moveTo>
                    <a:lnTo>
                      <a:pt x="11" y="24"/>
                    </a:lnTo>
                    <a:cubicBezTo>
                      <a:pt x="291" y="24"/>
                      <a:pt x="291" y="24"/>
                      <a:pt x="291" y="24"/>
                    </a:cubicBezTo>
                    <a:cubicBezTo>
                      <a:pt x="298" y="24"/>
                      <a:pt x="303" y="18"/>
                      <a:pt x="303" y="12"/>
                    </a:cubicBezTo>
                    <a:cubicBezTo>
                      <a:pt x="303" y="5"/>
                      <a:pt x="298" y="0"/>
                      <a:pt x="291" y="0"/>
                    </a:cubicBezTo>
                    <a:cubicBezTo>
                      <a:pt x="11" y="0"/>
                      <a:pt x="11" y="0"/>
                      <a:pt x="11" y="0"/>
                    </a:cubicBezTo>
                    <a:cubicBezTo>
                      <a:pt x="5" y="0"/>
                      <a:pt x="0" y="5"/>
                      <a:pt x="0" y="12"/>
                    </a:cubicBezTo>
                    <a:cubicBezTo>
                      <a:pt x="0" y="18"/>
                      <a:pt x="5" y="24"/>
                      <a:pt x="11" y="24"/>
                    </a:cubicBezTo>
                  </a:path>
                </a:pathLst>
              </a:custGeom>
              <a:ln/>
              <a:extLst/>
            </p:spPr>
            <p:style>
              <a:lnRef idx="2">
                <a:schemeClr val="accent1"/>
              </a:lnRef>
              <a:fillRef idx="1">
                <a:schemeClr val="lt1"/>
              </a:fillRef>
              <a:effectRef idx="0">
                <a:schemeClr val="accent1"/>
              </a:effectRef>
              <a:fontRef idx="minor">
                <a:schemeClr val="dk1"/>
              </a:fontRef>
            </p:style>
            <p:txBody>
              <a:bodyPr wrap="none" anchor="ctr"/>
              <a:lstStyle/>
              <a:p>
                <a:endParaRPr lang="en-US" sz="1350" dirty="0"/>
              </a:p>
            </p:txBody>
          </p:sp>
          <p:sp>
            <p:nvSpPr>
              <p:cNvPr id="192" name="Freeform 258"/>
              <p:cNvSpPr>
                <a:spLocks noChangeArrowheads="1"/>
              </p:cNvSpPr>
              <p:nvPr/>
            </p:nvSpPr>
            <p:spPr bwMode="auto">
              <a:xfrm>
                <a:off x="3239924" y="5819470"/>
                <a:ext cx="98191" cy="11116"/>
              </a:xfrm>
              <a:custGeom>
                <a:avLst/>
                <a:gdLst>
                  <a:gd name="T0" fmla="*/ 11 w 234"/>
                  <a:gd name="T1" fmla="*/ 24 h 25"/>
                  <a:gd name="T2" fmla="*/ 11 w 234"/>
                  <a:gd name="T3" fmla="*/ 24 h 25"/>
                  <a:gd name="T4" fmla="*/ 222 w 234"/>
                  <a:gd name="T5" fmla="*/ 24 h 25"/>
                  <a:gd name="T6" fmla="*/ 233 w 234"/>
                  <a:gd name="T7" fmla="*/ 12 h 25"/>
                  <a:gd name="T8" fmla="*/ 222 w 234"/>
                  <a:gd name="T9" fmla="*/ 0 h 25"/>
                  <a:gd name="T10" fmla="*/ 11 w 234"/>
                  <a:gd name="T11" fmla="*/ 0 h 25"/>
                  <a:gd name="T12" fmla="*/ 0 w 234"/>
                  <a:gd name="T13" fmla="*/ 12 h 25"/>
                  <a:gd name="T14" fmla="*/ 11 w 234"/>
                  <a:gd name="T15" fmla="*/ 2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25">
                    <a:moveTo>
                      <a:pt x="11" y="24"/>
                    </a:moveTo>
                    <a:lnTo>
                      <a:pt x="11" y="24"/>
                    </a:lnTo>
                    <a:cubicBezTo>
                      <a:pt x="222" y="24"/>
                      <a:pt x="222" y="24"/>
                      <a:pt x="222" y="24"/>
                    </a:cubicBezTo>
                    <a:cubicBezTo>
                      <a:pt x="228" y="24"/>
                      <a:pt x="233" y="19"/>
                      <a:pt x="233" y="12"/>
                    </a:cubicBezTo>
                    <a:cubicBezTo>
                      <a:pt x="233" y="5"/>
                      <a:pt x="228" y="0"/>
                      <a:pt x="222" y="0"/>
                    </a:cubicBezTo>
                    <a:cubicBezTo>
                      <a:pt x="11" y="0"/>
                      <a:pt x="11" y="0"/>
                      <a:pt x="11" y="0"/>
                    </a:cubicBezTo>
                    <a:cubicBezTo>
                      <a:pt x="5" y="0"/>
                      <a:pt x="0" y="5"/>
                      <a:pt x="0" y="12"/>
                    </a:cubicBezTo>
                    <a:cubicBezTo>
                      <a:pt x="0" y="19"/>
                      <a:pt x="5" y="24"/>
                      <a:pt x="11" y="24"/>
                    </a:cubicBezTo>
                  </a:path>
                </a:pathLst>
              </a:custGeom>
              <a:ln/>
              <a:extLst/>
            </p:spPr>
            <p:style>
              <a:lnRef idx="2">
                <a:schemeClr val="accent1"/>
              </a:lnRef>
              <a:fillRef idx="1">
                <a:schemeClr val="lt1"/>
              </a:fillRef>
              <a:effectRef idx="0">
                <a:schemeClr val="accent1"/>
              </a:effectRef>
              <a:fontRef idx="minor">
                <a:schemeClr val="dk1"/>
              </a:fontRef>
            </p:style>
            <p:txBody>
              <a:bodyPr wrap="none" anchor="ctr"/>
              <a:lstStyle/>
              <a:p>
                <a:endParaRPr lang="en-US" sz="1350" dirty="0"/>
              </a:p>
            </p:txBody>
          </p:sp>
        </p:grpSp>
        <p:sp>
          <p:nvSpPr>
            <p:cNvPr id="193" name="Freeform 87"/>
            <p:cNvSpPr>
              <a:spLocks noChangeArrowheads="1"/>
            </p:cNvSpPr>
            <p:nvPr/>
          </p:nvSpPr>
          <p:spPr bwMode="auto">
            <a:xfrm>
              <a:off x="3860047" y="5312678"/>
              <a:ext cx="685826" cy="439930"/>
            </a:xfrm>
            <a:custGeom>
              <a:avLst/>
              <a:gdLst>
                <a:gd name="T0" fmla="*/ 29 w 694"/>
                <a:gd name="T1" fmla="*/ 10 h 402"/>
                <a:gd name="T2" fmla="*/ 8 w 694"/>
                <a:gd name="T3" fmla="*/ 285 h 402"/>
                <a:gd name="T4" fmla="*/ 110 w 694"/>
                <a:gd name="T5" fmla="*/ 286 h 402"/>
                <a:gd name="T6" fmla="*/ 130 w 694"/>
                <a:gd name="T7" fmla="*/ 248 h 402"/>
                <a:gd name="T8" fmla="*/ 302 w 694"/>
                <a:gd name="T9" fmla="*/ 389 h 402"/>
                <a:gd name="T10" fmla="*/ 349 w 694"/>
                <a:gd name="T11" fmla="*/ 401 h 402"/>
                <a:gd name="T12" fmla="*/ 423 w 694"/>
                <a:gd name="T13" fmla="*/ 389 h 402"/>
                <a:gd name="T14" fmla="*/ 482 w 694"/>
                <a:gd name="T15" fmla="*/ 366 h 402"/>
                <a:gd name="T16" fmla="*/ 534 w 694"/>
                <a:gd name="T17" fmla="*/ 331 h 402"/>
                <a:gd name="T18" fmla="*/ 565 w 694"/>
                <a:gd name="T19" fmla="*/ 268 h 402"/>
                <a:gd name="T20" fmla="*/ 635 w 694"/>
                <a:gd name="T21" fmla="*/ 281 h 402"/>
                <a:gd name="T22" fmla="*/ 690 w 694"/>
                <a:gd name="T23" fmla="*/ 276 h 402"/>
                <a:gd name="T24" fmla="*/ 642 w 694"/>
                <a:gd name="T25" fmla="*/ 49 h 402"/>
                <a:gd name="T26" fmla="*/ 503 w 694"/>
                <a:gd name="T27" fmla="*/ 62 h 402"/>
                <a:gd name="T28" fmla="*/ 409 w 694"/>
                <a:gd name="T29" fmla="*/ 26 h 402"/>
                <a:gd name="T30" fmla="*/ 171 w 694"/>
                <a:gd name="T31" fmla="*/ 27 h 402"/>
                <a:gd name="T32" fmla="*/ 29 w 694"/>
                <a:gd name="T33" fmla="*/ 10 h 402"/>
                <a:gd name="T34" fmla="*/ 626 w 694"/>
                <a:gd name="T35" fmla="*/ 67 h 402"/>
                <a:gd name="T36" fmla="*/ 585 w 694"/>
                <a:gd name="T37" fmla="*/ 254 h 402"/>
                <a:gd name="T38" fmla="*/ 626 w 694"/>
                <a:gd name="T39" fmla="*/ 67 h 402"/>
                <a:gd name="T40" fmla="*/ 399 w 694"/>
                <a:gd name="T41" fmla="*/ 47 h 402"/>
                <a:gd name="T42" fmla="*/ 497 w 694"/>
                <a:gd name="T43" fmla="*/ 84 h 402"/>
                <a:gd name="T44" fmla="*/ 536 w 694"/>
                <a:gd name="T45" fmla="*/ 261 h 402"/>
                <a:gd name="T46" fmla="*/ 359 w 694"/>
                <a:gd name="T47" fmla="*/ 102 h 402"/>
                <a:gd name="T48" fmla="*/ 328 w 694"/>
                <a:gd name="T49" fmla="*/ 111 h 402"/>
                <a:gd name="T50" fmla="*/ 313 w 694"/>
                <a:gd name="T51" fmla="*/ 117 h 402"/>
                <a:gd name="T52" fmla="*/ 245 w 694"/>
                <a:gd name="T53" fmla="*/ 145 h 402"/>
                <a:gd name="T54" fmla="*/ 399 w 694"/>
                <a:gd name="T55" fmla="*/ 47 h 402"/>
                <a:gd name="T56" fmla="*/ 257 w 694"/>
                <a:gd name="T57" fmla="*/ 57 h 402"/>
                <a:gd name="T58" fmla="*/ 247 w 694"/>
                <a:gd name="T59" fmla="*/ 177 h 402"/>
                <a:gd name="T60" fmla="*/ 359 w 694"/>
                <a:gd name="T61" fmla="*/ 127 h 402"/>
                <a:gd name="T62" fmla="*/ 524 w 694"/>
                <a:gd name="T63" fmla="*/ 285 h 402"/>
                <a:gd name="T64" fmla="*/ 502 w 694"/>
                <a:gd name="T65" fmla="*/ 315 h 402"/>
                <a:gd name="T66" fmla="*/ 389 w 694"/>
                <a:gd name="T67" fmla="*/ 228 h 402"/>
                <a:gd name="T68" fmla="*/ 483 w 694"/>
                <a:gd name="T69" fmla="*/ 330 h 402"/>
                <a:gd name="T70" fmla="*/ 446 w 694"/>
                <a:gd name="T71" fmla="*/ 346 h 402"/>
                <a:gd name="T72" fmla="*/ 446 w 694"/>
                <a:gd name="T73" fmla="*/ 346 h 402"/>
                <a:gd name="T74" fmla="*/ 348 w 694"/>
                <a:gd name="T75" fmla="*/ 272 h 402"/>
                <a:gd name="T76" fmla="*/ 425 w 694"/>
                <a:gd name="T77" fmla="*/ 358 h 402"/>
                <a:gd name="T78" fmla="*/ 380 w 694"/>
                <a:gd name="T79" fmla="*/ 362 h 402"/>
                <a:gd name="T80" fmla="*/ 379 w 694"/>
                <a:gd name="T81" fmla="*/ 362 h 402"/>
                <a:gd name="T82" fmla="*/ 303 w 694"/>
                <a:gd name="T83" fmla="*/ 303 h 402"/>
                <a:gd name="T84" fmla="*/ 357 w 694"/>
                <a:gd name="T85" fmla="*/ 373 h 402"/>
                <a:gd name="T86" fmla="*/ 315 w 694"/>
                <a:gd name="T87" fmla="*/ 370 h 402"/>
                <a:gd name="T88" fmla="*/ 137 w 694"/>
                <a:gd name="T89" fmla="*/ 224 h 402"/>
                <a:gd name="T90" fmla="*/ 262 w 694"/>
                <a:gd name="T91" fmla="*/ 53 h 402"/>
                <a:gd name="T92" fmla="*/ 50 w 694"/>
                <a:gd name="T93" fmla="*/ 26 h 402"/>
                <a:gd name="T94" fmla="*/ 156 w 694"/>
                <a:gd name="T95" fmla="*/ 47 h 402"/>
                <a:gd name="T96" fmla="*/ 23 w 694"/>
                <a:gd name="T97" fmla="*/ 264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4" h="402">
                  <a:moveTo>
                    <a:pt x="29" y="10"/>
                  </a:moveTo>
                  <a:lnTo>
                    <a:pt x="29" y="10"/>
                  </a:lnTo>
                  <a:cubicBezTo>
                    <a:pt x="29" y="11"/>
                    <a:pt x="1" y="169"/>
                    <a:pt x="0" y="274"/>
                  </a:cubicBezTo>
                  <a:cubicBezTo>
                    <a:pt x="0" y="279"/>
                    <a:pt x="3" y="284"/>
                    <a:pt x="8" y="285"/>
                  </a:cubicBezTo>
                  <a:cubicBezTo>
                    <a:pt x="19" y="288"/>
                    <a:pt x="34" y="288"/>
                    <a:pt x="49" y="288"/>
                  </a:cubicBezTo>
                  <a:cubicBezTo>
                    <a:pt x="78" y="288"/>
                    <a:pt x="108" y="286"/>
                    <a:pt x="110" y="286"/>
                  </a:cubicBezTo>
                  <a:cubicBezTo>
                    <a:pt x="115" y="285"/>
                    <a:pt x="119" y="282"/>
                    <a:pt x="120" y="278"/>
                  </a:cubicBezTo>
                  <a:cubicBezTo>
                    <a:pt x="121" y="276"/>
                    <a:pt x="125" y="264"/>
                    <a:pt x="130" y="248"/>
                  </a:cubicBezTo>
                  <a:cubicBezTo>
                    <a:pt x="159" y="273"/>
                    <a:pt x="159" y="273"/>
                    <a:pt x="159" y="273"/>
                  </a:cubicBezTo>
                  <a:cubicBezTo>
                    <a:pt x="206" y="311"/>
                    <a:pt x="289" y="381"/>
                    <a:pt x="302" y="389"/>
                  </a:cubicBezTo>
                  <a:cubicBezTo>
                    <a:pt x="311" y="396"/>
                    <a:pt x="327" y="401"/>
                    <a:pt x="343" y="401"/>
                  </a:cubicBezTo>
                  <a:cubicBezTo>
                    <a:pt x="345" y="401"/>
                    <a:pt x="347" y="401"/>
                    <a:pt x="349" y="401"/>
                  </a:cubicBezTo>
                  <a:cubicBezTo>
                    <a:pt x="360" y="400"/>
                    <a:pt x="370" y="395"/>
                    <a:pt x="376" y="387"/>
                  </a:cubicBezTo>
                  <a:cubicBezTo>
                    <a:pt x="389" y="395"/>
                    <a:pt x="407" y="396"/>
                    <a:pt x="423" y="389"/>
                  </a:cubicBezTo>
                  <a:cubicBezTo>
                    <a:pt x="432" y="385"/>
                    <a:pt x="440" y="379"/>
                    <a:pt x="445" y="371"/>
                  </a:cubicBezTo>
                  <a:cubicBezTo>
                    <a:pt x="456" y="374"/>
                    <a:pt x="470" y="373"/>
                    <a:pt x="482" y="366"/>
                  </a:cubicBezTo>
                  <a:cubicBezTo>
                    <a:pt x="494" y="361"/>
                    <a:pt x="502" y="352"/>
                    <a:pt x="505" y="340"/>
                  </a:cubicBezTo>
                  <a:cubicBezTo>
                    <a:pt x="515" y="342"/>
                    <a:pt x="525" y="338"/>
                    <a:pt x="534" y="331"/>
                  </a:cubicBezTo>
                  <a:cubicBezTo>
                    <a:pt x="548" y="319"/>
                    <a:pt x="552" y="301"/>
                    <a:pt x="547" y="282"/>
                  </a:cubicBezTo>
                  <a:cubicBezTo>
                    <a:pt x="565" y="268"/>
                    <a:pt x="565" y="268"/>
                    <a:pt x="565" y="268"/>
                  </a:cubicBezTo>
                  <a:cubicBezTo>
                    <a:pt x="566" y="271"/>
                    <a:pt x="568" y="273"/>
                    <a:pt x="572" y="274"/>
                  </a:cubicBezTo>
                  <a:cubicBezTo>
                    <a:pt x="585" y="280"/>
                    <a:pt x="611" y="281"/>
                    <a:pt x="635" y="281"/>
                  </a:cubicBezTo>
                  <a:cubicBezTo>
                    <a:pt x="658" y="281"/>
                    <a:pt x="679" y="280"/>
                    <a:pt x="683" y="280"/>
                  </a:cubicBezTo>
                  <a:cubicBezTo>
                    <a:pt x="686" y="279"/>
                    <a:pt x="688" y="278"/>
                    <a:pt x="690" y="276"/>
                  </a:cubicBezTo>
                  <a:cubicBezTo>
                    <a:pt x="692" y="273"/>
                    <a:pt x="693" y="270"/>
                    <a:pt x="693" y="267"/>
                  </a:cubicBezTo>
                  <a:cubicBezTo>
                    <a:pt x="692" y="260"/>
                    <a:pt x="678" y="98"/>
                    <a:pt x="642" y="49"/>
                  </a:cubicBezTo>
                  <a:cubicBezTo>
                    <a:pt x="640" y="47"/>
                    <a:pt x="638" y="45"/>
                    <a:pt x="635" y="44"/>
                  </a:cubicBezTo>
                  <a:cubicBezTo>
                    <a:pt x="579" y="33"/>
                    <a:pt x="516" y="57"/>
                    <a:pt x="503" y="62"/>
                  </a:cubicBezTo>
                  <a:cubicBezTo>
                    <a:pt x="502" y="62"/>
                    <a:pt x="502" y="62"/>
                    <a:pt x="502" y="62"/>
                  </a:cubicBezTo>
                  <a:cubicBezTo>
                    <a:pt x="502" y="61"/>
                    <a:pt x="465" y="51"/>
                    <a:pt x="409" y="26"/>
                  </a:cubicBezTo>
                  <a:cubicBezTo>
                    <a:pt x="366" y="7"/>
                    <a:pt x="326" y="15"/>
                    <a:pt x="294" y="32"/>
                  </a:cubicBezTo>
                  <a:cubicBezTo>
                    <a:pt x="261" y="29"/>
                    <a:pt x="196" y="27"/>
                    <a:pt x="171" y="27"/>
                  </a:cubicBezTo>
                  <a:cubicBezTo>
                    <a:pt x="133" y="15"/>
                    <a:pt x="47" y="1"/>
                    <a:pt x="43" y="1"/>
                  </a:cubicBezTo>
                  <a:cubicBezTo>
                    <a:pt x="36" y="0"/>
                    <a:pt x="30" y="4"/>
                    <a:pt x="29" y="10"/>
                  </a:cubicBezTo>
                  <a:close/>
                  <a:moveTo>
                    <a:pt x="626" y="67"/>
                  </a:moveTo>
                  <a:lnTo>
                    <a:pt x="626" y="67"/>
                  </a:lnTo>
                  <a:cubicBezTo>
                    <a:pt x="649" y="104"/>
                    <a:pt x="663" y="207"/>
                    <a:pt x="669" y="257"/>
                  </a:cubicBezTo>
                  <a:cubicBezTo>
                    <a:pt x="641" y="258"/>
                    <a:pt x="603" y="258"/>
                    <a:pt x="585" y="254"/>
                  </a:cubicBezTo>
                  <a:cubicBezTo>
                    <a:pt x="574" y="215"/>
                    <a:pt x="541" y="122"/>
                    <a:pt x="521" y="81"/>
                  </a:cubicBezTo>
                  <a:cubicBezTo>
                    <a:pt x="541" y="73"/>
                    <a:pt x="586" y="60"/>
                    <a:pt x="626" y="67"/>
                  </a:cubicBezTo>
                  <a:close/>
                  <a:moveTo>
                    <a:pt x="399" y="47"/>
                  </a:moveTo>
                  <a:lnTo>
                    <a:pt x="399" y="47"/>
                  </a:lnTo>
                  <a:cubicBezTo>
                    <a:pt x="458" y="73"/>
                    <a:pt x="494" y="84"/>
                    <a:pt x="496" y="84"/>
                  </a:cubicBezTo>
                  <a:cubicBezTo>
                    <a:pt x="496" y="84"/>
                    <a:pt x="496" y="84"/>
                    <a:pt x="497" y="84"/>
                  </a:cubicBezTo>
                  <a:cubicBezTo>
                    <a:pt x="512" y="112"/>
                    <a:pt x="542" y="196"/>
                    <a:pt x="558" y="244"/>
                  </a:cubicBezTo>
                  <a:cubicBezTo>
                    <a:pt x="536" y="261"/>
                    <a:pt x="536" y="261"/>
                    <a:pt x="536" y="261"/>
                  </a:cubicBezTo>
                  <a:cubicBezTo>
                    <a:pt x="504" y="215"/>
                    <a:pt x="416" y="135"/>
                    <a:pt x="370" y="103"/>
                  </a:cubicBezTo>
                  <a:cubicBezTo>
                    <a:pt x="366" y="102"/>
                    <a:pt x="362" y="101"/>
                    <a:pt x="359" y="102"/>
                  </a:cubicBezTo>
                  <a:cubicBezTo>
                    <a:pt x="351" y="105"/>
                    <a:pt x="351" y="105"/>
                    <a:pt x="351" y="105"/>
                  </a:cubicBezTo>
                  <a:cubicBezTo>
                    <a:pt x="337" y="110"/>
                    <a:pt x="337" y="110"/>
                    <a:pt x="328" y="111"/>
                  </a:cubicBezTo>
                  <a:cubicBezTo>
                    <a:pt x="323" y="111"/>
                    <a:pt x="323" y="111"/>
                    <a:pt x="323" y="111"/>
                  </a:cubicBezTo>
                  <a:cubicBezTo>
                    <a:pt x="319" y="111"/>
                    <a:pt x="315" y="114"/>
                    <a:pt x="313" y="117"/>
                  </a:cubicBezTo>
                  <a:cubicBezTo>
                    <a:pt x="299" y="140"/>
                    <a:pt x="280" y="164"/>
                    <a:pt x="254" y="155"/>
                  </a:cubicBezTo>
                  <a:cubicBezTo>
                    <a:pt x="249" y="153"/>
                    <a:pt x="246" y="150"/>
                    <a:pt x="245" y="145"/>
                  </a:cubicBezTo>
                  <a:cubicBezTo>
                    <a:pt x="241" y="126"/>
                    <a:pt x="257" y="91"/>
                    <a:pt x="274" y="74"/>
                  </a:cubicBezTo>
                  <a:cubicBezTo>
                    <a:pt x="301" y="48"/>
                    <a:pt x="350" y="25"/>
                    <a:pt x="399" y="47"/>
                  </a:cubicBezTo>
                  <a:close/>
                  <a:moveTo>
                    <a:pt x="257" y="57"/>
                  </a:moveTo>
                  <a:lnTo>
                    <a:pt x="257" y="57"/>
                  </a:lnTo>
                  <a:cubicBezTo>
                    <a:pt x="238" y="77"/>
                    <a:pt x="215" y="120"/>
                    <a:pt x="222" y="150"/>
                  </a:cubicBezTo>
                  <a:cubicBezTo>
                    <a:pt x="225" y="164"/>
                    <a:pt x="233" y="173"/>
                    <a:pt x="247" y="177"/>
                  </a:cubicBezTo>
                  <a:cubicBezTo>
                    <a:pt x="288" y="191"/>
                    <a:pt x="315" y="155"/>
                    <a:pt x="330" y="134"/>
                  </a:cubicBezTo>
                  <a:cubicBezTo>
                    <a:pt x="343" y="133"/>
                    <a:pt x="344" y="133"/>
                    <a:pt x="359" y="127"/>
                  </a:cubicBezTo>
                  <a:cubicBezTo>
                    <a:pt x="361" y="126"/>
                    <a:pt x="361" y="126"/>
                    <a:pt x="361" y="126"/>
                  </a:cubicBezTo>
                  <a:cubicBezTo>
                    <a:pt x="416" y="165"/>
                    <a:pt x="506" y="250"/>
                    <a:pt x="524" y="285"/>
                  </a:cubicBezTo>
                  <a:cubicBezTo>
                    <a:pt x="529" y="298"/>
                    <a:pt x="525" y="308"/>
                    <a:pt x="519" y="313"/>
                  </a:cubicBezTo>
                  <a:cubicBezTo>
                    <a:pt x="514" y="317"/>
                    <a:pt x="507" y="320"/>
                    <a:pt x="502" y="315"/>
                  </a:cubicBezTo>
                  <a:cubicBezTo>
                    <a:pt x="489" y="306"/>
                    <a:pt x="434" y="254"/>
                    <a:pt x="405" y="228"/>
                  </a:cubicBezTo>
                  <a:cubicBezTo>
                    <a:pt x="401" y="223"/>
                    <a:pt x="394" y="224"/>
                    <a:pt x="389" y="228"/>
                  </a:cubicBezTo>
                  <a:cubicBezTo>
                    <a:pt x="384" y="233"/>
                    <a:pt x="385" y="241"/>
                    <a:pt x="389" y="245"/>
                  </a:cubicBezTo>
                  <a:cubicBezTo>
                    <a:pt x="393" y="248"/>
                    <a:pt x="461" y="311"/>
                    <a:pt x="483" y="330"/>
                  </a:cubicBezTo>
                  <a:cubicBezTo>
                    <a:pt x="482" y="339"/>
                    <a:pt x="475" y="345"/>
                    <a:pt x="472" y="346"/>
                  </a:cubicBezTo>
                  <a:cubicBezTo>
                    <a:pt x="462" y="351"/>
                    <a:pt x="451" y="351"/>
                    <a:pt x="446" y="346"/>
                  </a:cubicBezTo>
                  <a:lnTo>
                    <a:pt x="446" y="346"/>
                  </a:lnTo>
                  <a:lnTo>
                    <a:pt x="446" y="346"/>
                  </a:lnTo>
                  <a:cubicBezTo>
                    <a:pt x="426" y="330"/>
                    <a:pt x="371" y="280"/>
                    <a:pt x="364" y="273"/>
                  </a:cubicBezTo>
                  <a:cubicBezTo>
                    <a:pt x="360" y="269"/>
                    <a:pt x="353" y="268"/>
                    <a:pt x="348" y="272"/>
                  </a:cubicBezTo>
                  <a:cubicBezTo>
                    <a:pt x="343" y="277"/>
                    <a:pt x="343" y="284"/>
                    <a:pt x="347" y="288"/>
                  </a:cubicBezTo>
                  <a:cubicBezTo>
                    <a:pt x="355" y="297"/>
                    <a:pt x="402" y="339"/>
                    <a:pt x="425" y="358"/>
                  </a:cubicBezTo>
                  <a:cubicBezTo>
                    <a:pt x="423" y="363"/>
                    <a:pt x="418" y="366"/>
                    <a:pt x="413" y="368"/>
                  </a:cubicBezTo>
                  <a:cubicBezTo>
                    <a:pt x="404" y="372"/>
                    <a:pt x="389" y="371"/>
                    <a:pt x="380" y="362"/>
                  </a:cubicBezTo>
                  <a:lnTo>
                    <a:pt x="380" y="362"/>
                  </a:lnTo>
                  <a:cubicBezTo>
                    <a:pt x="379" y="362"/>
                    <a:pt x="380" y="362"/>
                    <a:pt x="379" y="362"/>
                  </a:cubicBezTo>
                  <a:cubicBezTo>
                    <a:pt x="361" y="347"/>
                    <a:pt x="336" y="322"/>
                    <a:pt x="320" y="303"/>
                  </a:cubicBezTo>
                  <a:cubicBezTo>
                    <a:pt x="314" y="299"/>
                    <a:pt x="307" y="298"/>
                    <a:pt x="303" y="303"/>
                  </a:cubicBezTo>
                  <a:cubicBezTo>
                    <a:pt x="298" y="307"/>
                    <a:pt x="298" y="314"/>
                    <a:pt x="302" y="320"/>
                  </a:cubicBezTo>
                  <a:cubicBezTo>
                    <a:pt x="318" y="335"/>
                    <a:pt x="339" y="357"/>
                    <a:pt x="357" y="373"/>
                  </a:cubicBezTo>
                  <a:cubicBezTo>
                    <a:pt x="355" y="375"/>
                    <a:pt x="352" y="377"/>
                    <a:pt x="347" y="377"/>
                  </a:cubicBezTo>
                  <a:cubicBezTo>
                    <a:pt x="335" y="379"/>
                    <a:pt x="323" y="375"/>
                    <a:pt x="315" y="370"/>
                  </a:cubicBezTo>
                  <a:cubicBezTo>
                    <a:pt x="305" y="363"/>
                    <a:pt x="236" y="307"/>
                    <a:pt x="174" y="254"/>
                  </a:cubicBezTo>
                  <a:cubicBezTo>
                    <a:pt x="137" y="224"/>
                    <a:pt x="137" y="224"/>
                    <a:pt x="137" y="224"/>
                  </a:cubicBezTo>
                  <a:cubicBezTo>
                    <a:pt x="153" y="173"/>
                    <a:pt x="173" y="100"/>
                    <a:pt x="179" y="51"/>
                  </a:cubicBezTo>
                  <a:cubicBezTo>
                    <a:pt x="200" y="51"/>
                    <a:pt x="234" y="51"/>
                    <a:pt x="262" y="53"/>
                  </a:cubicBezTo>
                  <a:cubicBezTo>
                    <a:pt x="261" y="54"/>
                    <a:pt x="259" y="56"/>
                    <a:pt x="257" y="57"/>
                  </a:cubicBezTo>
                  <a:close/>
                  <a:moveTo>
                    <a:pt x="50" y="26"/>
                  </a:moveTo>
                  <a:lnTo>
                    <a:pt x="50" y="26"/>
                  </a:lnTo>
                  <a:cubicBezTo>
                    <a:pt x="74" y="29"/>
                    <a:pt x="126" y="39"/>
                    <a:pt x="156" y="47"/>
                  </a:cubicBezTo>
                  <a:cubicBezTo>
                    <a:pt x="148" y="114"/>
                    <a:pt x="110" y="233"/>
                    <a:pt x="100" y="263"/>
                  </a:cubicBezTo>
                  <a:cubicBezTo>
                    <a:pt x="80" y="264"/>
                    <a:pt x="45" y="267"/>
                    <a:pt x="23" y="264"/>
                  </a:cubicBezTo>
                  <a:cubicBezTo>
                    <a:pt x="25" y="178"/>
                    <a:pt x="44" y="61"/>
                    <a:pt x="50" y="26"/>
                  </a:cubicBezTo>
                  <a:close/>
                </a:path>
              </a:pathLst>
            </a:custGeom>
            <a:ln/>
          </p:spPr>
          <p:style>
            <a:lnRef idx="2">
              <a:schemeClr val="accent1"/>
            </a:lnRef>
            <a:fillRef idx="1">
              <a:schemeClr val="lt1"/>
            </a:fillRef>
            <a:effectRef idx="0">
              <a:schemeClr val="accent1"/>
            </a:effectRef>
            <a:fontRef idx="minor">
              <a:schemeClr val="dk1"/>
            </a:fontRef>
          </p:style>
          <p:txBody>
            <a:bodyPr wrap="none" anchor="ctr"/>
            <a:lstStyle/>
            <a:p>
              <a:endParaRPr lang="en-US" sz="1350" dirty="0"/>
            </a:p>
          </p:txBody>
        </p:sp>
      </p:grpSp>
      <p:sp>
        <p:nvSpPr>
          <p:cNvPr id="60" name="Title 1"/>
          <p:cNvSpPr txBox="1">
            <a:spLocks/>
          </p:cNvSpPr>
          <p:nvPr/>
        </p:nvSpPr>
        <p:spPr>
          <a:xfrm>
            <a:off x="-123937" y="161799"/>
            <a:ext cx="8582138" cy="955500"/>
          </a:xfrm>
          <a:prstGeom prst="rect">
            <a:avLst/>
          </a:prstGeom>
        </p:spPr>
        <p:txBody>
          <a:bodyPr rIns="91440" anchor="b">
            <a:normAutofit fontScale="75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defTabSz="914400"/>
            <a:r>
              <a:rPr lang="en-US" dirty="0" smtClean="0"/>
              <a:t>Application Security is very Complex in todays world</a:t>
            </a:r>
            <a:endParaRPr lang="en-US" dirty="0"/>
          </a:p>
        </p:txBody>
      </p:sp>
    </p:spTree>
    <p:extLst>
      <p:ext uri="{BB962C8B-B14F-4D97-AF65-F5344CB8AC3E}">
        <p14:creationId xmlns:p14="http://schemas.microsoft.com/office/powerpoint/2010/main" val="35724085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628998"/>
          </a:xfrm>
        </p:spPr>
        <p:txBody>
          <a:bodyPr>
            <a:normAutofit fontScale="90000"/>
          </a:bodyPr>
          <a:lstStyle/>
          <a:p>
            <a:r>
              <a:rPr lang="en-US" dirty="0" smtClean="0"/>
              <a:t>From where attacks can happen</a:t>
            </a:r>
            <a:endParaRPr lang="en-US" dirty="0"/>
          </a:p>
        </p:txBody>
      </p:sp>
      <p:pic>
        <p:nvPicPr>
          <p:cNvPr id="4" name="Content Placeholder 3"/>
          <p:cNvPicPr>
            <a:picLocks noGrp="1" noChangeAspect="1"/>
          </p:cNvPicPr>
          <p:nvPr>
            <p:ph idx="1"/>
          </p:nvPr>
        </p:nvPicPr>
        <p:blipFill>
          <a:blip r:embed="rId2">
            <a:duotone>
              <a:prstClr val="black"/>
              <a:schemeClr val="accent5">
                <a:tint val="45000"/>
                <a:satMod val="400000"/>
              </a:schemeClr>
            </a:duotone>
          </a:blip>
          <a:stretch>
            <a:fillRect/>
          </a:stretch>
        </p:blipFill>
        <p:spPr>
          <a:xfrm>
            <a:off x="1143000" y="1123950"/>
            <a:ext cx="6553200" cy="3737356"/>
          </a:xfrm>
          <a:prstGeom prst="rect">
            <a:avLst/>
          </a:prstGeom>
        </p:spPr>
      </p:pic>
      <p:sp>
        <p:nvSpPr>
          <p:cNvPr id="3" name="Footer Placeholder 2"/>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12</a:t>
            </a:fld>
            <a:endParaRPr lang="en-US"/>
          </a:p>
        </p:txBody>
      </p:sp>
    </p:spTree>
    <p:extLst>
      <p:ext uri="{BB962C8B-B14F-4D97-AF65-F5344CB8AC3E}">
        <p14:creationId xmlns:p14="http://schemas.microsoft.com/office/powerpoint/2010/main" val="1049367226"/>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0152"/>
            <a:ext cx="8382000" cy="857250"/>
          </a:xfrm>
        </p:spPr>
        <p:txBody>
          <a:bodyPr>
            <a:noAutofit/>
          </a:bodyPr>
          <a:lstStyle/>
          <a:p>
            <a:r>
              <a:rPr lang="en-US" sz="3200" dirty="0" smtClean="0"/>
              <a:t>Two Attacks on Application Security Layer</a:t>
            </a:r>
            <a:endParaRPr lang="en-US" sz="3200" dirty="0"/>
          </a:p>
        </p:txBody>
      </p:sp>
      <p:sp>
        <p:nvSpPr>
          <p:cNvPr id="3" name="Content Placeholder 2"/>
          <p:cNvSpPr>
            <a:spLocks noGrp="1"/>
          </p:cNvSpPr>
          <p:nvPr>
            <p:ph idx="1"/>
          </p:nvPr>
        </p:nvSpPr>
        <p:spPr/>
        <p:txBody>
          <a:bodyPr>
            <a:normAutofit/>
          </a:bodyPr>
          <a:lstStyle/>
          <a:p>
            <a:endParaRPr lang="en-US" dirty="0" smtClean="0"/>
          </a:p>
          <a:p>
            <a:r>
              <a:rPr lang="en-US" dirty="0" smtClean="0"/>
              <a:t>The </a:t>
            </a:r>
            <a:r>
              <a:rPr lang="en-US" dirty="0" err="1" smtClean="0"/>
              <a:t>WanaCry</a:t>
            </a:r>
            <a:r>
              <a:rPr lang="en-US" dirty="0" smtClean="0"/>
              <a:t> Attack in May 2017</a:t>
            </a:r>
          </a:p>
          <a:p>
            <a:endParaRPr lang="en-US" dirty="0" smtClean="0"/>
          </a:p>
          <a:p>
            <a:r>
              <a:rPr lang="en-US" dirty="0" smtClean="0"/>
              <a:t>The Marriott Attack in 31</a:t>
            </a:r>
            <a:r>
              <a:rPr lang="en-US" baseline="30000" dirty="0" smtClean="0"/>
              <a:t>st</a:t>
            </a:r>
            <a:r>
              <a:rPr lang="en-US" dirty="0" smtClean="0"/>
              <a:t> March 2020</a:t>
            </a:r>
          </a:p>
          <a:p>
            <a:endParaRPr lang="en-US" dirty="0"/>
          </a:p>
        </p:txBody>
      </p:sp>
      <p:sp>
        <p:nvSpPr>
          <p:cNvPr id="4" name="Footer Placeholder 3"/>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13</a:t>
            </a:fld>
            <a:endParaRPr lang="en-US"/>
          </a:p>
        </p:txBody>
      </p:sp>
      <p:sp>
        <p:nvSpPr>
          <p:cNvPr id="6" name="Rounded Rectangle 5"/>
          <p:cNvSpPr/>
          <p:nvPr/>
        </p:nvSpPr>
        <p:spPr>
          <a:xfrm>
            <a:off x="2667000" y="3638550"/>
            <a:ext cx="39624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Attacks </a:t>
            </a:r>
          </a:p>
          <a:p>
            <a:pPr algn="ctr"/>
            <a:r>
              <a:rPr lang="en-US" dirty="0" smtClean="0"/>
              <a:t>we(Developer) should understand</a:t>
            </a:r>
            <a:endParaRPr lang="en-US" dirty="0"/>
          </a:p>
        </p:txBody>
      </p:sp>
    </p:spTree>
    <p:extLst>
      <p:ext uri="{BB962C8B-B14F-4D97-AF65-F5344CB8AC3E}">
        <p14:creationId xmlns:p14="http://schemas.microsoft.com/office/powerpoint/2010/main" val="4082183407"/>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Vulnerabilities </a:t>
            </a:r>
            <a:endParaRPr lang="en-US" dirty="0"/>
          </a:p>
        </p:txBody>
      </p:sp>
      <p:sp>
        <p:nvSpPr>
          <p:cNvPr id="9" name="Rectangle 8">
            <a:extLst>
              <a:ext uri="{FF2B5EF4-FFF2-40B4-BE49-F238E27FC236}">
                <a16:creationId xmlns:a16="http://schemas.microsoft.com/office/drawing/2014/main" id="{01E43D40-B735-474F-863C-56B1D859E816}"/>
              </a:ext>
            </a:extLst>
          </p:cNvPr>
          <p:cNvSpPr/>
          <p:nvPr/>
        </p:nvSpPr>
        <p:spPr>
          <a:xfrm>
            <a:off x="5410200" y="3693919"/>
            <a:ext cx="3886299" cy="923330"/>
          </a:xfrm>
          <a:prstGeom prst="rect">
            <a:avLst/>
          </a:prstGeom>
        </p:spPr>
        <p:txBody>
          <a:bodyPr wrap="square">
            <a:spAutoFit/>
          </a:bodyPr>
          <a:lstStyle/>
          <a:p>
            <a:r>
              <a:rPr lang="en-US" dirty="0"/>
              <a:t>Security incidents from exploits against </a:t>
            </a:r>
            <a:r>
              <a:rPr lang="en-US" dirty="0">
                <a:solidFill>
                  <a:srgbClr val="FFFF00"/>
                </a:solidFill>
              </a:rPr>
              <a:t>defects in the design or code of software</a:t>
            </a:r>
            <a:r>
              <a:rPr lang="en-US" dirty="0" smtClean="0">
                <a:solidFill>
                  <a:srgbClr val="FFFF00"/>
                </a:solidFill>
              </a:rPr>
              <a:t>.</a:t>
            </a:r>
            <a:r>
              <a:rPr lang="en-US" baseline="30000" dirty="0" smtClean="0">
                <a:solidFill>
                  <a:srgbClr val="FFFF00"/>
                </a:solidFill>
              </a:rPr>
              <a:t> </a:t>
            </a:r>
            <a:endParaRPr lang="en-US" baseline="30000" dirty="0">
              <a:solidFill>
                <a:srgbClr val="FFFF00"/>
              </a:solidFill>
            </a:endParaRPr>
          </a:p>
        </p:txBody>
      </p:sp>
      <p:pic>
        <p:nvPicPr>
          <p:cNvPr id="10" name="Picture 9">
            <a:extLst>
              <a:ext uri="{FF2B5EF4-FFF2-40B4-BE49-F238E27FC236}">
                <a16:creationId xmlns:a16="http://schemas.microsoft.com/office/drawing/2014/main" id="{D6FB844E-5BFA-49B0-AFBE-AFA2C8CF9E80}"/>
              </a:ext>
            </a:extLst>
          </p:cNvPr>
          <p:cNvPicPr>
            <a:picLocks noChangeAspect="1"/>
          </p:cNvPicPr>
          <p:nvPr/>
        </p:nvPicPr>
        <p:blipFill>
          <a:blip r:embed="rId2"/>
          <a:stretch>
            <a:fillRect/>
          </a:stretch>
        </p:blipFill>
        <p:spPr>
          <a:xfrm>
            <a:off x="1676400" y="1963028"/>
            <a:ext cx="1657505" cy="1680633"/>
          </a:xfrm>
          <a:prstGeom prst="rect">
            <a:avLst/>
          </a:prstGeom>
        </p:spPr>
      </p:pic>
      <p:sp>
        <p:nvSpPr>
          <p:cNvPr id="11" name="Rectangle 10">
            <a:extLst>
              <a:ext uri="{FF2B5EF4-FFF2-40B4-BE49-F238E27FC236}">
                <a16:creationId xmlns:a16="http://schemas.microsoft.com/office/drawing/2014/main" id="{5B25062F-D2A7-4152-8AD2-917DE34AE51F}"/>
              </a:ext>
            </a:extLst>
          </p:cNvPr>
          <p:cNvSpPr/>
          <p:nvPr/>
        </p:nvSpPr>
        <p:spPr>
          <a:xfrm>
            <a:off x="762000" y="3829701"/>
            <a:ext cx="4847167" cy="646331"/>
          </a:xfrm>
          <a:prstGeom prst="rect">
            <a:avLst/>
          </a:prstGeom>
        </p:spPr>
        <p:txBody>
          <a:bodyPr wrap="square">
            <a:spAutoFit/>
          </a:bodyPr>
          <a:lstStyle/>
          <a:p>
            <a:r>
              <a:rPr lang="en-US" dirty="0"/>
              <a:t>Percentage of applications containing at least one </a:t>
            </a:r>
            <a:r>
              <a:rPr lang="en-US" dirty="0">
                <a:solidFill>
                  <a:srgbClr val="FFFF00"/>
                </a:solidFill>
              </a:rPr>
              <a:t>critical or high vulnerability</a:t>
            </a:r>
            <a:r>
              <a:rPr lang="en-US" dirty="0" smtClean="0">
                <a:solidFill>
                  <a:srgbClr val="FFFF00"/>
                </a:solidFill>
              </a:rPr>
              <a:t>.</a:t>
            </a:r>
            <a:endParaRPr lang="en-US" baseline="30000" dirty="0">
              <a:solidFill>
                <a:srgbClr val="FFFF00"/>
              </a:solidFill>
            </a:endParaRPr>
          </a:p>
        </p:txBody>
      </p:sp>
      <p:graphicFrame>
        <p:nvGraphicFramePr>
          <p:cNvPr id="12" name="Chart 11">
            <a:extLst>
              <a:ext uri="{FF2B5EF4-FFF2-40B4-BE49-F238E27FC236}">
                <a16:creationId xmlns:a16="http://schemas.microsoft.com/office/drawing/2014/main" id="{7D0564FB-F458-4CD9-851C-41EDB9F137EE}"/>
              </a:ext>
            </a:extLst>
          </p:cNvPr>
          <p:cNvGraphicFramePr/>
          <p:nvPr>
            <p:extLst>
              <p:ext uri="{D42A27DB-BD31-4B8C-83A1-F6EECF244321}">
                <p14:modId xmlns:p14="http://schemas.microsoft.com/office/powerpoint/2010/main" val="1684500846"/>
              </p:ext>
            </p:extLst>
          </p:nvPr>
        </p:nvGraphicFramePr>
        <p:xfrm>
          <a:off x="5943600" y="1963028"/>
          <a:ext cx="2262716" cy="174814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FB866192-2B87-45F9-A58C-35D5C09670BA}"/>
              </a:ext>
            </a:extLst>
          </p:cNvPr>
          <p:cNvSpPr txBox="1"/>
          <p:nvPr/>
        </p:nvSpPr>
        <p:spPr>
          <a:xfrm>
            <a:off x="6739170" y="2592512"/>
            <a:ext cx="671576" cy="471924"/>
          </a:xfrm>
          <a:prstGeom prst="rect">
            <a:avLst/>
          </a:prstGeom>
        </p:spPr>
        <p:txBody>
          <a:bodyPr vert="horz" wrap="square" lIns="50800" tIns="50800" rIns="50800" bIns="50800" rtlCol="0">
            <a:spAutoFit/>
          </a:bodyPr>
          <a:lstStyle/>
          <a:p>
            <a:pPr algn="ctr"/>
            <a:r>
              <a:rPr lang="en-US" sz="2400" dirty="0">
                <a:latin typeface="Calibri Light" panose="020F0302020204030204" pitchFamily="34" charset="0"/>
                <a:cs typeface="Calibri Light" panose="020F0302020204030204" pitchFamily="34" charset="0"/>
              </a:rPr>
              <a:t>90%</a:t>
            </a:r>
          </a:p>
        </p:txBody>
      </p:sp>
      <p:sp>
        <p:nvSpPr>
          <p:cNvPr id="3" name="Footer Placeholder 2"/>
          <p:cNvSpPr>
            <a:spLocks noGrp="1"/>
          </p:cNvSpPr>
          <p:nvPr>
            <p:ph type="ftr" sz="quarter" idx="11"/>
          </p:nvPr>
        </p:nvSpPr>
        <p:spPr/>
        <p:txBody>
          <a:bodyPr/>
          <a:lstStyle/>
          <a:p>
            <a:r>
              <a:rPr lang="en-US" smtClean="0"/>
              <a:t>NIC, Lucknow</a:t>
            </a:r>
            <a:endParaRPr lang="en-US"/>
          </a:p>
        </p:txBody>
      </p:sp>
      <p:sp>
        <p:nvSpPr>
          <p:cNvPr id="4" name="Slide Number Placeholder 3"/>
          <p:cNvSpPr>
            <a:spLocks noGrp="1"/>
          </p:cNvSpPr>
          <p:nvPr>
            <p:ph type="sldNum" sz="quarter" idx="12"/>
          </p:nvPr>
        </p:nvSpPr>
        <p:spPr/>
        <p:txBody>
          <a:bodyPr/>
          <a:lstStyle/>
          <a:p>
            <a:fld id="{A3B9734E-3F9B-45C3-B944-4E3A09F2BDDF}" type="slidenum">
              <a:rPr lang="en-US" smtClean="0"/>
              <a:pPr/>
              <a:t>14</a:t>
            </a:fld>
            <a:endParaRPr lang="en-US"/>
          </a:p>
        </p:txBody>
      </p:sp>
    </p:spTree>
    <p:extLst>
      <p:ext uri="{BB962C8B-B14F-4D97-AF65-F5344CB8AC3E}">
        <p14:creationId xmlns:p14="http://schemas.microsoft.com/office/powerpoint/2010/main" val="24901341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12"/>
                                        </p:tgtEl>
                                        <p:attrNameLst>
                                          <p:attrName>r</p:attrName>
                                        </p:attrNameLst>
                                      </p:cBhvr>
                                    </p:animRot>
                                    <p:animRot by="-240000">
                                      <p:cBhvr>
                                        <p:cTn id="15" dur="200" fill="hold">
                                          <p:stCondLst>
                                            <p:cond delay="200"/>
                                          </p:stCondLst>
                                        </p:cTn>
                                        <p:tgtEl>
                                          <p:spTgt spid="12"/>
                                        </p:tgtEl>
                                        <p:attrNameLst>
                                          <p:attrName>r</p:attrName>
                                        </p:attrNameLst>
                                      </p:cBhvr>
                                    </p:animRot>
                                    <p:animRot by="240000">
                                      <p:cBhvr>
                                        <p:cTn id="16" dur="200" fill="hold">
                                          <p:stCondLst>
                                            <p:cond delay="400"/>
                                          </p:stCondLst>
                                        </p:cTn>
                                        <p:tgtEl>
                                          <p:spTgt spid="12"/>
                                        </p:tgtEl>
                                        <p:attrNameLst>
                                          <p:attrName>r</p:attrName>
                                        </p:attrNameLst>
                                      </p:cBhvr>
                                    </p:animRot>
                                    <p:animRot by="-240000">
                                      <p:cBhvr>
                                        <p:cTn id="17" dur="200" fill="hold">
                                          <p:stCondLst>
                                            <p:cond delay="600"/>
                                          </p:stCondLst>
                                        </p:cTn>
                                        <p:tgtEl>
                                          <p:spTgt spid="12"/>
                                        </p:tgtEl>
                                        <p:attrNameLst>
                                          <p:attrName>r</p:attrName>
                                        </p:attrNameLst>
                                      </p:cBhvr>
                                    </p:animRot>
                                    <p:animRot by="120000">
                                      <p:cBhvr>
                                        <p:cTn id="18"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090" y="57150"/>
            <a:ext cx="7733824" cy="807167"/>
          </a:xfrm>
        </p:spPr>
        <p:txBody>
          <a:bodyPr/>
          <a:lstStyle/>
          <a:p>
            <a:r>
              <a:rPr lang="en-US" dirty="0" smtClean="0"/>
              <a:t>Current Statistics </a:t>
            </a:r>
            <a:endParaRPr lang="en-US" dirty="0"/>
          </a:p>
        </p:txBody>
      </p:sp>
      <p:sp>
        <p:nvSpPr>
          <p:cNvPr id="3" name="Slide Number Placeholder 2"/>
          <p:cNvSpPr>
            <a:spLocks noGrp="1"/>
          </p:cNvSpPr>
          <p:nvPr>
            <p:ph type="sldNum" sz="quarter" idx="4"/>
          </p:nvPr>
        </p:nvSpPr>
        <p:spPr/>
        <p:txBody>
          <a:bodyPr/>
          <a:lstStyle/>
          <a:p>
            <a:fld id="{0FB999A9-77CE-4AD1-9911-24A29F08BC34}" type="slidenum">
              <a:rPr lang="en-US" smtClean="0"/>
              <a:pPr/>
              <a:t>15</a:t>
            </a:fld>
            <a:endParaRPr lang="en-US" dirty="0"/>
          </a:p>
        </p:txBody>
      </p:sp>
      <p:pic>
        <p:nvPicPr>
          <p:cNvPr id="6" name="Picture 5"/>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957502" y="810987"/>
            <a:ext cx="7239000" cy="4132263"/>
          </a:xfrm>
          <a:prstGeom prst="rect">
            <a:avLst/>
          </a:prstGeom>
        </p:spPr>
      </p:pic>
    </p:spTree>
    <p:extLst>
      <p:ext uri="{BB962C8B-B14F-4D97-AF65-F5344CB8AC3E}">
        <p14:creationId xmlns:p14="http://schemas.microsoft.com/office/powerpoint/2010/main" val="3080387730"/>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66950"/>
            <a:ext cx="8229600" cy="857250"/>
          </a:xfrm>
        </p:spPr>
        <p:txBody>
          <a:bodyPr/>
          <a:lstStyle/>
          <a:p>
            <a:r>
              <a:rPr lang="en-US" dirty="0" smtClean="0"/>
              <a:t>What is Cyber Security</a:t>
            </a:r>
            <a:endParaRPr lang="en-US" dirty="0"/>
          </a:p>
        </p:txBody>
      </p:sp>
      <p:sp>
        <p:nvSpPr>
          <p:cNvPr id="3" name="Footer Placeholder 2"/>
          <p:cNvSpPr>
            <a:spLocks noGrp="1"/>
          </p:cNvSpPr>
          <p:nvPr>
            <p:ph type="ftr" sz="quarter" idx="11"/>
          </p:nvPr>
        </p:nvSpPr>
        <p:spPr/>
        <p:txBody>
          <a:bodyPr/>
          <a:lstStyle/>
          <a:p>
            <a:r>
              <a:rPr lang="en-US" smtClean="0"/>
              <a:t>NIC, Lucknow</a:t>
            </a:r>
            <a:endParaRPr lang="en-US"/>
          </a:p>
        </p:txBody>
      </p:sp>
      <p:sp>
        <p:nvSpPr>
          <p:cNvPr id="4" name="Slide Number Placeholder 3"/>
          <p:cNvSpPr>
            <a:spLocks noGrp="1"/>
          </p:cNvSpPr>
          <p:nvPr>
            <p:ph type="sldNum" sz="quarter" idx="12"/>
          </p:nvPr>
        </p:nvSpPr>
        <p:spPr/>
        <p:txBody>
          <a:bodyPr/>
          <a:lstStyle/>
          <a:p>
            <a:fld id="{A3B9734E-3F9B-45C3-B944-4E3A09F2BDDF}" type="slidenum">
              <a:rPr lang="en-US" smtClean="0"/>
              <a:pPr/>
              <a:t>16</a:t>
            </a:fld>
            <a:endParaRPr lang="en-US"/>
          </a:p>
        </p:txBody>
      </p:sp>
    </p:spTree>
    <p:extLst>
      <p:ext uri="{BB962C8B-B14F-4D97-AF65-F5344CB8AC3E}">
        <p14:creationId xmlns:p14="http://schemas.microsoft.com/office/powerpoint/2010/main" val="4127880929"/>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3500" y="1123950"/>
            <a:ext cx="3619500" cy="3705621"/>
          </a:xfrm>
        </p:spPr>
        <p:txBody>
          <a:bodyPr>
            <a:normAutofit/>
          </a:bodyPr>
          <a:lstStyle/>
          <a:p>
            <a:r>
              <a:rPr lang="en-US" sz="2400" dirty="0" smtClean="0">
                <a:solidFill>
                  <a:srgbClr val="FFFF00"/>
                </a:solidFill>
              </a:rPr>
              <a:t>Definition</a:t>
            </a:r>
            <a:r>
              <a:rPr lang="en-US" sz="2400" dirty="0" smtClean="0"/>
              <a:t> </a:t>
            </a:r>
          </a:p>
          <a:p>
            <a:pPr lvl="2">
              <a:buNone/>
            </a:pPr>
            <a:r>
              <a:rPr lang="en-US" sz="1800" dirty="0" smtClean="0"/>
              <a:t>  When security term is used it is understood that we are talking about the cyber security. We actually have the differences, Just see t his diagram. It is composed of …</a:t>
            </a:r>
          </a:p>
        </p:txBody>
      </p:sp>
      <p:sp>
        <p:nvSpPr>
          <p:cNvPr id="5" name="Title 1"/>
          <p:cNvSpPr txBox="1">
            <a:spLocks/>
          </p:cNvSpPr>
          <p:nvPr/>
        </p:nvSpPr>
        <p:spPr>
          <a:xfrm>
            <a:off x="1600200" y="285750"/>
            <a:ext cx="7467600" cy="479821"/>
          </a:xfrm>
          <a:prstGeom prst="rect">
            <a:avLst/>
          </a:prstGeom>
        </p:spPr>
        <p:txBody>
          <a:bodyPr rIns="91440" anchor="b">
            <a:noAutofit/>
            <a:scene3d>
              <a:camera prst="orthographicFront"/>
              <a:lightRig rig="soft" dir="t">
                <a:rot lat="0" lon="0" rev="2400000"/>
              </a:lightRig>
            </a:scene3d>
            <a:sp3d>
              <a:bevelT w="19050" h="12700"/>
            </a:sp3d>
          </a:bodyPr>
          <a:lstStyle/>
          <a:p>
            <a:pPr marL="54864" marR="0" lvl="0" indent="0" algn="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uLnTx/>
                <a:uFillTx/>
                <a:latin typeface="+mj-lt"/>
                <a:ea typeface="+mj-ea"/>
                <a:cs typeface="+mj-cs"/>
              </a:rPr>
              <a:t>What is Cyber Security</a:t>
            </a:r>
            <a:endParaRPr kumimoji="0" lang="en-US" sz="3200" b="0" i="0" u="none" strike="noStrike" kern="1200" cap="none" spc="0" normalizeH="0" baseline="0" noProof="0" dirty="0">
              <a:ln>
                <a:noFill/>
              </a:ln>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uLnTx/>
              <a:uFillTx/>
              <a:latin typeface="+mj-lt"/>
              <a:ea typeface="+mj-ea"/>
              <a:cs typeface="+mj-cs"/>
            </a:endParaRPr>
          </a:p>
        </p:txBody>
      </p:sp>
      <p:pic>
        <p:nvPicPr>
          <p:cNvPr id="6" name="Picture 5" descr="three.jpg"/>
          <p:cNvPicPr>
            <a:picLocks noChangeAspect="1"/>
          </p:cNvPicPr>
          <p:nvPr/>
        </p:nvPicPr>
        <p:blipFill>
          <a:blip r:embed="rId2">
            <a:duotone>
              <a:prstClr val="black"/>
              <a:schemeClr val="accent2">
                <a:tint val="45000"/>
                <a:satMod val="400000"/>
              </a:schemeClr>
            </a:duotone>
          </a:blip>
          <a:stretch>
            <a:fillRect/>
          </a:stretch>
        </p:blipFill>
        <p:spPr>
          <a:xfrm>
            <a:off x="304800" y="0"/>
            <a:ext cx="1371600" cy="912737"/>
          </a:xfrm>
          <a:prstGeom prst="rect">
            <a:avLst/>
          </a:prstGeom>
          <a:ln>
            <a:noFill/>
          </a:ln>
          <a:effectLst>
            <a:softEdge rad="112500"/>
          </a:effectLst>
        </p:spPr>
      </p:pic>
      <p:graphicFrame>
        <p:nvGraphicFramePr>
          <p:cNvPr id="2" name="Diagram 1"/>
          <p:cNvGraphicFramePr/>
          <p:nvPr>
            <p:extLst>
              <p:ext uri="{D42A27DB-BD31-4B8C-83A1-F6EECF244321}">
                <p14:modId xmlns:p14="http://schemas.microsoft.com/office/powerpoint/2010/main" val="4272371085"/>
              </p:ext>
            </p:extLst>
          </p:nvPr>
        </p:nvGraphicFramePr>
        <p:xfrm>
          <a:off x="152400" y="133350"/>
          <a:ext cx="65532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US" smtClean="0"/>
              <a:t>NIC, Lucknow</a:t>
            </a:r>
            <a:endParaRPr lang="en-US"/>
          </a:p>
        </p:txBody>
      </p:sp>
      <p:sp>
        <p:nvSpPr>
          <p:cNvPr id="7" name="Slide Number Placeholder 6"/>
          <p:cNvSpPr>
            <a:spLocks noGrp="1"/>
          </p:cNvSpPr>
          <p:nvPr>
            <p:ph type="sldNum" sz="quarter" idx="12"/>
          </p:nvPr>
        </p:nvSpPr>
        <p:spPr/>
        <p:txBody>
          <a:bodyPr/>
          <a:lstStyle/>
          <a:p>
            <a:fld id="{A3B9734E-3F9B-45C3-B944-4E3A09F2BDDF}" type="slidenum">
              <a:rPr lang="en-US" smtClean="0"/>
              <a:pPr/>
              <a:t>17</a:t>
            </a:fld>
            <a:endParaRPr lang="en-US"/>
          </a:p>
        </p:txBody>
      </p:sp>
    </p:spTree>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219200"/>
            <a:ext cx="8305801" cy="3714750"/>
          </a:xfrm>
        </p:spPr>
        <p:txBody>
          <a:bodyPr>
            <a:noAutofit/>
          </a:bodyPr>
          <a:lstStyle/>
          <a:p>
            <a:pPr algn="just" fontAlgn="base"/>
            <a:r>
              <a:rPr lang="en-US" sz="2000" u="sng" dirty="0" smtClean="0">
                <a:solidFill>
                  <a:srgbClr val="FFFF00"/>
                </a:solidFill>
              </a:rPr>
              <a:t>Database Log </a:t>
            </a:r>
            <a:r>
              <a:rPr lang="en-US" sz="2000" u="sng" dirty="0">
                <a:solidFill>
                  <a:srgbClr val="FFFF00"/>
                </a:solidFill>
              </a:rPr>
              <a:t>Analyzer </a:t>
            </a:r>
            <a:r>
              <a:rPr lang="en-US" sz="2000" dirty="0"/>
              <a:t>provides predefined </a:t>
            </a:r>
            <a:r>
              <a:rPr lang="en-US" sz="2000" dirty="0" smtClean="0"/>
              <a:t>database </a:t>
            </a:r>
            <a:r>
              <a:rPr lang="en-US" sz="2000" dirty="0"/>
              <a:t>specific security reports that help in visualizing the exact events that had happened. </a:t>
            </a:r>
            <a:r>
              <a:rPr lang="en-US" sz="2000" dirty="0" smtClean="0"/>
              <a:t>It helps on SQL </a:t>
            </a:r>
            <a:r>
              <a:rPr lang="en-US" sz="2000" dirty="0"/>
              <a:t>Injection and Denial of </a:t>
            </a:r>
            <a:r>
              <a:rPr lang="en-US" sz="2000" dirty="0" smtClean="0"/>
              <a:t>Service.</a:t>
            </a:r>
          </a:p>
          <a:p>
            <a:pPr algn="just" fontAlgn="base"/>
            <a:r>
              <a:rPr lang="en-US" sz="2000" u="sng" dirty="0" smtClean="0">
                <a:solidFill>
                  <a:srgbClr val="FFFF00"/>
                </a:solidFill>
              </a:rPr>
              <a:t>Web/Application Log Analyzer</a:t>
            </a:r>
            <a:r>
              <a:rPr lang="en-US" sz="2000" dirty="0" smtClean="0">
                <a:solidFill>
                  <a:srgbClr val="FFFF00"/>
                </a:solidFill>
              </a:rPr>
              <a:t> </a:t>
            </a:r>
            <a:r>
              <a:rPr lang="en-US" sz="2000" dirty="0"/>
              <a:t>lets you identify the attack attempts at the earliest </a:t>
            </a:r>
            <a:r>
              <a:rPr lang="en-US" sz="2000" dirty="0" smtClean="0"/>
              <a:t>with its </a:t>
            </a:r>
            <a:r>
              <a:rPr lang="en-US" sz="2000" dirty="0"/>
              <a:t>real-time email/SMS alert notifications.</a:t>
            </a:r>
          </a:p>
          <a:p>
            <a:pPr algn="just" fontAlgn="base"/>
            <a:r>
              <a:rPr lang="en-US" sz="2000" dirty="0" smtClean="0"/>
              <a:t>Checks available reports and also send </a:t>
            </a:r>
            <a:r>
              <a:rPr lang="en-US" sz="2000" dirty="0" smtClean="0">
                <a:solidFill>
                  <a:srgbClr val="FFFF00"/>
                </a:solidFill>
              </a:rPr>
              <a:t>SMS/Alerts</a:t>
            </a:r>
            <a:endParaRPr lang="en-US" sz="2000" dirty="0">
              <a:solidFill>
                <a:srgbClr val="FFFF00"/>
              </a:solidFill>
            </a:endParaRPr>
          </a:p>
          <a:p>
            <a:pPr algn="just" fontAlgn="base"/>
            <a:r>
              <a:rPr lang="en-US" sz="2000" u="sng" dirty="0">
                <a:solidFill>
                  <a:srgbClr val="FFFF00"/>
                </a:solidFill>
              </a:rPr>
              <a:t>SQL Injection report </a:t>
            </a:r>
            <a:r>
              <a:rPr lang="en-US" sz="2000" dirty="0"/>
              <a:t>| Account lockouts </a:t>
            </a:r>
            <a:r>
              <a:rPr lang="en-US" sz="2000" dirty="0" smtClean="0"/>
              <a:t>reports| </a:t>
            </a:r>
            <a:r>
              <a:rPr lang="en-US" sz="2000" dirty="0"/>
              <a:t>Denial of Service report | Expired passwords report</a:t>
            </a:r>
          </a:p>
          <a:p>
            <a:pPr algn="just" fontAlgn="base"/>
            <a:r>
              <a:rPr lang="en-US" sz="2000" u="sng" dirty="0" smtClean="0">
                <a:solidFill>
                  <a:srgbClr val="FFFF00"/>
                </a:solidFill>
              </a:rPr>
              <a:t>Database Monitoring &amp; Server access logs along with denials   </a:t>
            </a:r>
            <a:endParaRPr lang="en-US" sz="2000" u="sng" dirty="0">
              <a:solidFill>
                <a:srgbClr val="FFFF00"/>
              </a:solidFill>
            </a:endParaRPr>
          </a:p>
          <a:p>
            <a:pPr algn="just" fontAlgn="base"/>
            <a:r>
              <a:rPr lang="en-US" sz="2000" u="sng" dirty="0">
                <a:solidFill>
                  <a:srgbClr val="FFFF00"/>
                </a:solidFill>
              </a:rPr>
              <a:t>Monitor and track operations </a:t>
            </a:r>
            <a:r>
              <a:rPr lang="en-US" sz="2000" dirty="0"/>
              <a:t>occurring within </a:t>
            </a:r>
            <a:r>
              <a:rPr lang="en-US" sz="2000" dirty="0" smtClean="0"/>
              <a:t>database like lock/unlock of rows/tables/database.</a:t>
            </a:r>
            <a:endParaRPr lang="en-US" sz="2000" dirty="0"/>
          </a:p>
        </p:txBody>
      </p:sp>
      <p:sp>
        <p:nvSpPr>
          <p:cNvPr id="5" name="Title 1"/>
          <p:cNvSpPr>
            <a:spLocks noGrp="1"/>
          </p:cNvSpPr>
          <p:nvPr>
            <p:ph type="title"/>
          </p:nvPr>
        </p:nvSpPr>
        <p:spPr>
          <a:xfrm>
            <a:off x="457200" y="361950"/>
            <a:ext cx="8534400" cy="479821"/>
          </a:xfrm>
        </p:spPr>
        <p:txBody>
          <a:bodyPr>
            <a:noAutofit/>
          </a:bodyPr>
          <a:lstStyle/>
          <a:p>
            <a:r>
              <a:rPr lang="en-US" sz="4000" b="1" dirty="0" smtClean="0"/>
              <a:t>Hence,  Administrators Should</a:t>
            </a:r>
            <a:endParaRPr lang="en-US" sz="4000" b="1" dirty="0"/>
          </a:p>
        </p:txBody>
      </p:sp>
      <p:sp>
        <p:nvSpPr>
          <p:cNvPr id="2" name="Footer Placeholder 1"/>
          <p:cNvSpPr>
            <a:spLocks noGrp="1"/>
          </p:cNvSpPr>
          <p:nvPr>
            <p:ph type="ftr" sz="quarter" idx="11"/>
          </p:nvPr>
        </p:nvSpPr>
        <p:spPr/>
        <p:txBody>
          <a:bodyPr/>
          <a:lstStyle/>
          <a:p>
            <a:r>
              <a:rPr lang="en-US" smtClean="0"/>
              <a:t>NIC, Lucknow</a:t>
            </a:r>
            <a:endParaRPr lang="en-US"/>
          </a:p>
        </p:txBody>
      </p:sp>
      <p:sp>
        <p:nvSpPr>
          <p:cNvPr id="4" name="Slide Number Placeholder 3"/>
          <p:cNvSpPr>
            <a:spLocks noGrp="1"/>
          </p:cNvSpPr>
          <p:nvPr>
            <p:ph type="sldNum" sz="quarter" idx="12"/>
          </p:nvPr>
        </p:nvSpPr>
        <p:spPr/>
        <p:txBody>
          <a:bodyPr/>
          <a:lstStyle/>
          <a:p>
            <a:fld id="{A3B9734E-3F9B-45C3-B944-4E3A09F2BDDF}" type="slidenum">
              <a:rPr lang="en-US" smtClean="0"/>
              <a:pPr/>
              <a:t>18</a:t>
            </a:fld>
            <a:endParaRPr lang="en-US"/>
          </a:p>
        </p:txBody>
      </p:sp>
    </p:spTree>
    <p:extLst>
      <p:ext uri="{BB962C8B-B14F-4D97-AF65-F5344CB8AC3E}">
        <p14:creationId xmlns:p14="http://schemas.microsoft.com/office/powerpoint/2010/main" val="691729846"/>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66950"/>
            <a:ext cx="8229600" cy="857250"/>
          </a:xfrm>
        </p:spPr>
        <p:txBody>
          <a:bodyPr/>
          <a:lstStyle/>
          <a:p>
            <a:r>
              <a:rPr lang="en-US" dirty="0" smtClean="0"/>
              <a:t>What is Application Security</a:t>
            </a:r>
            <a:endParaRPr lang="en-US" dirty="0"/>
          </a:p>
        </p:txBody>
      </p:sp>
      <p:sp>
        <p:nvSpPr>
          <p:cNvPr id="3" name="Footer Placeholder 2"/>
          <p:cNvSpPr>
            <a:spLocks noGrp="1"/>
          </p:cNvSpPr>
          <p:nvPr>
            <p:ph type="ftr" sz="quarter" idx="11"/>
          </p:nvPr>
        </p:nvSpPr>
        <p:spPr/>
        <p:txBody>
          <a:bodyPr/>
          <a:lstStyle/>
          <a:p>
            <a:r>
              <a:rPr lang="en-US" smtClean="0"/>
              <a:t>NIC, Lucknow</a:t>
            </a:r>
            <a:endParaRPr lang="en-US"/>
          </a:p>
        </p:txBody>
      </p:sp>
      <p:sp>
        <p:nvSpPr>
          <p:cNvPr id="4" name="Slide Number Placeholder 3"/>
          <p:cNvSpPr>
            <a:spLocks noGrp="1"/>
          </p:cNvSpPr>
          <p:nvPr>
            <p:ph type="sldNum" sz="quarter" idx="12"/>
          </p:nvPr>
        </p:nvSpPr>
        <p:spPr/>
        <p:txBody>
          <a:bodyPr/>
          <a:lstStyle/>
          <a:p>
            <a:fld id="{A3B9734E-3F9B-45C3-B944-4E3A09F2BDDF}" type="slidenum">
              <a:rPr lang="en-US" smtClean="0"/>
              <a:pPr/>
              <a:t>19</a:t>
            </a:fld>
            <a:endParaRPr lang="en-US"/>
          </a:p>
        </p:txBody>
      </p:sp>
    </p:spTree>
    <p:extLst>
      <p:ext uri="{BB962C8B-B14F-4D97-AF65-F5344CB8AC3E}">
        <p14:creationId xmlns:p14="http://schemas.microsoft.com/office/powerpoint/2010/main" val="279374672"/>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Agenda</a:t>
            </a:r>
            <a:endParaRPr lang="en-US" dirty="0"/>
          </a:p>
        </p:txBody>
      </p:sp>
      <p:sp>
        <p:nvSpPr>
          <p:cNvPr id="3" name="Subtitle 2"/>
          <p:cNvSpPr>
            <a:spLocks noGrp="1"/>
          </p:cNvSpPr>
          <p:nvPr>
            <p:ph type="subTitle" idx="1"/>
          </p:nvPr>
        </p:nvSpPr>
        <p:spPr>
          <a:xfrm>
            <a:off x="914400" y="2433014"/>
            <a:ext cx="8001000" cy="2043736"/>
          </a:xfrm>
        </p:spPr>
        <p:style>
          <a:lnRef idx="0">
            <a:scrgbClr r="0" g="0" b="0"/>
          </a:lnRef>
          <a:fillRef idx="1001">
            <a:schemeClr val="dk1"/>
          </a:fillRef>
          <a:effectRef idx="0">
            <a:scrgbClr r="0" g="0" b="0"/>
          </a:effectRef>
          <a:fontRef idx="major"/>
        </p:style>
        <p:txBody>
          <a:bodyPr>
            <a:noAutofit/>
          </a:bodyPr>
          <a:lstStyle/>
          <a:p>
            <a:pPr marL="1714500" lvl="4" indent="-342900" algn="l">
              <a:buAutoNum type="arabicPeriod"/>
            </a:pPr>
            <a:r>
              <a:rPr lang="en-US" sz="2800" dirty="0" smtClean="0"/>
              <a:t>Application Security, basics &amp; trends</a:t>
            </a:r>
          </a:p>
          <a:p>
            <a:pPr marL="1714500" lvl="4" indent="-342900" algn="l">
              <a:buAutoNum type="arabicPeriod"/>
            </a:pPr>
            <a:r>
              <a:rPr lang="en-US" sz="2800" dirty="0" smtClean="0"/>
              <a:t>Cyber Security - Intro</a:t>
            </a:r>
          </a:p>
          <a:p>
            <a:pPr marL="1714500" lvl="4" indent="-342900" algn="l">
              <a:buAutoNum type="arabicPeriod"/>
            </a:pPr>
            <a:r>
              <a:rPr lang="en-US" sz="2800" dirty="0" smtClean="0"/>
              <a:t>Database Security - Intro</a:t>
            </a:r>
          </a:p>
          <a:p>
            <a:pPr marL="1714500" lvl="4" indent="-342900" algn="l">
              <a:buAutoNum type="arabicPeriod"/>
            </a:pPr>
            <a:r>
              <a:rPr lang="en-US" sz="2800" dirty="0" smtClean="0"/>
              <a:t>Best Practices – AS &amp; CS</a:t>
            </a:r>
          </a:p>
          <a:p>
            <a:pPr marL="1714500" lvl="4" indent="-342900" algn="l">
              <a:buAutoNum type="arabicPeriod"/>
            </a:pPr>
            <a:endParaRPr lang="en-US" sz="2800" dirty="0"/>
          </a:p>
        </p:txBody>
      </p:sp>
      <p:sp>
        <p:nvSpPr>
          <p:cNvPr id="4" name="Footer Placeholder 3"/>
          <p:cNvSpPr>
            <a:spLocks noGrp="1"/>
          </p:cNvSpPr>
          <p:nvPr>
            <p:ph type="ftr" sz="quarter" idx="11"/>
          </p:nvPr>
        </p:nvSpPr>
        <p:spPr/>
        <p:txBody>
          <a:bodyPr/>
          <a:lstStyle/>
          <a:p>
            <a:r>
              <a:rPr lang="en-US" dirty="0" smtClean="0">
                <a:solidFill>
                  <a:srgbClr val="FF99CC"/>
                </a:solidFill>
              </a:rPr>
              <a:t>NIC, Lucknow</a:t>
            </a:r>
            <a:endParaRPr lang="en-US" dirty="0">
              <a:solidFill>
                <a:srgbClr val="FF99CC"/>
              </a:solidFill>
            </a:endParaRPr>
          </a:p>
        </p:txBody>
      </p:sp>
      <p:sp>
        <p:nvSpPr>
          <p:cNvPr id="5" name="Slide Number Placeholder 4"/>
          <p:cNvSpPr>
            <a:spLocks noGrp="1"/>
          </p:cNvSpPr>
          <p:nvPr>
            <p:ph type="sldNum" sz="quarter" idx="12"/>
          </p:nvPr>
        </p:nvSpPr>
        <p:spPr/>
        <p:txBody>
          <a:bodyPr/>
          <a:lstStyle/>
          <a:p>
            <a:fld id="{E27C53C2-D351-F749-A35E-143FE18610D4}" type="slidenum">
              <a:rPr lang="en-US" smtClean="0"/>
              <a:t>2</a:t>
            </a:fld>
            <a:endParaRPr lang="en-US"/>
          </a:p>
        </p:txBody>
      </p:sp>
    </p:spTree>
    <p:extLst>
      <p:ext uri="{BB962C8B-B14F-4D97-AF65-F5344CB8AC3E}">
        <p14:creationId xmlns:p14="http://schemas.microsoft.com/office/powerpoint/2010/main" val="31315666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3">
                                            <p:txEl>
                                              <p:pRg st="0" end="0"/>
                                            </p:txEl>
                                          </p:spTgt>
                                        </p:tgtEl>
                                        <p:attrNameLst>
                                          <p:attrName>style.color</p:attrName>
                                        </p:attrNameLst>
                                      </p:cBhvr>
                                      <p:to>
                                        <a:srgbClr val="FF0000"/>
                                      </p:to>
                                    </p:animClr>
                                    <p:animClr clrSpc="rgb" dir="cw">
                                      <p:cBhvr>
                                        <p:cTn id="7" dur="250" autoRev="1" fill="remove"/>
                                        <p:tgtEl>
                                          <p:spTgt spid="3">
                                            <p:txEl>
                                              <p:pRg st="0" end="0"/>
                                            </p:txEl>
                                          </p:spTgt>
                                        </p:tgtEl>
                                        <p:attrNameLst>
                                          <p:attrName>fillcolor</p:attrName>
                                        </p:attrNameLst>
                                      </p:cBhvr>
                                      <p:to>
                                        <a:srgbClr val="FF0000"/>
                                      </p:to>
                                    </p:animClr>
                                    <p:set>
                                      <p:cBhvr>
                                        <p:cTn id="8" dur="250" autoRev="1" fill="remove"/>
                                        <p:tgtEl>
                                          <p:spTgt spid="3">
                                            <p:txEl>
                                              <p:pRg st="0" end="0"/>
                                            </p:txEl>
                                          </p:spTgt>
                                        </p:tgtEl>
                                        <p:attrNameLst>
                                          <p:attrName>fill.type</p:attrName>
                                        </p:attrNameLst>
                                      </p:cBhvr>
                                      <p:to>
                                        <p:strVal val="solid"/>
                                      </p:to>
                                    </p:set>
                                    <p:set>
                                      <p:cBhvr>
                                        <p:cTn id="9" dur="250" autoRev="1" fill="remove"/>
                                        <p:tgtEl>
                                          <p:spTgt spid="3">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3">
                                            <p:txEl>
                                              <p:pRg st="1" end="1"/>
                                            </p:txEl>
                                          </p:spTgt>
                                        </p:tgtEl>
                                        <p:attrNameLst>
                                          <p:attrName>style.color</p:attrName>
                                        </p:attrNameLst>
                                      </p:cBhvr>
                                      <p:to>
                                        <a:srgbClr val="FF0000"/>
                                      </p:to>
                                    </p:animClr>
                                    <p:animClr clrSpc="rgb" dir="cw">
                                      <p:cBhvr>
                                        <p:cTn id="14" dur="250" autoRev="1" fill="remove"/>
                                        <p:tgtEl>
                                          <p:spTgt spid="3">
                                            <p:txEl>
                                              <p:pRg st="1" end="1"/>
                                            </p:txEl>
                                          </p:spTgt>
                                        </p:tgtEl>
                                        <p:attrNameLst>
                                          <p:attrName>fillcolor</p:attrName>
                                        </p:attrNameLst>
                                      </p:cBhvr>
                                      <p:to>
                                        <a:srgbClr val="FF0000"/>
                                      </p:to>
                                    </p:animClr>
                                    <p:set>
                                      <p:cBhvr>
                                        <p:cTn id="15" dur="250" autoRev="1" fill="remove"/>
                                        <p:tgtEl>
                                          <p:spTgt spid="3">
                                            <p:txEl>
                                              <p:pRg st="1" end="1"/>
                                            </p:txEl>
                                          </p:spTgt>
                                        </p:tgtEl>
                                        <p:attrNameLst>
                                          <p:attrName>fill.type</p:attrName>
                                        </p:attrNameLst>
                                      </p:cBhvr>
                                      <p:to>
                                        <p:strVal val="solid"/>
                                      </p:to>
                                    </p:set>
                                    <p:set>
                                      <p:cBhvr>
                                        <p:cTn id="16" dur="250" autoRev="1" fill="remove"/>
                                        <p:tgtEl>
                                          <p:spTgt spid="3">
                                            <p:txEl>
                                              <p:pRg st="1" end="1"/>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nodeType="clickEffect">
                                  <p:stCondLst>
                                    <p:cond delay="0"/>
                                  </p:stCondLst>
                                  <p:childTnLst>
                                    <p:animClr clrSpc="rgb" dir="cw">
                                      <p:cBhvr override="childStyle">
                                        <p:cTn id="20" dur="250" autoRev="1" fill="remove"/>
                                        <p:tgtEl>
                                          <p:spTgt spid="3">
                                            <p:txEl>
                                              <p:pRg st="2" end="2"/>
                                            </p:txEl>
                                          </p:spTgt>
                                        </p:tgtEl>
                                        <p:attrNameLst>
                                          <p:attrName>style.color</p:attrName>
                                        </p:attrNameLst>
                                      </p:cBhvr>
                                      <p:to>
                                        <a:srgbClr val="FF0000"/>
                                      </p:to>
                                    </p:animClr>
                                    <p:animClr clrSpc="rgb" dir="cw">
                                      <p:cBhvr>
                                        <p:cTn id="21" dur="250" autoRev="1" fill="remove"/>
                                        <p:tgtEl>
                                          <p:spTgt spid="3">
                                            <p:txEl>
                                              <p:pRg st="2" end="2"/>
                                            </p:txEl>
                                          </p:spTgt>
                                        </p:tgtEl>
                                        <p:attrNameLst>
                                          <p:attrName>fillcolor</p:attrName>
                                        </p:attrNameLst>
                                      </p:cBhvr>
                                      <p:to>
                                        <a:srgbClr val="FF0000"/>
                                      </p:to>
                                    </p:animClr>
                                    <p:set>
                                      <p:cBhvr>
                                        <p:cTn id="22" dur="250" autoRev="1" fill="remove"/>
                                        <p:tgtEl>
                                          <p:spTgt spid="3">
                                            <p:txEl>
                                              <p:pRg st="2" end="2"/>
                                            </p:txEl>
                                          </p:spTgt>
                                        </p:tgtEl>
                                        <p:attrNameLst>
                                          <p:attrName>fill.type</p:attrName>
                                        </p:attrNameLst>
                                      </p:cBhvr>
                                      <p:to>
                                        <p:strVal val="solid"/>
                                      </p:to>
                                    </p:set>
                                    <p:set>
                                      <p:cBhvr>
                                        <p:cTn id="23" dur="250" autoRev="1" fill="remove"/>
                                        <p:tgtEl>
                                          <p:spTgt spid="3">
                                            <p:txEl>
                                              <p:pRg st="2" end="2"/>
                                            </p:txEl>
                                          </p:spTgt>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27" presetClass="emph" presetSubtype="0" fill="remove" nodeType="clickEffect">
                                  <p:stCondLst>
                                    <p:cond delay="0"/>
                                  </p:stCondLst>
                                  <p:childTnLst>
                                    <p:animClr clrSpc="rgb" dir="cw">
                                      <p:cBhvr override="childStyle">
                                        <p:cTn id="27" dur="250" autoRev="1" fill="remove"/>
                                        <p:tgtEl>
                                          <p:spTgt spid="3">
                                            <p:txEl>
                                              <p:pRg st="3" end="3"/>
                                            </p:txEl>
                                          </p:spTgt>
                                        </p:tgtEl>
                                        <p:attrNameLst>
                                          <p:attrName>style.color</p:attrName>
                                        </p:attrNameLst>
                                      </p:cBhvr>
                                      <p:to>
                                        <a:srgbClr val="FF0000"/>
                                      </p:to>
                                    </p:animClr>
                                    <p:animClr clrSpc="rgb" dir="cw">
                                      <p:cBhvr>
                                        <p:cTn id="28" dur="250" autoRev="1" fill="remove"/>
                                        <p:tgtEl>
                                          <p:spTgt spid="3">
                                            <p:txEl>
                                              <p:pRg st="3" end="3"/>
                                            </p:txEl>
                                          </p:spTgt>
                                        </p:tgtEl>
                                        <p:attrNameLst>
                                          <p:attrName>fillcolor</p:attrName>
                                        </p:attrNameLst>
                                      </p:cBhvr>
                                      <p:to>
                                        <a:srgbClr val="FF0000"/>
                                      </p:to>
                                    </p:animClr>
                                    <p:set>
                                      <p:cBhvr>
                                        <p:cTn id="29" dur="250" autoRev="1" fill="remove"/>
                                        <p:tgtEl>
                                          <p:spTgt spid="3">
                                            <p:txEl>
                                              <p:pRg st="3" end="3"/>
                                            </p:txEl>
                                          </p:spTgt>
                                        </p:tgtEl>
                                        <p:attrNameLst>
                                          <p:attrName>fill.type</p:attrName>
                                        </p:attrNameLst>
                                      </p:cBhvr>
                                      <p:to>
                                        <p:strVal val="solid"/>
                                      </p:to>
                                    </p:set>
                                    <p:set>
                                      <p:cBhvr>
                                        <p:cTn id="30" dur="250" autoRev="1" fill="remove"/>
                                        <p:tgtEl>
                                          <p:spTgt spid="3">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0271" y="689371"/>
            <a:ext cx="7838763" cy="3771900"/>
          </a:xfrm>
        </p:spPr>
        <p:txBody>
          <a:bodyPr>
            <a:normAutofit/>
          </a:bodyPr>
          <a:lstStyle/>
          <a:p>
            <a:r>
              <a:rPr lang="en-US" sz="2800" dirty="0" smtClean="0"/>
              <a:t>Definition </a:t>
            </a:r>
          </a:p>
          <a:p>
            <a:pPr lvl="2" algn="just">
              <a:buNone/>
            </a:pPr>
            <a:r>
              <a:rPr lang="en-US" sz="2000" dirty="0" smtClean="0"/>
              <a:t>  Application Security is the process of making apps more secure by </a:t>
            </a:r>
            <a:r>
              <a:rPr lang="en-US" sz="2000" dirty="0" smtClean="0">
                <a:solidFill>
                  <a:srgbClr val="FFFF00"/>
                </a:solidFill>
              </a:rPr>
              <a:t>finding, fixing, and enhancing the security of applications</a:t>
            </a:r>
            <a:r>
              <a:rPr lang="en-US" sz="2000" dirty="0" smtClean="0"/>
              <a:t>. Now a days it is very important as the hackers are targeting </a:t>
            </a:r>
            <a:r>
              <a:rPr lang="en-US" sz="2000" dirty="0" smtClean="0">
                <a:solidFill>
                  <a:srgbClr val="FFFF00"/>
                </a:solidFill>
              </a:rPr>
              <a:t>not the network but the applications</a:t>
            </a:r>
            <a:r>
              <a:rPr lang="en-US" sz="2000" dirty="0" smtClean="0"/>
              <a:t>. </a:t>
            </a:r>
          </a:p>
          <a:p>
            <a:r>
              <a:rPr lang="en-US" sz="1900" dirty="0" smtClean="0"/>
              <a:t>Client based Application</a:t>
            </a:r>
          </a:p>
          <a:p>
            <a:r>
              <a:rPr lang="en-US" sz="1900" dirty="0" smtClean="0"/>
              <a:t>Browser based Web application</a:t>
            </a:r>
          </a:p>
          <a:p>
            <a:r>
              <a:rPr lang="en-US" sz="1900" dirty="0" smtClean="0"/>
              <a:t>Mobile based Application</a:t>
            </a:r>
          </a:p>
          <a:p>
            <a:r>
              <a:rPr lang="en-US" sz="1900" dirty="0" smtClean="0"/>
              <a:t>Integrations and its rules of access</a:t>
            </a:r>
          </a:p>
          <a:p>
            <a:r>
              <a:rPr lang="en-US" sz="1900" dirty="0" smtClean="0"/>
              <a:t>Encryption standards(AES/DES)</a:t>
            </a:r>
          </a:p>
        </p:txBody>
      </p:sp>
      <p:sp>
        <p:nvSpPr>
          <p:cNvPr id="4" name="Rectangle 3"/>
          <p:cNvSpPr/>
          <p:nvPr/>
        </p:nvSpPr>
        <p:spPr>
          <a:xfrm>
            <a:off x="3124200" y="3925137"/>
            <a:ext cx="5867400" cy="1085013"/>
          </a:xfrm>
          <a:prstGeom prst="rect">
            <a:avLst/>
          </a:prstGeom>
        </p:spPr>
        <p:style>
          <a:lnRef idx="0">
            <a:schemeClr val="accent1"/>
          </a:lnRef>
          <a:fillRef idx="3">
            <a:schemeClr val="accent1"/>
          </a:fillRef>
          <a:effectRef idx="3">
            <a:schemeClr val="accent1"/>
          </a:effectRef>
          <a:fontRef idx="minor">
            <a:schemeClr val="lt1"/>
          </a:fontRef>
        </p:style>
        <p:txBody>
          <a:bodyPr wrap="square" lIns="68681" tIns="34340" rIns="68681" bIns="34340">
            <a:spAutoFit/>
          </a:bodyPr>
          <a:lstStyle/>
          <a:p>
            <a:r>
              <a:rPr lang="en-US" sz="1500" dirty="0" smtClean="0"/>
              <a:t>These vulnerabilities are talked by programmer at different stages as follows …</a:t>
            </a:r>
          </a:p>
          <a:p>
            <a:pPr lvl="2"/>
            <a:r>
              <a:rPr lang="en-US" sz="1200" dirty="0" smtClean="0"/>
              <a:t>Design                                                     Upgrade</a:t>
            </a:r>
          </a:p>
          <a:p>
            <a:pPr lvl="2"/>
            <a:r>
              <a:rPr lang="en-US" sz="1200" dirty="0" smtClean="0"/>
              <a:t>Development                                          Maintenance </a:t>
            </a:r>
          </a:p>
          <a:p>
            <a:pPr lvl="2"/>
            <a:r>
              <a:rPr lang="en-US" sz="1200" dirty="0" smtClean="0"/>
              <a:t>Deployment</a:t>
            </a:r>
          </a:p>
        </p:txBody>
      </p:sp>
      <p:sp>
        <p:nvSpPr>
          <p:cNvPr id="5" name="Title 1"/>
          <p:cNvSpPr txBox="1">
            <a:spLocks/>
          </p:cNvSpPr>
          <p:nvPr/>
        </p:nvSpPr>
        <p:spPr>
          <a:xfrm>
            <a:off x="1066800" y="209550"/>
            <a:ext cx="7467600" cy="479821"/>
          </a:xfrm>
          <a:prstGeom prst="rect">
            <a:avLst/>
          </a:prstGeom>
        </p:spPr>
        <p:txBody>
          <a:bodyPr rIns="91440" anchor="b">
            <a:noAutofit/>
            <a:scene3d>
              <a:camera prst="orthographicFront"/>
              <a:lightRig rig="soft" dir="t">
                <a:rot lat="0" lon="0" rev="2400000"/>
              </a:lightRig>
            </a:scene3d>
            <a:sp3d>
              <a:bevelT w="19050" h="12700"/>
            </a:sp3d>
          </a:bodyPr>
          <a:lstStyle/>
          <a:p>
            <a:pPr marL="54864" marR="0" lvl="0" indent="0" algn="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uLnTx/>
                <a:uFillTx/>
                <a:latin typeface="+mj-lt"/>
                <a:ea typeface="+mj-ea"/>
                <a:cs typeface="+mj-cs"/>
              </a:rPr>
              <a:t>What is Application Security</a:t>
            </a:r>
            <a:endParaRPr kumimoji="0" lang="en-US" sz="3600" b="0" i="0" u="none" strike="noStrike" kern="1200" cap="none" spc="0" normalizeH="0" baseline="0" noProof="0" dirty="0">
              <a:ln>
                <a:noFill/>
              </a:ln>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uLnTx/>
              <a:uFillTx/>
              <a:latin typeface="+mj-lt"/>
              <a:ea typeface="+mj-ea"/>
              <a:cs typeface="+mj-cs"/>
            </a:endParaRPr>
          </a:p>
        </p:txBody>
      </p:sp>
      <p:pic>
        <p:nvPicPr>
          <p:cNvPr id="8" name="Picture 7" descr="four.jpg"/>
          <p:cNvPicPr>
            <a:picLocks noChangeAspect="1"/>
          </p:cNvPicPr>
          <p:nvPr/>
        </p:nvPicPr>
        <p:blipFill>
          <a:blip r:embed="rId2">
            <a:duotone>
              <a:prstClr val="black"/>
              <a:schemeClr val="accent2">
                <a:tint val="45000"/>
                <a:satMod val="400000"/>
              </a:schemeClr>
            </a:duotone>
          </a:blip>
          <a:stretch>
            <a:fillRect/>
          </a:stretch>
        </p:blipFill>
        <p:spPr>
          <a:xfrm>
            <a:off x="0" y="95250"/>
            <a:ext cx="1752600" cy="876300"/>
          </a:xfrm>
          <a:prstGeom prst="rect">
            <a:avLst/>
          </a:prstGeom>
          <a:ln>
            <a:noFill/>
          </a:ln>
          <a:effectLst>
            <a:softEdge rad="112500"/>
          </a:effectLst>
        </p:spPr>
      </p:pic>
      <p:sp>
        <p:nvSpPr>
          <p:cNvPr id="2" name="Footer Placeholder 1"/>
          <p:cNvSpPr>
            <a:spLocks noGrp="1"/>
          </p:cNvSpPr>
          <p:nvPr>
            <p:ph type="ftr" sz="quarter" idx="11"/>
          </p:nvPr>
        </p:nvSpPr>
        <p:spPr/>
        <p:txBody>
          <a:bodyPr/>
          <a:lstStyle/>
          <a:p>
            <a:r>
              <a:rPr lang="en-US" smtClean="0"/>
              <a:t>NIC, Lucknow</a:t>
            </a:r>
            <a:endParaRPr lang="en-US"/>
          </a:p>
        </p:txBody>
      </p:sp>
      <p:sp>
        <p:nvSpPr>
          <p:cNvPr id="6" name="Slide Number Placeholder 5"/>
          <p:cNvSpPr>
            <a:spLocks noGrp="1"/>
          </p:cNvSpPr>
          <p:nvPr>
            <p:ph type="sldNum" sz="quarter" idx="12"/>
          </p:nvPr>
        </p:nvSpPr>
        <p:spPr/>
        <p:txBody>
          <a:bodyPr/>
          <a:lstStyle/>
          <a:p>
            <a:fld id="{A3B9734E-3F9B-45C3-B944-4E3A09F2BDDF}" type="slidenum">
              <a:rPr lang="en-US" smtClean="0"/>
              <a:pPr/>
              <a:t>20</a:t>
            </a:fld>
            <a:endParaRPr lang="en-US"/>
          </a:p>
        </p:txBody>
      </p:sp>
    </p:spTree>
    <p:extLst>
      <p:ext uri="{BB962C8B-B14F-4D97-AF65-F5344CB8AC3E}">
        <p14:creationId xmlns:p14="http://schemas.microsoft.com/office/powerpoint/2010/main" val="3176514370"/>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296" y="285750"/>
            <a:ext cx="8686800" cy="857250"/>
          </a:xfrm>
        </p:spPr>
        <p:txBody>
          <a:bodyPr>
            <a:noAutofit/>
          </a:bodyPr>
          <a:lstStyle/>
          <a:p>
            <a:pPr algn="ctr"/>
            <a:r>
              <a:rPr lang="en-US" sz="3200" b="1" dirty="0" smtClean="0">
                <a:effectLst>
                  <a:outerShdw blurRad="38100" dist="38100" dir="2700000" algn="tl">
                    <a:srgbClr val="000000">
                      <a:alpha val="43137"/>
                    </a:srgbClr>
                  </a:outerShdw>
                </a:effectLst>
              </a:rPr>
              <a:t>Why Application security is important ?</a:t>
            </a:r>
            <a:endParaRPr lang="en-US" sz="3200" b="1" dirty="0">
              <a:effectLst>
                <a:outerShdw blurRad="38100" dist="38100" dir="2700000" algn="tl">
                  <a:srgbClr val="000000">
                    <a:alpha val="43137"/>
                  </a:srgbClr>
                </a:outerShdw>
              </a:effectLst>
            </a:endParaRPr>
          </a:p>
        </p:txBody>
      </p:sp>
      <p:sp>
        <p:nvSpPr>
          <p:cNvPr id="5" name="Slide Number Placeholder 4"/>
          <p:cNvSpPr>
            <a:spLocks noGrp="1"/>
          </p:cNvSpPr>
          <p:nvPr>
            <p:ph type="sldNum" sz="quarter" idx="4294967295"/>
          </p:nvPr>
        </p:nvSpPr>
        <p:spPr/>
        <p:txBody>
          <a:bodyPr/>
          <a:lstStyle/>
          <a:p>
            <a:fld id="{193F841B-AAD0-5C49-8BF1-2679F7E0CB1D}" type="slidenum">
              <a:rPr lang="en-US" smtClean="0"/>
              <a:t>21</a:t>
            </a:fld>
            <a:endParaRPr lang="en-US"/>
          </a:p>
        </p:txBody>
      </p:sp>
      <p:sp>
        <p:nvSpPr>
          <p:cNvPr id="9" name="Rectangle 8"/>
          <p:cNvSpPr/>
          <p:nvPr/>
        </p:nvSpPr>
        <p:spPr>
          <a:xfrm>
            <a:off x="457200" y="1014500"/>
            <a:ext cx="7876952" cy="4093428"/>
          </a:xfrm>
          <a:prstGeom prst="rect">
            <a:avLst/>
          </a:prstGeom>
        </p:spPr>
        <p:txBody>
          <a:bodyPr wrap="square">
            <a:spAutoFit/>
          </a:bodyPr>
          <a:lstStyle/>
          <a:p>
            <a:pPr marL="285750" indent="-285750" algn="just">
              <a:buFont typeface="Arial" panose="020B0604020202020204" pitchFamily="34" charset="0"/>
              <a:buChar char="•"/>
            </a:pPr>
            <a:r>
              <a:rPr lang="en-US" sz="2000" dirty="0" smtClean="0">
                <a:solidFill>
                  <a:srgbClr val="FFFF00"/>
                </a:solidFill>
                <a:latin typeface="+mj-lt"/>
              </a:rPr>
              <a:t>Evolution </a:t>
            </a:r>
            <a:endParaRPr lang="en-US" sz="2000" dirty="0">
              <a:solidFill>
                <a:srgbClr val="FFFF00"/>
              </a:solidFill>
              <a:latin typeface="+mj-lt"/>
            </a:endParaRPr>
          </a:p>
          <a:p>
            <a:pPr marL="285750" indent="-285750" algn="just">
              <a:buFont typeface="Arial" panose="020B0604020202020204" pitchFamily="34" charset="0"/>
              <a:buChar char="•"/>
            </a:pPr>
            <a:r>
              <a:rPr lang="en-US" sz="2000" dirty="0" smtClean="0">
                <a:latin typeface="+mj-lt"/>
              </a:rPr>
              <a:t>Application </a:t>
            </a:r>
            <a:r>
              <a:rPr lang="en-US" sz="2000" dirty="0">
                <a:latin typeface="+mj-lt"/>
              </a:rPr>
              <a:t>security is important because today’s applications are often available over various networks and connected to the cloud/DC, </a:t>
            </a:r>
            <a:r>
              <a:rPr lang="en-US" sz="2000" dirty="0">
                <a:solidFill>
                  <a:srgbClr val="FFFF00"/>
                </a:solidFill>
                <a:latin typeface="+mj-lt"/>
              </a:rPr>
              <a:t>increasing vulnerabilities to security threats and breaches. </a:t>
            </a:r>
            <a:endParaRPr lang="en-US" sz="2000" dirty="0" smtClean="0">
              <a:solidFill>
                <a:srgbClr val="FFFF00"/>
              </a:solidFill>
              <a:latin typeface="+mj-lt"/>
            </a:endParaRPr>
          </a:p>
          <a:p>
            <a:pPr marL="285750" indent="-285750" algn="just">
              <a:buFont typeface="Arial" panose="020B0604020202020204" pitchFamily="34" charset="0"/>
              <a:buChar char="•"/>
            </a:pPr>
            <a:r>
              <a:rPr lang="en-US" sz="2000" dirty="0" smtClean="0">
                <a:latin typeface="+mj-lt"/>
              </a:rPr>
              <a:t>There </a:t>
            </a:r>
            <a:r>
              <a:rPr lang="en-US" sz="2000" dirty="0">
                <a:latin typeface="+mj-lt"/>
              </a:rPr>
              <a:t>is increasing pressure and incentive to not only ensure security at the network level but also within </a:t>
            </a:r>
            <a:r>
              <a:rPr lang="en-US" sz="2000" dirty="0">
                <a:solidFill>
                  <a:srgbClr val="FFFF00"/>
                </a:solidFill>
                <a:latin typeface="+mj-lt"/>
              </a:rPr>
              <a:t>applications themselves. </a:t>
            </a:r>
            <a:endParaRPr lang="en-US" sz="2000" dirty="0" smtClean="0">
              <a:solidFill>
                <a:srgbClr val="FFFF00"/>
              </a:solidFill>
              <a:latin typeface="+mj-lt"/>
            </a:endParaRPr>
          </a:p>
          <a:p>
            <a:pPr marL="285750" indent="-285750" algn="just">
              <a:buFont typeface="Arial" panose="020B0604020202020204" pitchFamily="34" charset="0"/>
              <a:buChar char="•"/>
            </a:pPr>
            <a:r>
              <a:rPr lang="en-US" sz="2000" dirty="0" smtClean="0">
                <a:latin typeface="+mj-lt"/>
              </a:rPr>
              <a:t>Application </a:t>
            </a:r>
            <a:r>
              <a:rPr lang="en-US" sz="2000" dirty="0">
                <a:latin typeface="+mj-lt"/>
              </a:rPr>
              <a:t>security testing/auditing </a:t>
            </a:r>
            <a:r>
              <a:rPr lang="en-US" sz="2000" dirty="0">
                <a:solidFill>
                  <a:srgbClr val="FFFF00"/>
                </a:solidFill>
                <a:latin typeface="+mj-lt"/>
              </a:rPr>
              <a:t>can reveal weaknesses at the application level</a:t>
            </a:r>
            <a:r>
              <a:rPr lang="en-US" sz="2000" dirty="0">
                <a:latin typeface="+mj-lt"/>
              </a:rPr>
              <a:t>, helping to prevent different attacks. </a:t>
            </a:r>
            <a:endParaRPr lang="en-US" sz="2000" dirty="0" smtClean="0">
              <a:latin typeface="+mj-lt"/>
            </a:endParaRPr>
          </a:p>
          <a:p>
            <a:pPr marL="285750" indent="-285750" algn="just">
              <a:buFont typeface="Arial" panose="020B0604020202020204" pitchFamily="34" charset="0"/>
              <a:buChar char="•"/>
            </a:pPr>
            <a:r>
              <a:rPr lang="en-US" sz="2000" dirty="0" smtClean="0">
                <a:latin typeface="+mj-lt"/>
              </a:rPr>
              <a:t>Web </a:t>
            </a:r>
            <a:r>
              <a:rPr lang="en-US" sz="2000" dirty="0">
                <a:latin typeface="+mj-lt"/>
              </a:rPr>
              <a:t>application security applies to web applications—apps or services that users access through a browser interface over the Internet.</a:t>
            </a:r>
          </a:p>
        </p:txBody>
      </p:sp>
      <p:sp>
        <p:nvSpPr>
          <p:cNvPr id="4" name="Footer Placeholder 3"/>
          <p:cNvSpPr>
            <a:spLocks noGrp="1"/>
          </p:cNvSpPr>
          <p:nvPr>
            <p:ph type="ftr" sz="quarter" idx="11"/>
          </p:nvPr>
        </p:nvSpPr>
        <p:spPr/>
        <p:txBody>
          <a:bodyPr/>
          <a:lstStyle/>
          <a:p>
            <a:r>
              <a:rPr lang="en-US" smtClean="0"/>
              <a:t>NIC, Lucknow</a:t>
            </a:r>
            <a:endParaRPr lang="en-US"/>
          </a:p>
        </p:txBody>
      </p:sp>
    </p:spTree>
    <p:extLst>
      <p:ext uri="{BB962C8B-B14F-4D97-AF65-F5344CB8AC3E}">
        <p14:creationId xmlns:p14="http://schemas.microsoft.com/office/powerpoint/2010/main" val="208060462"/>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05980"/>
            <a:ext cx="8686800" cy="594121"/>
          </a:xfrm>
        </p:spPr>
        <p:txBody>
          <a:bodyPr>
            <a:noAutofit/>
          </a:bodyPr>
          <a:lstStyle/>
          <a:p>
            <a:pPr lvl="0">
              <a:defRPr/>
            </a:pPr>
            <a:r>
              <a:rPr lang="en-US" sz="3600" dirty="0" smtClean="0"/>
              <a:t>Application Security Challenges</a:t>
            </a:r>
            <a:endParaRPr lang="en-US" sz="3600" dirty="0"/>
          </a:p>
        </p:txBody>
      </p:sp>
      <p:sp>
        <p:nvSpPr>
          <p:cNvPr id="3" name="Content Placeholder 2"/>
          <p:cNvSpPr>
            <a:spLocks noGrp="1"/>
          </p:cNvSpPr>
          <p:nvPr>
            <p:ph idx="1"/>
          </p:nvPr>
        </p:nvSpPr>
        <p:spPr>
          <a:xfrm>
            <a:off x="762000" y="1123950"/>
            <a:ext cx="8077200" cy="4114800"/>
          </a:xfrm>
        </p:spPr>
        <p:txBody>
          <a:bodyPr>
            <a:normAutofit fontScale="70000" lnSpcReduction="20000"/>
          </a:bodyPr>
          <a:lstStyle/>
          <a:p>
            <a:pPr algn="just"/>
            <a:r>
              <a:rPr lang="en-US" dirty="0" smtClean="0"/>
              <a:t>One have to keep up with the evolving security and application development tools &amp; market changes.</a:t>
            </a:r>
          </a:p>
          <a:p>
            <a:pPr algn="just"/>
            <a:r>
              <a:rPr lang="en-US" dirty="0" smtClean="0"/>
              <a:t>It also has to anticipate the business needs as more enterprises dive deeper into digital products and their application portfolio needs evolve to more complex infrastructure. They also have to understand how </a:t>
            </a:r>
            <a:r>
              <a:rPr lang="en-US" dirty="0" err="1" smtClean="0"/>
              <a:t>SaaS</a:t>
            </a:r>
            <a:r>
              <a:rPr lang="en-US" dirty="0" smtClean="0"/>
              <a:t> services are constructed and secured. This has been an issue, </a:t>
            </a:r>
            <a:r>
              <a:rPr lang="en-US" dirty="0" smtClean="0">
                <a:solidFill>
                  <a:srgbClr val="FFFF00"/>
                </a:solidFill>
              </a:rPr>
              <a:t>as a recent survey of 500 IT managers has found the average level of software design knowledge has been lacking. </a:t>
            </a:r>
          </a:p>
          <a:p>
            <a:pPr algn="just">
              <a:buNone/>
            </a:pPr>
            <a:r>
              <a:rPr lang="en-US" dirty="0" smtClean="0">
                <a:solidFill>
                  <a:srgbClr val="FFFF00"/>
                </a:solidFill>
              </a:rPr>
              <a:t>			</a:t>
            </a:r>
            <a:r>
              <a:rPr lang="en-US" sz="2900" dirty="0" smtClean="0">
                <a:solidFill>
                  <a:srgbClr val="FFFF00"/>
                </a:solidFill>
              </a:rPr>
              <a:t>The report states, “CIOs may find themselves in the hot seat with senior leadership as they are held accountable for reducing complexity, staying on budget and how  quickly they are modernizing to keep up with business demands.”</a:t>
            </a:r>
          </a:p>
          <a:p>
            <a:pPr algn="just"/>
            <a:endParaRPr lang="en-US" sz="2900" dirty="0"/>
          </a:p>
        </p:txBody>
      </p:sp>
      <p:sp>
        <p:nvSpPr>
          <p:cNvPr id="4" name="Footer Placeholder 3"/>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22</a:t>
            </a:fld>
            <a:endParaRPr lang="en-US"/>
          </a:p>
        </p:txBody>
      </p:sp>
    </p:spTree>
    <p:extLst>
      <p:ext uri="{BB962C8B-B14F-4D97-AF65-F5344CB8AC3E}">
        <p14:creationId xmlns:p14="http://schemas.microsoft.com/office/powerpoint/2010/main" val="1998537311"/>
      </p:ext>
    </p:extLst>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6950"/>
            <a:ext cx="8229600" cy="857250"/>
          </a:xfrm>
        </p:spPr>
        <p:txBody>
          <a:bodyPr>
            <a:normAutofit fontScale="90000"/>
          </a:bodyPr>
          <a:lstStyle/>
          <a:p>
            <a:r>
              <a:rPr lang="en-US" dirty="0" smtClean="0"/>
              <a:t>Center of Application Security Lucknow</a:t>
            </a:r>
            <a:endParaRPr lang="en-US" dirty="0"/>
          </a:p>
        </p:txBody>
      </p:sp>
      <p:sp>
        <p:nvSpPr>
          <p:cNvPr id="3" name="Footer Placeholder 2"/>
          <p:cNvSpPr>
            <a:spLocks noGrp="1"/>
          </p:cNvSpPr>
          <p:nvPr>
            <p:ph type="ftr" sz="quarter" idx="11"/>
          </p:nvPr>
        </p:nvSpPr>
        <p:spPr/>
        <p:txBody>
          <a:bodyPr/>
          <a:lstStyle/>
          <a:p>
            <a:r>
              <a:rPr lang="en-US" smtClean="0"/>
              <a:t>NIC, Lucknow</a:t>
            </a:r>
            <a:endParaRPr lang="en-US"/>
          </a:p>
        </p:txBody>
      </p:sp>
      <p:sp>
        <p:nvSpPr>
          <p:cNvPr id="4" name="Slide Number Placeholder 3"/>
          <p:cNvSpPr>
            <a:spLocks noGrp="1"/>
          </p:cNvSpPr>
          <p:nvPr>
            <p:ph type="sldNum" sz="quarter" idx="12"/>
          </p:nvPr>
        </p:nvSpPr>
        <p:spPr/>
        <p:txBody>
          <a:bodyPr/>
          <a:lstStyle/>
          <a:p>
            <a:fld id="{A3B9734E-3F9B-45C3-B944-4E3A09F2BDDF}" type="slidenum">
              <a:rPr lang="en-US" smtClean="0"/>
              <a:pPr/>
              <a:t>23</a:t>
            </a:fld>
            <a:endParaRPr lang="en-US"/>
          </a:p>
        </p:txBody>
      </p:sp>
    </p:spTree>
    <p:extLst>
      <p:ext uri="{BB962C8B-B14F-4D97-AF65-F5344CB8AC3E}">
        <p14:creationId xmlns:p14="http://schemas.microsoft.com/office/powerpoint/2010/main" val="3186486307"/>
      </p:ext>
    </p:extLst>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1312"/>
            <a:ext cx="6461520" cy="778452"/>
          </a:xfrm>
          <a:solidFill>
            <a:schemeClr val="accent4"/>
          </a:solidFill>
          <a:ln>
            <a:noFill/>
          </a:ln>
        </p:spPr>
        <p:style>
          <a:lnRef idx="0">
            <a:scrgbClr r="0" g="0" b="0"/>
          </a:lnRef>
          <a:fillRef idx="0">
            <a:scrgbClr r="0" g="0" b="0"/>
          </a:fillRef>
          <a:effectRef idx="0">
            <a:scrgbClr r="0" g="0" b="0"/>
          </a:effectRef>
          <a:fontRef idx="minor">
            <a:schemeClr val="lt1"/>
          </a:fontRef>
        </p:style>
        <p:txBody>
          <a:bodyPr>
            <a:noAutofit/>
          </a:bodyPr>
          <a:lstStyle/>
          <a:p>
            <a:pPr algn="ctr"/>
            <a:r>
              <a:rPr lang="en-US" sz="2000" b="1" dirty="0" smtClean="0">
                <a:solidFill>
                  <a:schemeClr val="bg1"/>
                </a:solidFill>
                <a:effectLst>
                  <a:outerShdw blurRad="38100" dist="38100" dir="2700000" algn="tl">
                    <a:srgbClr val="000000">
                      <a:alpha val="43137"/>
                    </a:srgbClr>
                  </a:outerShdw>
                </a:effectLst>
              </a:rPr>
              <a:t>Center </a:t>
            </a:r>
            <a:r>
              <a:rPr lang="en-US" sz="2000" b="1" dirty="0">
                <a:solidFill>
                  <a:schemeClr val="bg1"/>
                </a:solidFill>
                <a:effectLst>
                  <a:outerShdw blurRad="38100" dist="38100" dir="2700000" algn="tl">
                    <a:srgbClr val="000000">
                      <a:alpha val="43137"/>
                    </a:srgbClr>
                  </a:outerShdw>
                </a:effectLst>
              </a:rPr>
              <a:t>of </a:t>
            </a:r>
            <a:r>
              <a:rPr lang="en-US" sz="2000" b="1" dirty="0" smtClean="0">
                <a:solidFill>
                  <a:schemeClr val="bg1"/>
                </a:solidFill>
                <a:effectLst>
                  <a:outerShdw blurRad="38100" dist="38100" dir="2700000" algn="tl">
                    <a:srgbClr val="000000">
                      <a:alpha val="43137"/>
                    </a:srgbClr>
                  </a:outerShdw>
                </a:effectLst>
              </a:rPr>
              <a:t>Excellence, Application Security , </a:t>
            </a:r>
            <a:br>
              <a:rPr lang="en-US" sz="2000" b="1" dirty="0" smtClean="0">
                <a:solidFill>
                  <a:schemeClr val="bg1"/>
                </a:solidFill>
                <a:effectLst>
                  <a:outerShdw blurRad="38100" dist="38100" dir="2700000" algn="tl">
                    <a:srgbClr val="000000">
                      <a:alpha val="43137"/>
                    </a:srgbClr>
                  </a:outerShdw>
                </a:effectLst>
              </a:rPr>
            </a:br>
            <a:r>
              <a:rPr lang="en-US" sz="2000" b="1" dirty="0" smtClean="0">
                <a:solidFill>
                  <a:schemeClr val="bg1"/>
                </a:solidFill>
                <a:effectLst>
                  <a:outerShdw blurRad="38100" dist="38100" dir="2700000" algn="tl">
                    <a:srgbClr val="000000">
                      <a:alpha val="43137"/>
                    </a:srgbClr>
                  </a:outerShdw>
                </a:effectLst>
              </a:rPr>
              <a:t>Lucknow</a:t>
            </a:r>
            <a:r>
              <a:rPr lang="en-US" sz="2000" b="1" dirty="0">
                <a:solidFill>
                  <a:schemeClr val="bg1"/>
                </a:solidFill>
                <a:effectLst>
                  <a:outerShdw blurRad="38100" dist="38100" dir="2700000" algn="tl">
                    <a:srgbClr val="000000">
                      <a:alpha val="43137"/>
                    </a:srgbClr>
                  </a:outerShdw>
                </a:effectLst>
              </a:rPr>
              <a:t>		</a:t>
            </a:r>
          </a:p>
        </p:txBody>
      </p:sp>
      <p:sp>
        <p:nvSpPr>
          <p:cNvPr id="3" name="Content Placeholder 2"/>
          <p:cNvSpPr>
            <a:spLocks noGrp="1"/>
          </p:cNvSpPr>
          <p:nvPr>
            <p:ph idx="1"/>
          </p:nvPr>
        </p:nvSpPr>
        <p:spPr>
          <a:xfrm>
            <a:off x="780724" y="985405"/>
            <a:ext cx="7123294" cy="4177145"/>
          </a:xfrm>
        </p:spPr>
        <p:txBody>
          <a:bodyPr>
            <a:noAutofit/>
          </a:bodyPr>
          <a:lstStyle/>
          <a:p>
            <a:r>
              <a:rPr lang="en-US" sz="1800" b="1" dirty="0"/>
              <a:t>States allotted to UP</a:t>
            </a:r>
          </a:p>
          <a:p>
            <a:pPr marL="300038" lvl="1" indent="0">
              <a:buNone/>
            </a:pPr>
            <a:endParaRPr lang="en-US" dirty="0" smtClean="0"/>
          </a:p>
          <a:p>
            <a:pPr marL="300038" lvl="1" indent="0">
              <a:buNone/>
            </a:pPr>
            <a:endParaRPr lang="en-US" sz="1400" i="1" dirty="0" smtClean="0"/>
          </a:p>
          <a:p>
            <a:pPr marL="300038" lvl="1" indent="0">
              <a:buNone/>
            </a:pPr>
            <a:r>
              <a:rPr lang="en-US" i="1" dirty="0" smtClean="0"/>
              <a:t>** only four members are working in </a:t>
            </a:r>
            <a:r>
              <a:rPr lang="en-US" i="1" dirty="0" err="1" smtClean="0"/>
              <a:t>CoE</a:t>
            </a:r>
            <a:r>
              <a:rPr lang="en-US" i="1" dirty="0"/>
              <a:t>.</a:t>
            </a:r>
            <a:r>
              <a:rPr lang="en-US" i="1" dirty="0" smtClean="0"/>
              <a:t> </a:t>
            </a:r>
          </a:p>
          <a:p>
            <a:r>
              <a:rPr lang="en-US" sz="1800" b="1" dirty="0"/>
              <a:t>Application Auditing</a:t>
            </a:r>
          </a:p>
          <a:p>
            <a:pPr lvl="1"/>
            <a:r>
              <a:rPr lang="en-US" sz="1500" dirty="0"/>
              <a:t>Black Box testing</a:t>
            </a:r>
          </a:p>
          <a:p>
            <a:pPr lvl="1"/>
            <a:r>
              <a:rPr lang="en-US" sz="1500" dirty="0"/>
              <a:t>White Box testing</a:t>
            </a:r>
          </a:p>
          <a:p>
            <a:pPr lvl="1"/>
            <a:r>
              <a:rPr lang="en-US" sz="1500" dirty="0"/>
              <a:t>Manual Audit</a:t>
            </a:r>
          </a:p>
          <a:p>
            <a:pPr lvl="1"/>
            <a:r>
              <a:rPr lang="en-US" sz="1500" dirty="0"/>
              <a:t>Third Party Audited Sites’ clearance </a:t>
            </a:r>
          </a:p>
          <a:p>
            <a:pPr lvl="1"/>
            <a:r>
              <a:rPr lang="en-US" sz="1500" dirty="0"/>
              <a:t>Static/ Self-Assessed Sites’ Audit clearance </a:t>
            </a:r>
          </a:p>
          <a:p>
            <a:r>
              <a:rPr lang="en-US" sz="1800" b="1" dirty="0"/>
              <a:t>Penetration Testing </a:t>
            </a:r>
            <a:r>
              <a:rPr lang="en-US" sz="1500" dirty="0"/>
              <a:t> On the production servers PT is done and tickets are opened and being monitored.</a:t>
            </a:r>
            <a:endParaRPr lang="en-US" sz="1800" dirty="0"/>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521" y="101311"/>
            <a:ext cx="2252717" cy="173008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3306" y="4325479"/>
            <a:ext cx="1090694" cy="818021"/>
          </a:xfrm>
          <a:prstGeom prst="rect">
            <a:avLst/>
          </a:prstGeom>
        </p:spPr>
      </p:pic>
      <p:graphicFrame>
        <p:nvGraphicFramePr>
          <p:cNvPr id="6" name="Diagram 5"/>
          <p:cNvGraphicFramePr/>
          <p:nvPr>
            <p:extLst>
              <p:ext uri="{D42A27DB-BD31-4B8C-83A1-F6EECF244321}">
                <p14:modId xmlns:p14="http://schemas.microsoft.com/office/powerpoint/2010/main" val="1516088865"/>
              </p:ext>
            </p:extLst>
          </p:nvPr>
        </p:nvGraphicFramePr>
        <p:xfrm>
          <a:off x="251951" y="1156409"/>
          <a:ext cx="6590571" cy="8732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Footer Placeholder 6"/>
          <p:cNvSpPr>
            <a:spLocks noGrp="1"/>
          </p:cNvSpPr>
          <p:nvPr>
            <p:ph type="ftr" sz="quarter" idx="11"/>
          </p:nvPr>
        </p:nvSpPr>
        <p:spPr/>
        <p:txBody>
          <a:bodyPr/>
          <a:lstStyle/>
          <a:p>
            <a:r>
              <a:rPr lang="en-US" smtClean="0"/>
              <a:t>NIC, Lucknow</a:t>
            </a:r>
            <a:endParaRPr lang="en-US"/>
          </a:p>
        </p:txBody>
      </p:sp>
      <p:sp>
        <p:nvSpPr>
          <p:cNvPr id="8" name="Slide Number Placeholder 7"/>
          <p:cNvSpPr>
            <a:spLocks noGrp="1"/>
          </p:cNvSpPr>
          <p:nvPr>
            <p:ph type="sldNum" sz="quarter" idx="12"/>
          </p:nvPr>
        </p:nvSpPr>
        <p:spPr/>
        <p:txBody>
          <a:bodyPr/>
          <a:lstStyle/>
          <a:p>
            <a:fld id="{A3B9734E-3F9B-45C3-B944-4E3A09F2BDDF}" type="slidenum">
              <a:rPr lang="en-US" smtClean="0"/>
              <a:pPr/>
              <a:t>24</a:t>
            </a:fld>
            <a:endParaRPr lang="en-US"/>
          </a:p>
        </p:txBody>
      </p:sp>
    </p:spTree>
    <p:extLst>
      <p:ext uri="{BB962C8B-B14F-4D97-AF65-F5344CB8AC3E}">
        <p14:creationId xmlns:p14="http://schemas.microsoft.com/office/powerpoint/2010/main" val="1022467628"/>
      </p:ext>
    </p:extLst>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98563"/>
            <a:ext cx="7695659" cy="3559751"/>
          </a:xfrm>
        </p:spPr>
        <p:txBody>
          <a:bodyPr>
            <a:noAutofit/>
          </a:bodyPr>
          <a:lstStyle/>
          <a:p>
            <a:r>
              <a:rPr lang="en-US" sz="1800" b="1" dirty="0">
                <a:effectLst>
                  <a:outerShdw blurRad="38100" dist="38100" dir="2700000" algn="tl">
                    <a:srgbClr val="000000">
                      <a:alpha val="43137"/>
                    </a:srgbClr>
                  </a:outerShdw>
                </a:effectLst>
              </a:rPr>
              <a:t>Application Security Auditing</a:t>
            </a:r>
          </a:p>
          <a:p>
            <a:pPr marL="0" indent="0">
              <a:buNone/>
            </a:pPr>
            <a:r>
              <a:rPr lang="en-US" dirty="0" smtClean="0"/>
              <a:t>	</a:t>
            </a:r>
            <a:r>
              <a:rPr lang="en-US" sz="2000" dirty="0" smtClean="0"/>
              <a:t>Application </a:t>
            </a:r>
            <a:r>
              <a:rPr lang="en-US" sz="2000" dirty="0"/>
              <a:t>security encompasses the measures taken to improve the security of an application ( later many people call it as website/portal) by </a:t>
            </a:r>
          </a:p>
          <a:p>
            <a:pPr lvl="2"/>
            <a:r>
              <a:rPr lang="en-US" sz="1800" dirty="0"/>
              <a:t>Finding</a:t>
            </a:r>
          </a:p>
          <a:p>
            <a:pPr lvl="2"/>
            <a:r>
              <a:rPr lang="en-US" sz="1800" dirty="0"/>
              <a:t>fixing </a:t>
            </a:r>
          </a:p>
          <a:p>
            <a:pPr lvl="2"/>
            <a:r>
              <a:rPr lang="en-US" sz="1800" dirty="0"/>
              <a:t>Preventing security vulnerabilities</a:t>
            </a:r>
          </a:p>
          <a:p>
            <a:r>
              <a:rPr lang="en-US" sz="1800" b="1" dirty="0" smtClean="0">
                <a:effectLst>
                  <a:outerShdw blurRad="38100" dist="38100" dir="2700000" algn="tl">
                    <a:srgbClr val="000000">
                      <a:alpha val="43137"/>
                    </a:srgbClr>
                  </a:outerShdw>
                </a:effectLst>
              </a:rPr>
              <a:t>IBM Tools are used</a:t>
            </a:r>
          </a:p>
          <a:p>
            <a:r>
              <a:rPr lang="en-US" sz="1800" b="1" dirty="0" smtClean="0">
                <a:effectLst>
                  <a:outerShdw blurRad="38100" dist="38100" dir="2700000" algn="tl">
                    <a:srgbClr val="000000">
                      <a:alpha val="43137"/>
                    </a:srgbClr>
                  </a:outerShdw>
                </a:effectLst>
              </a:rPr>
              <a:t>OWASP </a:t>
            </a:r>
            <a:r>
              <a:rPr lang="en-US" sz="1800" b="1" dirty="0">
                <a:effectLst>
                  <a:outerShdw blurRad="38100" dist="38100" dir="2700000" algn="tl">
                    <a:srgbClr val="000000">
                      <a:alpha val="43137"/>
                    </a:srgbClr>
                  </a:outerShdw>
                </a:effectLst>
              </a:rPr>
              <a:t>Top </a:t>
            </a:r>
            <a:r>
              <a:rPr lang="en-US" sz="1800" b="1" dirty="0" smtClean="0">
                <a:effectLst>
                  <a:outerShdw blurRad="38100" dist="38100" dir="2700000" algn="tl">
                    <a:srgbClr val="000000">
                      <a:alpha val="43137"/>
                    </a:srgbClr>
                  </a:outerShdw>
                </a:effectLst>
              </a:rPr>
              <a:t>10 	</a:t>
            </a:r>
            <a:r>
              <a:rPr lang="en-US" sz="1800" dirty="0" smtClean="0"/>
              <a:t>(open web Application security Project)</a:t>
            </a:r>
            <a:endParaRPr lang="en-US" sz="1800" dirty="0"/>
          </a:p>
          <a:p>
            <a:r>
              <a:rPr lang="en-US" sz="1800" b="1" dirty="0">
                <a:effectLst>
                  <a:outerShdw blurRad="38100" dist="38100" dir="2700000" algn="tl">
                    <a:srgbClr val="000000">
                      <a:alpha val="43137"/>
                    </a:srgbClr>
                  </a:outerShdw>
                </a:effectLst>
              </a:rPr>
              <a:t>CWE Vulnerabilities – 25 </a:t>
            </a:r>
            <a:r>
              <a:rPr lang="en-US" sz="1800" dirty="0" smtClean="0"/>
              <a:t>(Common </a:t>
            </a:r>
            <a:r>
              <a:rPr lang="en-US" sz="1800" dirty="0"/>
              <a:t>Weakness </a:t>
            </a:r>
            <a:r>
              <a:rPr lang="en-US" sz="1800" dirty="0" smtClean="0"/>
              <a:t>Enumeration)</a:t>
            </a:r>
            <a:endParaRPr lang="en-US" sz="1100"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521" y="101311"/>
            <a:ext cx="2252717" cy="173008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3306" y="4325479"/>
            <a:ext cx="1090694" cy="818021"/>
          </a:xfrm>
          <a:prstGeom prst="rect">
            <a:avLst/>
          </a:prstGeom>
        </p:spPr>
      </p:pic>
      <p:sp>
        <p:nvSpPr>
          <p:cNvPr id="6" name="Title 1"/>
          <p:cNvSpPr txBox="1">
            <a:spLocks/>
          </p:cNvSpPr>
          <p:nvPr/>
        </p:nvSpPr>
        <p:spPr>
          <a:xfrm>
            <a:off x="838200" y="209550"/>
            <a:ext cx="5898427" cy="778452"/>
          </a:xfrm>
          <a:prstGeom prst="rect">
            <a:avLst/>
          </a:prstGeom>
          <a:solidFill>
            <a:schemeClr val="accent4"/>
          </a:solidFill>
        </p:spPr>
        <p:style>
          <a:lnRef idx="0">
            <a:scrgbClr r="0" g="0" b="0"/>
          </a:lnRef>
          <a:fillRef idx="0">
            <a:scrgbClr r="0" g="0" b="0"/>
          </a:fillRef>
          <a:effectRef idx="0">
            <a:scrgbClr r="0" g="0" b="0"/>
          </a:effectRef>
          <a:fontRef idx="minor">
            <a:schemeClr val="lt1"/>
          </a:fontRef>
        </p:style>
        <p:txBody>
          <a:bodyPr vert="horz" lIns="68580" tIns="34290" rIns="68580" bIns="34290" rtlCol="0" anchor="t">
            <a:normAutofit fontScale="67500" lnSpcReduction="20000"/>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algn="ctr"/>
            <a:r>
              <a:rPr lang="en-US" sz="2700" b="1" dirty="0">
                <a:solidFill>
                  <a:schemeClr val="bg1"/>
                </a:solidFill>
                <a:effectLst>
                  <a:outerShdw blurRad="38100" dist="38100" dir="2700000" algn="tl">
                    <a:srgbClr val="000000">
                      <a:alpha val="43137"/>
                    </a:srgbClr>
                  </a:outerShdw>
                </a:effectLst>
              </a:rPr>
              <a:t>    Center of Excellence, </a:t>
            </a:r>
            <a:br>
              <a:rPr lang="en-US" sz="2700" b="1" dirty="0">
                <a:solidFill>
                  <a:schemeClr val="bg1"/>
                </a:solidFill>
                <a:effectLst>
                  <a:outerShdw blurRad="38100" dist="38100" dir="2700000" algn="tl">
                    <a:srgbClr val="000000">
                      <a:alpha val="43137"/>
                    </a:srgbClr>
                  </a:outerShdw>
                </a:effectLst>
              </a:rPr>
            </a:br>
            <a:r>
              <a:rPr lang="en-US" sz="2700" b="1" dirty="0">
                <a:solidFill>
                  <a:schemeClr val="bg1"/>
                </a:solidFill>
                <a:effectLst>
                  <a:outerShdw blurRad="38100" dist="38100" dir="2700000" algn="tl">
                    <a:srgbClr val="000000">
                      <a:alpha val="43137"/>
                    </a:srgbClr>
                  </a:outerShdw>
                </a:effectLst>
              </a:rPr>
              <a:t>Application Security , Lucknow </a:t>
            </a:r>
            <a:br>
              <a:rPr lang="en-US" sz="2700" b="1" dirty="0">
                <a:solidFill>
                  <a:schemeClr val="bg1"/>
                </a:solidFill>
                <a:effectLst>
                  <a:outerShdw blurRad="38100" dist="38100" dir="2700000" algn="tl">
                    <a:srgbClr val="000000">
                      <a:alpha val="43137"/>
                    </a:srgbClr>
                  </a:outerShdw>
                </a:effectLst>
              </a:rPr>
            </a:br>
            <a:r>
              <a:rPr lang="en-US" sz="2700" b="1" dirty="0">
                <a:solidFill>
                  <a:schemeClr val="bg1"/>
                </a:solidFill>
                <a:effectLst>
                  <a:outerShdw blurRad="38100" dist="38100" dir="2700000" algn="tl">
                    <a:srgbClr val="000000">
                      <a:alpha val="43137"/>
                    </a:srgbClr>
                  </a:outerShdw>
                </a:effectLst>
              </a:rPr>
              <a:t>		</a:t>
            </a:r>
          </a:p>
        </p:txBody>
      </p:sp>
      <p:sp>
        <p:nvSpPr>
          <p:cNvPr id="2" name="Footer Placeholder 1"/>
          <p:cNvSpPr>
            <a:spLocks noGrp="1"/>
          </p:cNvSpPr>
          <p:nvPr>
            <p:ph type="ftr" sz="quarter" idx="11"/>
          </p:nvPr>
        </p:nvSpPr>
        <p:spPr/>
        <p:txBody>
          <a:bodyPr/>
          <a:lstStyle/>
          <a:p>
            <a:r>
              <a:rPr lang="en-US" smtClean="0"/>
              <a:t>NIC, Lucknow</a:t>
            </a:r>
            <a:endParaRPr lang="en-US"/>
          </a:p>
        </p:txBody>
      </p:sp>
      <p:sp>
        <p:nvSpPr>
          <p:cNvPr id="7" name="Slide Number Placeholder 6"/>
          <p:cNvSpPr>
            <a:spLocks noGrp="1"/>
          </p:cNvSpPr>
          <p:nvPr>
            <p:ph type="sldNum" sz="quarter" idx="12"/>
          </p:nvPr>
        </p:nvSpPr>
        <p:spPr/>
        <p:txBody>
          <a:bodyPr/>
          <a:lstStyle/>
          <a:p>
            <a:fld id="{A3B9734E-3F9B-45C3-B944-4E3A09F2BDDF}" type="slidenum">
              <a:rPr lang="en-US" smtClean="0"/>
              <a:pPr/>
              <a:t>25</a:t>
            </a:fld>
            <a:endParaRPr lang="en-US"/>
          </a:p>
        </p:txBody>
      </p:sp>
    </p:spTree>
    <p:extLst>
      <p:ext uri="{BB962C8B-B14F-4D97-AF65-F5344CB8AC3E}">
        <p14:creationId xmlns:p14="http://schemas.microsoft.com/office/powerpoint/2010/main" val="210372109"/>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9658" y="96365"/>
            <a:ext cx="4613878" cy="536321"/>
          </a:xfrm>
        </p:spPr>
        <p:txBody>
          <a:bodyPr>
            <a:normAutofit fontScale="90000"/>
          </a:bodyPr>
          <a:lstStyle/>
          <a:p>
            <a:pPr algn="ctr"/>
            <a:r>
              <a:rPr lang="en-US" sz="3000" b="1" dirty="0">
                <a:effectLst>
                  <a:outerShdw blurRad="38100" dist="38100" dir="2700000" algn="tl">
                    <a:srgbClr val="000000">
                      <a:alpha val="43137"/>
                    </a:srgbClr>
                  </a:outerShdw>
                </a:effectLst>
              </a:rPr>
              <a:t>OWASP 2017</a:t>
            </a:r>
          </a:p>
        </p:txBody>
      </p:sp>
      <p:sp>
        <p:nvSpPr>
          <p:cNvPr id="5" name="Slide Number Placeholder 4"/>
          <p:cNvSpPr>
            <a:spLocks noGrp="1"/>
          </p:cNvSpPr>
          <p:nvPr>
            <p:ph type="sldNum" sz="quarter" idx="4294967295"/>
          </p:nvPr>
        </p:nvSpPr>
        <p:spPr/>
        <p:txBody>
          <a:bodyPr/>
          <a:lstStyle/>
          <a:p>
            <a:fld id="{193F841B-AAD0-5C49-8BF1-2679F7E0CB1D}" type="slidenum">
              <a:rPr lang="en-US" smtClean="0"/>
              <a:t>26</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37797"/>
            <a:ext cx="7543800" cy="4069270"/>
          </a:xfrm>
          <a:prstGeom prst="rect">
            <a:avLst/>
          </a:prstGeom>
        </p:spPr>
      </p:pic>
      <p:sp>
        <p:nvSpPr>
          <p:cNvPr id="3" name="Footer Placeholder 2"/>
          <p:cNvSpPr>
            <a:spLocks noGrp="1"/>
          </p:cNvSpPr>
          <p:nvPr>
            <p:ph type="ftr" sz="quarter" idx="11"/>
          </p:nvPr>
        </p:nvSpPr>
        <p:spPr/>
        <p:txBody>
          <a:bodyPr/>
          <a:lstStyle/>
          <a:p>
            <a:r>
              <a:rPr lang="en-US" smtClean="0"/>
              <a:t>NIC, Lucknow</a:t>
            </a:r>
            <a:endParaRPr lang="en-US"/>
          </a:p>
        </p:txBody>
      </p:sp>
    </p:spTree>
    <p:extLst>
      <p:ext uri="{BB962C8B-B14F-4D97-AF65-F5344CB8AC3E}">
        <p14:creationId xmlns:p14="http://schemas.microsoft.com/office/powerpoint/2010/main" val="2293016000"/>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152"/>
            <a:ext cx="8229600" cy="655346"/>
          </a:xfrm>
        </p:spPr>
        <p:txBody>
          <a:bodyPr>
            <a:normAutofit fontScale="90000"/>
          </a:bodyPr>
          <a:lstStyle/>
          <a:p>
            <a:r>
              <a:rPr lang="en-US" dirty="0" smtClean="0"/>
              <a:t>OWASP A1-A5</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27</a:t>
            </a:fld>
            <a:endParaRPr lang="en-US"/>
          </a:p>
        </p:txBody>
      </p:sp>
      <p:pic>
        <p:nvPicPr>
          <p:cNvPr id="6" name="Picture 5"/>
          <p:cNvPicPr>
            <a:picLocks noChangeAspect="1"/>
          </p:cNvPicPr>
          <p:nvPr/>
        </p:nvPicPr>
        <p:blipFill>
          <a:blip r:embed="rId2">
            <a:duotone>
              <a:prstClr val="black"/>
              <a:schemeClr val="accent1">
                <a:tint val="45000"/>
                <a:satMod val="400000"/>
              </a:schemeClr>
            </a:duotone>
          </a:blip>
          <a:stretch>
            <a:fillRect/>
          </a:stretch>
        </p:blipFill>
        <p:spPr>
          <a:xfrm>
            <a:off x="237155" y="845498"/>
            <a:ext cx="8662639" cy="3912159"/>
          </a:xfrm>
          <a:prstGeom prst="rect">
            <a:avLst/>
          </a:prstGeom>
        </p:spPr>
      </p:pic>
    </p:spTree>
    <p:extLst>
      <p:ext uri="{BB962C8B-B14F-4D97-AF65-F5344CB8AC3E}">
        <p14:creationId xmlns:p14="http://schemas.microsoft.com/office/powerpoint/2010/main" val="3050515810"/>
      </p:ext>
    </p:extLst>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152"/>
            <a:ext cx="8229600" cy="655346"/>
          </a:xfrm>
        </p:spPr>
        <p:txBody>
          <a:bodyPr>
            <a:normAutofit fontScale="90000"/>
          </a:bodyPr>
          <a:lstStyle/>
          <a:p>
            <a:r>
              <a:rPr lang="en-US" dirty="0" smtClean="0"/>
              <a:t>OWASP A6-A10</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28</a:t>
            </a:fld>
            <a:endParaRPr lang="en-US"/>
          </a:p>
        </p:txBody>
      </p:sp>
      <p:pic>
        <p:nvPicPr>
          <p:cNvPr id="7" name="Picture 6"/>
          <p:cNvPicPr>
            <a:picLocks noChangeAspect="1"/>
          </p:cNvPicPr>
          <p:nvPr/>
        </p:nvPicPr>
        <p:blipFill>
          <a:blip r:embed="rId2">
            <a:duotone>
              <a:prstClr val="black"/>
              <a:schemeClr val="accent1">
                <a:tint val="45000"/>
                <a:satMod val="400000"/>
              </a:schemeClr>
            </a:duotone>
          </a:blip>
          <a:stretch>
            <a:fillRect/>
          </a:stretch>
        </p:blipFill>
        <p:spPr>
          <a:xfrm>
            <a:off x="228600" y="971550"/>
            <a:ext cx="8610600" cy="3862388"/>
          </a:xfrm>
          <a:prstGeom prst="rect">
            <a:avLst/>
          </a:prstGeom>
        </p:spPr>
      </p:pic>
    </p:spTree>
    <p:extLst>
      <p:ext uri="{BB962C8B-B14F-4D97-AF65-F5344CB8AC3E}">
        <p14:creationId xmlns:p14="http://schemas.microsoft.com/office/powerpoint/2010/main" val="3248366329"/>
      </p:ext>
    </p:extLst>
  </p:cSld>
  <p:clrMapOvr>
    <a:masterClrMapping/>
  </p:clrMapOvr>
  <p:transition spd="med">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61950"/>
            <a:ext cx="7467600" cy="479821"/>
          </a:xfrm>
        </p:spPr>
        <p:txBody>
          <a:bodyPr>
            <a:normAutofit fontScale="90000"/>
          </a:bodyPr>
          <a:lstStyle/>
          <a:p>
            <a:r>
              <a:rPr lang="en-US" dirty="0" smtClean="0"/>
              <a:t>Interesting Myths(AS)</a:t>
            </a:r>
            <a:endParaRPr lang="en-US" dirty="0"/>
          </a:p>
        </p:txBody>
      </p:sp>
      <p:sp>
        <p:nvSpPr>
          <p:cNvPr id="3" name="Content Placeholder 2"/>
          <p:cNvSpPr>
            <a:spLocks noGrp="1"/>
          </p:cNvSpPr>
          <p:nvPr>
            <p:ph idx="1"/>
          </p:nvPr>
        </p:nvSpPr>
        <p:spPr>
          <a:xfrm>
            <a:off x="381000" y="1200150"/>
            <a:ext cx="8382000" cy="3655314"/>
          </a:xfrm>
        </p:spPr>
        <p:txBody>
          <a:bodyPr>
            <a:normAutofit fontScale="77500" lnSpcReduction="20000"/>
          </a:bodyPr>
          <a:lstStyle/>
          <a:p>
            <a:pPr algn="just"/>
            <a:r>
              <a:rPr lang="en-US" sz="2600" b="1" dirty="0" smtClean="0">
                <a:solidFill>
                  <a:srgbClr val="FFFF00"/>
                </a:solidFill>
              </a:rPr>
              <a:t>We have a Secure Network Firewall</a:t>
            </a:r>
          </a:p>
          <a:p>
            <a:pPr lvl="1" algn="just">
              <a:buNone/>
            </a:pPr>
            <a:r>
              <a:rPr lang="en-US" dirty="0" smtClean="0"/>
              <a:t>	</a:t>
            </a:r>
            <a:r>
              <a:rPr lang="en-US" sz="2300" dirty="0" smtClean="0"/>
              <a:t>Network firewalls cannot analyze web traffic sent to and from the web applications, therefore it can never block any malicious requests sent by someone trying to exploit a vulnerability such as an </a:t>
            </a:r>
            <a:r>
              <a:rPr lang="en-US" sz="2300" b="1" u="sng" dirty="0" smtClean="0">
                <a:hlinkClick r:id="rId2"/>
              </a:rPr>
              <a:t>SQL injection</a:t>
            </a:r>
            <a:r>
              <a:rPr lang="en-US" sz="2300" dirty="0" smtClean="0"/>
              <a:t> or </a:t>
            </a:r>
            <a:r>
              <a:rPr lang="en-US" sz="2300" b="1" u="sng" dirty="0" smtClean="0">
                <a:hlinkClick r:id="rId3"/>
              </a:rPr>
              <a:t>Cross-site Scripting</a:t>
            </a:r>
            <a:r>
              <a:rPr lang="en-US" sz="2300" dirty="0" smtClean="0"/>
              <a:t>.</a:t>
            </a:r>
          </a:p>
          <a:p>
            <a:pPr algn="just"/>
            <a:r>
              <a:rPr lang="en-US" sz="2600" b="1" dirty="0" smtClean="0">
                <a:solidFill>
                  <a:srgbClr val="FFFF00"/>
                </a:solidFill>
              </a:rPr>
              <a:t>We scan our Servers and Network with a Network Security Scanner</a:t>
            </a:r>
          </a:p>
          <a:p>
            <a:pPr lvl="1" algn="just">
              <a:buNone/>
            </a:pPr>
            <a:r>
              <a:rPr lang="en-US" dirty="0" smtClean="0"/>
              <a:t>	</a:t>
            </a:r>
            <a:r>
              <a:rPr lang="en-US" sz="2300" dirty="0" smtClean="0"/>
              <a:t>Network security scanners are designed to identify insecure server and network device configurations and security vulnerabilities and not web application vulnerabilities</a:t>
            </a:r>
          </a:p>
          <a:p>
            <a:pPr algn="just"/>
            <a:r>
              <a:rPr lang="en-US" sz="2600" b="1" dirty="0" smtClean="0">
                <a:solidFill>
                  <a:srgbClr val="FFFF00"/>
                </a:solidFill>
              </a:rPr>
              <a:t>Web Application Firewall is meaning less. </a:t>
            </a:r>
          </a:p>
          <a:p>
            <a:pPr lvl="2" algn="just">
              <a:buNone/>
            </a:pPr>
            <a:r>
              <a:rPr lang="en-US" dirty="0" smtClean="0"/>
              <a:t>WAF does </a:t>
            </a:r>
            <a:r>
              <a:rPr lang="en-US" dirty="0" err="1" smtClean="0"/>
              <a:t>analyse</a:t>
            </a:r>
            <a:r>
              <a:rPr lang="en-US" dirty="0" smtClean="0"/>
              <a:t> both HTTP and HTTPS web traffic, hence it can identify malicious hacker attacks because it works at the application layer.</a:t>
            </a:r>
          </a:p>
          <a:p>
            <a:pPr lvl="1" algn="just"/>
            <a:endParaRPr lang="en-US" dirty="0" smtClean="0"/>
          </a:p>
          <a:p>
            <a:pPr algn="just">
              <a:buNone/>
            </a:pPr>
            <a:endParaRPr lang="en-US" dirty="0" smtClean="0"/>
          </a:p>
          <a:p>
            <a:pPr algn="just"/>
            <a:endParaRPr lang="en-US" dirty="0"/>
          </a:p>
        </p:txBody>
      </p:sp>
      <p:sp>
        <p:nvSpPr>
          <p:cNvPr id="4" name="Footer Placeholder 3"/>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29</a:t>
            </a:fld>
            <a:endParaRPr lang="en-US"/>
          </a:p>
        </p:txBody>
      </p:sp>
    </p:spTree>
    <p:extLst>
      <p:ext uri="{BB962C8B-B14F-4D97-AF65-F5344CB8AC3E}">
        <p14:creationId xmlns:p14="http://schemas.microsoft.com/office/powerpoint/2010/main" val="2209791615"/>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287" y="114301"/>
            <a:ext cx="7467600" cy="571500"/>
          </a:xfrm>
        </p:spPr>
        <p:style>
          <a:lnRef idx="0">
            <a:schemeClr val="accent1"/>
          </a:lnRef>
          <a:fillRef idx="3">
            <a:schemeClr val="accent1"/>
          </a:fillRef>
          <a:effectRef idx="3">
            <a:schemeClr val="accent1"/>
          </a:effectRef>
          <a:fontRef idx="minor">
            <a:schemeClr val="lt1"/>
          </a:fontRef>
        </p:style>
        <p:txBody>
          <a:bodyPr>
            <a:normAutofit fontScale="90000"/>
          </a:bodyPr>
          <a:lstStyle/>
          <a:p>
            <a:pPr algn="l"/>
            <a:r>
              <a:rPr lang="en-US" dirty="0" smtClean="0"/>
              <a:t>Interesting Facts</a:t>
            </a:r>
            <a:endParaRPr lang="en-US" dirty="0"/>
          </a:p>
        </p:txBody>
      </p:sp>
      <p:sp>
        <p:nvSpPr>
          <p:cNvPr id="3" name="Content Placeholder 2"/>
          <p:cNvSpPr>
            <a:spLocks noGrp="1"/>
          </p:cNvSpPr>
          <p:nvPr>
            <p:ph idx="1"/>
          </p:nvPr>
        </p:nvSpPr>
        <p:spPr>
          <a:xfrm>
            <a:off x="533400" y="1200150"/>
            <a:ext cx="8078135" cy="3943350"/>
          </a:xfrm>
        </p:spPr>
        <p:txBody>
          <a:bodyPr>
            <a:normAutofit fontScale="77500" lnSpcReduction="20000"/>
          </a:bodyPr>
          <a:lstStyle/>
          <a:p>
            <a:pPr>
              <a:buNone/>
            </a:pPr>
            <a:r>
              <a:rPr lang="en-US" sz="3500" dirty="0" smtClean="0"/>
              <a:t>Now a Developer is treated like a person who can write a code, which is complaint with</a:t>
            </a:r>
          </a:p>
          <a:p>
            <a:pPr lvl="1"/>
            <a:r>
              <a:rPr lang="en-US" sz="3100" dirty="0" smtClean="0"/>
              <a:t>Customer requirements fulfillment</a:t>
            </a:r>
          </a:p>
          <a:p>
            <a:pPr lvl="1"/>
            <a:r>
              <a:rPr lang="en-US" sz="3100" dirty="0" smtClean="0"/>
              <a:t>Should be fast &amp; Usable interface</a:t>
            </a:r>
          </a:p>
          <a:p>
            <a:pPr lvl="1"/>
            <a:r>
              <a:rPr lang="en-US" sz="3100" dirty="0" smtClean="0"/>
              <a:t>The code should be comprehensive and extensible</a:t>
            </a:r>
          </a:p>
          <a:p>
            <a:pPr lvl="1"/>
            <a:r>
              <a:rPr lang="en-US" sz="3100" dirty="0" smtClean="0"/>
              <a:t>Secured, Stable &amp; Reliable</a:t>
            </a:r>
          </a:p>
          <a:p>
            <a:pPr lvl="1"/>
            <a:r>
              <a:rPr lang="en-US" sz="3100" dirty="0" smtClean="0"/>
              <a:t>Optimize the database queries</a:t>
            </a:r>
          </a:p>
          <a:p>
            <a:pPr lvl="1"/>
            <a:r>
              <a:rPr lang="en-US" sz="3100" dirty="0" smtClean="0"/>
              <a:t>Maintain a delivery pipeline</a:t>
            </a:r>
          </a:p>
          <a:p>
            <a:pPr lvl="1"/>
            <a:r>
              <a:rPr lang="en-US" sz="3100" dirty="0" smtClean="0"/>
              <a:t>At Last code should be safe !!!        </a:t>
            </a:r>
          </a:p>
          <a:p>
            <a:pPr marL="1746504" lvl="8" indent="0">
              <a:buNone/>
            </a:pPr>
            <a:r>
              <a:rPr lang="en-US" sz="1600" b="1" i="1" dirty="0" smtClean="0">
                <a:solidFill>
                  <a:schemeClr val="tx1"/>
                </a:solidFill>
              </a:rPr>
              <a:t>        </a:t>
            </a:r>
            <a:endParaRPr lang="en-US" b="1" i="1" dirty="0"/>
          </a:p>
          <a:p>
            <a:pPr marL="1746504" lvl="8" indent="0">
              <a:buNone/>
            </a:pPr>
            <a:endParaRPr lang="en-US" sz="1600" b="1" i="1" dirty="0" smtClean="0">
              <a:solidFill>
                <a:schemeClr val="tx1"/>
              </a:solidFill>
            </a:endParaRPr>
          </a:p>
          <a:p>
            <a:pPr marL="1746504" lvl="8" indent="0">
              <a:buNone/>
            </a:pPr>
            <a:r>
              <a:rPr lang="en-US" sz="1600" b="1" i="1" dirty="0" smtClean="0">
                <a:solidFill>
                  <a:schemeClr val="tx1"/>
                </a:solidFill>
              </a:rPr>
              <a:t> </a:t>
            </a:r>
            <a:endParaRPr lang="en-US" sz="1600" b="1" i="1" dirty="0">
              <a:solidFill>
                <a:srgbClr val="FFFF00"/>
              </a:solidFill>
            </a:endParaRPr>
          </a:p>
        </p:txBody>
      </p:sp>
      <p:sp>
        <p:nvSpPr>
          <p:cNvPr id="4" name="Cloud 3"/>
          <p:cNvSpPr/>
          <p:nvPr/>
        </p:nvSpPr>
        <p:spPr>
          <a:xfrm>
            <a:off x="6934200" y="3006360"/>
            <a:ext cx="2438400" cy="59054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Expectations</a:t>
            </a:r>
          </a:p>
        </p:txBody>
      </p:sp>
      <p:pic>
        <p:nvPicPr>
          <p:cNvPr id="5" name="Picture 4"/>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477000" y="3562174"/>
            <a:ext cx="1016508" cy="1524176"/>
          </a:xfrm>
          <a:prstGeom prst="rect">
            <a:avLst/>
          </a:prstGeom>
        </p:spPr>
      </p:pic>
      <p:sp>
        <p:nvSpPr>
          <p:cNvPr id="6" name="Footer Placeholder 5"/>
          <p:cNvSpPr>
            <a:spLocks noGrp="1"/>
          </p:cNvSpPr>
          <p:nvPr>
            <p:ph type="ftr" sz="quarter" idx="11"/>
          </p:nvPr>
        </p:nvSpPr>
        <p:spPr/>
        <p:txBody>
          <a:bodyPr/>
          <a:lstStyle/>
          <a:p>
            <a:r>
              <a:rPr lang="en-US" smtClean="0"/>
              <a:t>NIC, Lucknow</a:t>
            </a:r>
            <a:endParaRPr lang="en-US"/>
          </a:p>
        </p:txBody>
      </p:sp>
      <p:sp>
        <p:nvSpPr>
          <p:cNvPr id="7" name="Slide Number Placeholder 6"/>
          <p:cNvSpPr>
            <a:spLocks noGrp="1"/>
          </p:cNvSpPr>
          <p:nvPr>
            <p:ph type="sldNum" sz="quarter" idx="12"/>
          </p:nvPr>
        </p:nvSpPr>
        <p:spPr/>
        <p:txBody>
          <a:bodyPr/>
          <a:lstStyle/>
          <a:p>
            <a:fld id="{A3B9734E-3F9B-45C3-B944-4E3A09F2BDDF}" type="slidenum">
              <a:rPr lang="en-US" smtClean="0"/>
              <a:pPr/>
              <a:t>3</a:t>
            </a:fld>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
                                        </p:tgtEl>
                                        <p:attrNameLst>
                                          <p:attrName>style.color</p:attrName>
                                        </p:attrNameLst>
                                      </p:cBhvr>
                                      <p:to>
                                        <p:clrVal>
                                          <a:srgbClr val="FFFF00"/>
                                        </p:clrVal>
                                      </p:to>
                                    </p:set>
                                    <p:set>
                                      <p:cBhvr>
                                        <p:cTn id="7" dur="500" fill="hold"/>
                                        <p:tgtEl>
                                          <p:spTgt spid="4"/>
                                        </p:tgtEl>
                                        <p:attrNameLst>
                                          <p:attrName>fillcolor</p:attrName>
                                        </p:attrNameLst>
                                      </p:cBhvr>
                                      <p:to>
                                        <p:clrVal>
                                          <a:srgbClr val="FFFF00"/>
                                        </p:clrVal>
                                      </p:to>
                                    </p:set>
                                    <p:set>
                                      <p:cBhvr>
                                        <p:cTn id="8"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61950"/>
            <a:ext cx="7467600" cy="479821"/>
          </a:xfrm>
        </p:spPr>
        <p:txBody>
          <a:bodyPr>
            <a:normAutofit fontScale="90000"/>
          </a:bodyPr>
          <a:lstStyle/>
          <a:p>
            <a:r>
              <a:rPr lang="en-US" dirty="0" smtClean="0"/>
              <a:t>Interesting Myths(AS)</a:t>
            </a:r>
            <a:endParaRPr lang="en-US" dirty="0"/>
          </a:p>
        </p:txBody>
      </p:sp>
      <p:sp>
        <p:nvSpPr>
          <p:cNvPr id="3" name="Content Placeholder 2"/>
          <p:cNvSpPr>
            <a:spLocks noGrp="1"/>
          </p:cNvSpPr>
          <p:nvPr>
            <p:ph idx="1"/>
          </p:nvPr>
        </p:nvSpPr>
        <p:spPr>
          <a:xfrm>
            <a:off x="533400" y="1200150"/>
            <a:ext cx="8382000" cy="3655314"/>
          </a:xfrm>
        </p:spPr>
        <p:txBody>
          <a:bodyPr>
            <a:normAutofit fontScale="85000" lnSpcReduction="10000"/>
          </a:bodyPr>
          <a:lstStyle/>
          <a:p>
            <a:pPr algn="just"/>
            <a:r>
              <a:rPr lang="en-US" sz="2500" b="1" dirty="0" smtClean="0">
                <a:solidFill>
                  <a:srgbClr val="FFFF00"/>
                </a:solidFill>
              </a:rPr>
              <a:t>WAF works as good administrator it will correct the flaw</a:t>
            </a:r>
          </a:p>
          <a:p>
            <a:pPr lvl="1" algn="just">
              <a:buNone/>
            </a:pPr>
            <a:r>
              <a:rPr lang="en-US" dirty="0" smtClean="0"/>
              <a:t>	</a:t>
            </a:r>
            <a:r>
              <a:rPr lang="en-US" sz="2400" dirty="0" smtClean="0"/>
              <a:t>Interesting, but, It is correct, it detects, stops but </a:t>
            </a:r>
            <a:r>
              <a:rPr lang="en-US" sz="2400" u="sng" dirty="0" smtClean="0">
                <a:solidFill>
                  <a:srgbClr val="FFFF00"/>
                </a:solidFill>
              </a:rPr>
              <a:t>will not </a:t>
            </a:r>
            <a:r>
              <a:rPr lang="en-US" sz="2400" dirty="0" smtClean="0"/>
              <a:t>correct the code.</a:t>
            </a:r>
          </a:p>
          <a:p>
            <a:pPr algn="just">
              <a:lnSpc>
                <a:spcPct val="110000"/>
              </a:lnSpc>
            </a:pPr>
            <a:r>
              <a:rPr lang="en-US" dirty="0" smtClean="0"/>
              <a:t> </a:t>
            </a:r>
            <a:r>
              <a:rPr lang="en-US" sz="2400" b="1" dirty="0" smtClean="0">
                <a:solidFill>
                  <a:srgbClr val="FFFF00"/>
                </a:solidFill>
              </a:rPr>
              <a:t>WAF is a Normal Application that can not have Vulnerabilities</a:t>
            </a:r>
            <a:endParaRPr lang="en-US" sz="2200" b="1" dirty="0" smtClean="0">
              <a:solidFill>
                <a:srgbClr val="FFFF00"/>
              </a:solidFill>
            </a:endParaRPr>
          </a:p>
          <a:p>
            <a:pPr lvl="1" algn="just">
              <a:buNone/>
            </a:pPr>
            <a:r>
              <a:rPr lang="en-US" dirty="0" smtClean="0"/>
              <a:t>	</a:t>
            </a:r>
            <a:r>
              <a:rPr lang="en-US" sz="2400" dirty="0" smtClean="0"/>
              <a:t>A web application firewall is a normal software application that can have its own vulnerabilities and security issues. Over time many security researchers identified several vulnerabilities in web application firewalls that allow hackers to gain access to the firewall's admin console, switch off the firewall and even bypass the firewall.</a:t>
            </a:r>
          </a:p>
          <a:p>
            <a:pPr algn="just">
              <a:buNone/>
            </a:pPr>
            <a:endParaRPr lang="en-US" sz="2400" dirty="0" smtClean="0"/>
          </a:p>
          <a:p>
            <a:pPr algn="just"/>
            <a:endParaRPr lang="en-US" dirty="0"/>
          </a:p>
        </p:txBody>
      </p:sp>
      <p:sp>
        <p:nvSpPr>
          <p:cNvPr id="4" name="Footer Placeholder 3"/>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30</a:t>
            </a:fld>
            <a:endParaRPr lang="en-US"/>
          </a:p>
        </p:txBody>
      </p:sp>
    </p:spTree>
    <p:extLst>
      <p:ext uri="{BB962C8B-B14F-4D97-AF65-F5344CB8AC3E}">
        <p14:creationId xmlns:p14="http://schemas.microsoft.com/office/powerpoint/2010/main" val="2075918938"/>
      </p:ext>
    </p:extLst>
  </p:cSld>
  <p:clrMapOvr>
    <a:masterClrMapping/>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1450"/>
            <a:ext cx="8229600" cy="857250"/>
          </a:xfrm>
        </p:spPr>
        <p:txBody>
          <a:bodyPr>
            <a:normAutofit/>
          </a:bodyPr>
          <a:lstStyle/>
          <a:p>
            <a:r>
              <a:rPr lang="en-US" sz="4000" b="1" dirty="0" smtClean="0"/>
              <a:t>Application Security trends</a:t>
            </a:r>
            <a:endParaRPr lang="en-US" sz="4000" dirty="0"/>
          </a:p>
        </p:txBody>
      </p:sp>
      <p:sp>
        <p:nvSpPr>
          <p:cNvPr id="3" name="Content Placeholder 2"/>
          <p:cNvSpPr>
            <a:spLocks noGrp="1"/>
          </p:cNvSpPr>
          <p:nvPr>
            <p:ph idx="1"/>
          </p:nvPr>
        </p:nvSpPr>
        <p:spPr>
          <a:xfrm>
            <a:off x="866552" y="1047750"/>
            <a:ext cx="7772400" cy="3655314"/>
          </a:xfrm>
        </p:spPr>
        <p:txBody>
          <a:bodyPr>
            <a:normAutofit fontScale="85000" lnSpcReduction="20000"/>
          </a:bodyPr>
          <a:lstStyle/>
          <a:p>
            <a:pPr>
              <a:buNone/>
            </a:pPr>
            <a:r>
              <a:rPr lang="en-US" dirty="0" smtClean="0">
                <a:solidFill>
                  <a:srgbClr val="FFFF00"/>
                </a:solidFill>
              </a:rPr>
              <a:t>The </a:t>
            </a:r>
            <a:r>
              <a:rPr lang="en-US" dirty="0" err="1" smtClean="0">
                <a:solidFill>
                  <a:srgbClr val="FFFF00"/>
                </a:solidFill>
              </a:rPr>
              <a:t>Veracode</a:t>
            </a:r>
            <a:r>
              <a:rPr lang="en-US" dirty="0" smtClean="0">
                <a:solidFill>
                  <a:srgbClr val="FFFF00"/>
                </a:solidFill>
              </a:rPr>
              <a:t> </a:t>
            </a:r>
            <a:r>
              <a:rPr lang="en-US" dirty="0" smtClean="0">
                <a:solidFill>
                  <a:srgbClr val="FFFF00"/>
                </a:solidFill>
              </a:rPr>
              <a:t>report</a:t>
            </a:r>
            <a:r>
              <a:rPr lang="en-US" baseline="30000" dirty="0" smtClean="0">
                <a:solidFill>
                  <a:srgbClr val="FFFF00"/>
                </a:solidFill>
              </a:rPr>
              <a:t># </a:t>
            </a:r>
            <a:r>
              <a:rPr lang="en-US" dirty="0" smtClean="0">
                <a:solidFill>
                  <a:srgbClr val="FFFF00"/>
                </a:solidFill>
              </a:rPr>
              <a:t>– 2019  </a:t>
            </a:r>
            <a:r>
              <a:rPr lang="en-US" sz="2400" dirty="0" smtClean="0"/>
              <a:t>shows that the most common types of flaws are:</a:t>
            </a:r>
          </a:p>
          <a:p>
            <a:pPr lvl="1"/>
            <a:r>
              <a:rPr lang="en-US" dirty="0" smtClean="0"/>
              <a:t>Information leakage (64%)</a:t>
            </a:r>
          </a:p>
          <a:p>
            <a:pPr lvl="1"/>
            <a:r>
              <a:rPr lang="en-US" dirty="0" smtClean="0"/>
              <a:t>Cryptographic issues (62%)</a:t>
            </a:r>
          </a:p>
          <a:p>
            <a:pPr lvl="1"/>
            <a:r>
              <a:rPr lang="en-US" dirty="0" smtClean="0"/>
              <a:t>CRLF injection (61%)</a:t>
            </a:r>
          </a:p>
          <a:p>
            <a:pPr lvl="1"/>
            <a:r>
              <a:rPr lang="en-US" dirty="0" smtClean="0"/>
              <a:t>Code quality (56%)</a:t>
            </a:r>
          </a:p>
          <a:p>
            <a:pPr lvl="1"/>
            <a:r>
              <a:rPr lang="en-US" dirty="0" smtClean="0"/>
              <a:t>Insufficient input validation (48%)</a:t>
            </a:r>
          </a:p>
          <a:p>
            <a:pPr lvl="1"/>
            <a:r>
              <a:rPr lang="en-US" dirty="0" smtClean="0"/>
              <a:t>Cross-site scripting (47%)</a:t>
            </a:r>
          </a:p>
          <a:p>
            <a:pPr lvl="1"/>
            <a:r>
              <a:rPr lang="en-US" dirty="0" smtClean="0"/>
              <a:t>Directory traversal (46%)</a:t>
            </a:r>
          </a:p>
          <a:p>
            <a:pPr lvl="1"/>
            <a:r>
              <a:rPr lang="en-US" dirty="0" smtClean="0"/>
              <a:t>Credentials management (45%)</a:t>
            </a:r>
          </a:p>
          <a:p>
            <a:pPr>
              <a:buNone/>
            </a:pPr>
            <a:r>
              <a:rPr lang="en-US" sz="2000" dirty="0" smtClean="0"/>
              <a:t>	</a:t>
            </a:r>
            <a:r>
              <a:rPr lang="en-US" sz="2000" i="1" dirty="0" smtClean="0">
                <a:solidFill>
                  <a:srgbClr val="FFFF00"/>
                </a:solidFill>
              </a:rPr>
              <a:t>Percentage shows the no of infected application to the tested applications.</a:t>
            </a:r>
            <a:endParaRPr lang="en-US" sz="2000" i="1" dirty="0">
              <a:solidFill>
                <a:srgbClr val="FFFF00"/>
              </a:solidFill>
            </a:endParaRPr>
          </a:p>
        </p:txBody>
      </p:sp>
      <p:sp>
        <p:nvSpPr>
          <p:cNvPr id="4" name="Footer Placeholder 3"/>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31</a:t>
            </a:fld>
            <a:endParaRPr lang="en-US"/>
          </a:p>
        </p:txBody>
      </p:sp>
      <p:sp>
        <p:nvSpPr>
          <p:cNvPr id="6" name="TextBox 5"/>
          <p:cNvSpPr txBox="1"/>
          <p:nvPr/>
        </p:nvSpPr>
        <p:spPr>
          <a:xfrm>
            <a:off x="2133600" y="4615554"/>
            <a:ext cx="7620000" cy="307777"/>
          </a:xfrm>
          <a:prstGeom prst="rect">
            <a:avLst/>
          </a:prstGeom>
          <a:noFill/>
        </p:spPr>
        <p:txBody>
          <a:bodyPr wrap="square" rtlCol="0">
            <a:spAutoFit/>
          </a:bodyPr>
          <a:lstStyle/>
          <a:p>
            <a:r>
              <a:rPr lang="en-US" sz="1400" dirty="0" smtClean="0"/>
              <a:t># </a:t>
            </a:r>
            <a:r>
              <a:rPr lang="en-US" sz="1400" b="1" dirty="0" err="1"/>
              <a:t>Veracode</a:t>
            </a:r>
            <a:r>
              <a:rPr lang="en-US" sz="1400" b="1" dirty="0"/>
              <a:t> Report</a:t>
            </a:r>
            <a:r>
              <a:rPr lang="en-US" sz="1400" dirty="0"/>
              <a:t> summarizes the security flaws identified during this </a:t>
            </a:r>
            <a:r>
              <a:rPr lang="en-US" sz="1400" dirty="0" smtClean="0"/>
              <a:t>scan</a:t>
            </a:r>
            <a:r>
              <a:rPr lang="en-US" sz="1400" dirty="0"/>
              <a:t>.</a:t>
            </a:r>
          </a:p>
        </p:txBody>
      </p:sp>
    </p:spTree>
    <p:extLst>
      <p:ext uri="{BB962C8B-B14F-4D97-AF65-F5344CB8AC3E}">
        <p14:creationId xmlns:p14="http://schemas.microsoft.com/office/powerpoint/2010/main" val="425923495"/>
      </p:ext>
    </p:extLst>
  </p:cSld>
  <p:clrMapOvr>
    <a:masterClrMapping/>
  </p:clrMapOvr>
  <p:transition spd="med">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152"/>
            <a:ext cx="8229600" cy="705198"/>
          </a:xfrm>
        </p:spPr>
        <p:txBody>
          <a:bodyPr>
            <a:normAutofit fontScale="90000"/>
          </a:bodyPr>
          <a:lstStyle/>
          <a:p>
            <a:r>
              <a:rPr lang="en-US" dirty="0" smtClean="0">
                <a:effectLst/>
              </a:rPr>
              <a:t>Application Security Trends</a:t>
            </a:r>
            <a:endParaRPr lang="en-US" dirty="0">
              <a:effectLst/>
            </a:endParaRPr>
          </a:p>
        </p:txBody>
      </p:sp>
      <p:sp>
        <p:nvSpPr>
          <p:cNvPr id="3" name="Content Placeholder 2"/>
          <p:cNvSpPr>
            <a:spLocks noGrp="1"/>
          </p:cNvSpPr>
          <p:nvPr>
            <p:ph idx="1"/>
          </p:nvPr>
        </p:nvSpPr>
        <p:spPr>
          <a:xfrm>
            <a:off x="228600" y="1047750"/>
            <a:ext cx="8487880" cy="3655314"/>
          </a:xfrm>
        </p:spPr>
        <p:txBody>
          <a:bodyPr>
            <a:noAutofit/>
          </a:bodyPr>
          <a:lstStyle/>
          <a:p>
            <a:pPr algn="just"/>
            <a:r>
              <a:rPr lang="en-US" sz="2000" dirty="0" smtClean="0"/>
              <a:t>Applications security development is having good progress graph. The number of </a:t>
            </a:r>
            <a:r>
              <a:rPr lang="en-US" sz="2000" u="sng" dirty="0" smtClean="0">
                <a:solidFill>
                  <a:srgbClr val="FFFF00"/>
                </a:solidFill>
              </a:rPr>
              <a:t>web application vulnerabilities continues to grow, but the growth is slowing.</a:t>
            </a:r>
            <a:r>
              <a:rPr lang="en-US" sz="2000" dirty="0" smtClean="0">
                <a:solidFill>
                  <a:srgbClr val="FFFF00"/>
                </a:solidFill>
              </a:rPr>
              <a:t> </a:t>
            </a:r>
          </a:p>
          <a:p>
            <a:pPr algn="just"/>
            <a:r>
              <a:rPr lang="en-US" sz="2000" dirty="0" smtClean="0"/>
              <a:t>That's due to primarily to a decline in </a:t>
            </a:r>
          </a:p>
          <a:p>
            <a:pPr lvl="1" algn="just"/>
            <a:r>
              <a:rPr lang="en-US" sz="1600" u="sng" dirty="0" err="1" smtClean="0">
                <a:solidFill>
                  <a:srgbClr val="FFFF00"/>
                </a:solidFill>
              </a:rPr>
              <a:t>IoT</a:t>
            </a:r>
            <a:r>
              <a:rPr lang="en-US" sz="1600" u="sng" dirty="0" smtClean="0">
                <a:solidFill>
                  <a:srgbClr val="FFFF00"/>
                </a:solidFill>
              </a:rPr>
              <a:t> vulnerabilities-</a:t>
            </a:r>
            <a:r>
              <a:rPr lang="en-US" sz="1600" dirty="0" smtClean="0"/>
              <a:t>-only 38 new ones reported in </a:t>
            </a:r>
            <a:r>
              <a:rPr lang="en-US" sz="1600" u="sng" dirty="0" smtClean="0"/>
              <a:t>2018 versus 112 in 2017</a:t>
            </a:r>
            <a:r>
              <a:rPr lang="en-US" sz="1600" dirty="0" smtClean="0"/>
              <a:t>. </a:t>
            </a:r>
          </a:p>
          <a:p>
            <a:pPr lvl="1" algn="just"/>
            <a:r>
              <a:rPr lang="en-US" sz="1600" dirty="0" smtClean="0">
                <a:solidFill>
                  <a:srgbClr val="FFFF00"/>
                </a:solidFill>
              </a:rPr>
              <a:t>API vulnerabilities</a:t>
            </a:r>
            <a:r>
              <a:rPr lang="en-US" sz="1600" dirty="0" smtClean="0"/>
              <a:t>, on the other hand, increased by 24% in 2018, but at less than half the 56% growth rate of 2017.</a:t>
            </a:r>
          </a:p>
          <a:p>
            <a:pPr algn="just"/>
            <a:r>
              <a:rPr lang="en-US" sz="2000" u="sng" dirty="0" smtClean="0">
                <a:solidFill>
                  <a:srgbClr val="FFFF00"/>
                </a:solidFill>
              </a:rPr>
              <a:t>Content Management Systems</a:t>
            </a:r>
            <a:r>
              <a:rPr lang="en-US" sz="2000" dirty="0" smtClean="0"/>
              <a:t>, </a:t>
            </a:r>
            <a:r>
              <a:rPr lang="en-US" sz="1800" dirty="0" err="1" smtClean="0"/>
              <a:t>Wordpress</a:t>
            </a:r>
            <a:r>
              <a:rPr lang="en-US" sz="1800" dirty="0" smtClean="0"/>
              <a:t> in particular. That platform saw a 30% increase in the number of reported vulnerabilities. </a:t>
            </a:r>
            <a:r>
              <a:rPr lang="en-US" sz="1800" dirty="0" smtClean="0">
                <a:solidFill>
                  <a:srgbClr val="FFFF00"/>
                </a:solidFill>
              </a:rPr>
              <a:t>Drupal content management system </a:t>
            </a:r>
            <a:r>
              <a:rPr lang="en-US" sz="1800" dirty="0" smtClean="0"/>
              <a:t>is becoming a target for attackers because of two vulnerabilities: </a:t>
            </a:r>
            <a:r>
              <a:rPr lang="en-US" sz="1800" u="sng" dirty="0" smtClean="0"/>
              <a:t>Drupalgeddon2 (CVE-2018-7600) &amp; Drupalgeddon3 (CVE-2018-7602). (related to back-end databases).</a:t>
            </a:r>
            <a:endParaRPr lang="en-US" sz="1800" dirty="0" smtClean="0"/>
          </a:p>
          <a:p>
            <a:pPr algn="just"/>
            <a:endParaRPr lang="en-US" sz="1800" dirty="0"/>
          </a:p>
        </p:txBody>
      </p:sp>
      <p:sp>
        <p:nvSpPr>
          <p:cNvPr id="4" name="Footer Placeholder 3"/>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32</a:t>
            </a:fld>
            <a:endParaRPr lang="en-US"/>
          </a:p>
        </p:txBody>
      </p:sp>
    </p:spTree>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5250"/>
            <a:ext cx="8229600" cy="857250"/>
          </a:xfrm>
        </p:spPr>
        <p:txBody>
          <a:bodyPr>
            <a:normAutofit/>
          </a:bodyPr>
          <a:lstStyle/>
          <a:p>
            <a:r>
              <a:rPr lang="en-US" sz="4000" dirty="0" smtClean="0"/>
              <a:t>Learning's …</a:t>
            </a:r>
            <a:endParaRPr lang="en-US" sz="4000" dirty="0"/>
          </a:p>
        </p:txBody>
      </p:sp>
      <p:sp>
        <p:nvSpPr>
          <p:cNvPr id="3" name="Content Placeholder 2"/>
          <p:cNvSpPr>
            <a:spLocks noGrp="1"/>
          </p:cNvSpPr>
          <p:nvPr>
            <p:ph idx="1"/>
          </p:nvPr>
        </p:nvSpPr>
        <p:spPr>
          <a:xfrm>
            <a:off x="609600" y="1536700"/>
            <a:ext cx="8229600" cy="3394710"/>
          </a:xfrm>
        </p:spPr>
        <p:txBody>
          <a:bodyPr>
            <a:normAutofit/>
          </a:bodyPr>
          <a:lstStyle/>
          <a:p>
            <a:pPr lvl="1">
              <a:lnSpc>
                <a:spcPct val="80000"/>
              </a:lnSpc>
            </a:pPr>
            <a:r>
              <a:rPr lang="en-US" sz="2200" dirty="0"/>
              <a:t>It is seen that </a:t>
            </a:r>
            <a:r>
              <a:rPr lang="en-US" sz="2200" dirty="0">
                <a:solidFill>
                  <a:srgbClr val="FFFF00"/>
                </a:solidFill>
              </a:rPr>
              <a:t>some </a:t>
            </a:r>
            <a:r>
              <a:rPr lang="en-US" sz="2200" dirty="0" err="1">
                <a:solidFill>
                  <a:srgbClr val="FFFF00"/>
                </a:solidFill>
              </a:rPr>
              <a:t>organisations</a:t>
            </a:r>
            <a:r>
              <a:rPr lang="en-US" sz="2200" dirty="0">
                <a:solidFill>
                  <a:srgbClr val="FFFF00"/>
                </a:solidFill>
              </a:rPr>
              <a:t> are using only scanning tools </a:t>
            </a:r>
            <a:r>
              <a:rPr lang="en-US" sz="2200" dirty="0"/>
              <a:t>for the application security.</a:t>
            </a:r>
          </a:p>
          <a:p>
            <a:pPr lvl="1">
              <a:lnSpc>
                <a:spcPct val="80000"/>
              </a:lnSpc>
            </a:pPr>
            <a:r>
              <a:rPr lang="en-US" sz="2200" dirty="0"/>
              <a:t>Web application security scanners can only identify technical vulnerabilities, such as SQL Injection, Cross-Site Scripting, Remote Code execution etc. Therefore </a:t>
            </a:r>
          </a:p>
          <a:p>
            <a:pPr lvl="2" algn="just">
              <a:buNone/>
            </a:pPr>
            <a:r>
              <a:rPr lang="en-US" b="1" dirty="0" smtClean="0">
                <a:solidFill>
                  <a:schemeClr val="tx2">
                    <a:lumMod val="10000"/>
                  </a:schemeClr>
                </a:solidFill>
              </a:rPr>
              <a:t>   </a:t>
            </a:r>
            <a:r>
              <a:rPr lang="en-US" b="1" u="sng" dirty="0" smtClean="0">
                <a:solidFill>
                  <a:srgbClr val="FFFF00"/>
                </a:solidFill>
              </a:rPr>
              <a:t>an automated web application security scan should always be accompanied by manual audit to identify logical vulnerabilities</a:t>
            </a:r>
            <a:r>
              <a:rPr lang="en-US" dirty="0" smtClean="0">
                <a:solidFill>
                  <a:srgbClr val="FFFF00"/>
                </a:solidFill>
              </a:rPr>
              <a:t>.</a:t>
            </a:r>
            <a:endParaRPr lang="en-US" dirty="0">
              <a:solidFill>
                <a:srgbClr val="FFFF00"/>
              </a:solidFill>
            </a:endParaRPr>
          </a:p>
        </p:txBody>
      </p:sp>
      <p:pic>
        <p:nvPicPr>
          <p:cNvPr id="4" name="Picture 3" descr="five.jpg"/>
          <p:cNvPicPr>
            <a:picLocks noChangeAspect="1"/>
          </p:cNvPicPr>
          <p:nvPr/>
        </p:nvPicPr>
        <p:blipFill>
          <a:blip r:embed="rId2">
            <a:duotone>
              <a:prstClr val="black"/>
              <a:schemeClr val="accent2">
                <a:tint val="45000"/>
                <a:satMod val="400000"/>
              </a:schemeClr>
            </a:duotone>
          </a:blip>
          <a:stretch>
            <a:fillRect/>
          </a:stretch>
        </p:blipFill>
        <p:spPr>
          <a:xfrm>
            <a:off x="457200" y="133350"/>
            <a:ext cx="1733550" cy="1174750"/>
          </a:xfrm>
          <a:prstGeom prst="rect">
            <a:avLst/>
          </a:prstGeom>
          <a:ln>
            <a:noFill/>
          </a:ln>
          <a:effectLst>
            <a:outerShdw blurRad="292100" dist="139700" dir="2700000" algn="tl" rotWithShape="0">
              <a:srgbClr val="333333">
                <a:alpha val="65000"/>
              </a:srgbClr>
            </a:outerShdw>
          </a:effectLst>
        </p:spPr>
      </p:pic>
      <p:sp>
        <p:nvSpPr>
          <p:cNvPr id="5" name="Footer Placeholder 4"/>
          <p:cNvSpPr>
            <a:spLocks noGrp="1"/>
          </p:cNvSpPr>
          <p:nvPr>
            <p:ph type="ftr" sz="quarter" idx="11"/>
          </p:nvPr>
        </p:nvSpPr>
        <p:spPr/>
        <p:txBody>
          <a:bodyPr/>
          <a:lstStyle/>
          <a:p>
            <a:r>
              <a:rPr lang="en-US" smtClean="0"/>
              <a:t>NIC, Lucknow</a:t>
            </a:r>
            <a:endParaRPr lang="en-US"/>
          </a:p>
        </p:txBody>
      </p:sp>
      <p:sp>
        <p:nvSpPr>
          <p:cNvPr id="6" name="Slide Number Placeholder 5"/>
          <p:cNvSpPr>
            <a:spLocks noGrp="1"/>
          </p:cNvSpPr>
          <p:nvPr>
            <p:ph type="sldNum" sz="quarter" idx="12"/>
          </p:nvPr>
        </p:nvSpPr>
        <p:spPr/>
        <p:txBody>
          <a:bodyPr/>
          <a:lstStyle/>
          <a:p>
            <a:fld id="{A3B9734E-3F9B-45C3-B944-4E3A09F2BDDF}" type="slidenum">
              <a:rPr lang="en-US" smtClean="0"/>
              <a:pPr/>
              <a:t>33</a:t>
            </a:fld>
            <a:endParaRPr lang="en-US"/>
          </a:p>
        </p:txBody>
      </p:sp>
    </p:spTree>
  </p:cSld>
  <p:clrMapOvr>
    <a:masterClrMapping/>
  </p:clrMapOvr>
  <p:transition spd="med">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5250"/>
            <a:ext cx="8229600" cy="857250"/>
          </a:xfrm>
        </p:spPr>
        <p:txBody>
          <a:bodyPr>
            <a:normAutofit/>
          </a:bodyPr>
          <a:lstStyle/>
          <a:p>
            <a:r>
              <a:rPr lang="en-US" sz="4000" dirty="0" smtClean="0"/>
              <a:t>Application Security Tools</a:t>
            </a:r>
            <a:endParaRPr lang="en-US" sz="4000" dirty="0"/>
          </a:p>
        </p:txBody>
      </p:sp>
      <p:sp>
        <p:nvSpPr>
          <p:cNvPr id="3" name="Content Placeholder 2"/>
          <p:cNvSpPr>
            <a:spLocks noGrp="1"/>
          </p:cNvSpPr>
          <p:nvPr>
            <p:ph idx="1"/>
          </p:nvPr>
        </p:nvSpPr>
        <p:spPr>
          <a:xfrm>
            <a:off x="1371600" y="3943350"/>
            <a:ext cx="7543800" cy="533400"/>
          </a:xfrm>
        </p:spPr>
        <p:txBody>
          <a:bodyPr>
            <a:normAutofit/>
          </a:bodyPr>
          <a:lstStyle/>
          <a:p>
            <a:pPr lvl="1">
              <a:buNone/>
            </a:pPr>
            <a:r>
              <a:rPr lang="en-US" sz="1800" dirty="0" smtClean="0"/>
              <a:t>		Popular tools like IBM, </a:t>
            </a:r>
            <a:r>
              <a:rPr lang="en-US" sz="1800" dirty="0" err="1" smtClean="0"/>
              <a:t>Microfocus</a:t>
            </a:r>
            <a:r>
              <a:rPr lang="en-US" sz="1800" dirty="0" smtClean="0"/>
              <a:t>, CA</a:t>
            </a:r>
          </a:p>
          <a:p>
            <a:pPr marL="411480" lvl="1" indent="0">
              <a:buNone/>
            </a:pPr>
            <a:endParaRPr lang="en-US" sz="1800" dirty="0"/>
          </a:p>
        </p:txBody>
      </p:sp>
      <p:sp>
        <p:nvSpPr>
          <p:cNvPr id="5" name="Rounded Rectangle 4"/>
          <p:cNvSpPr/>
          <p:nvPr/>
        </p:nvSpPr>
        <p:spPr>
          <a:xfrm>
            <a:off x="1219200" y="1962150"/>
            <a:ext cx="3268096" cy="1447800"/>
          </a:xfrm>
          <a:prstGeom prst="roundRect">
            <a:avLst/>
          </a:prstGeom>
        </p:spPr>
        <p:style>
          <a:lnRef idx="0">
            <a:schemeClr val="accent1"/>
          </a:lnRef>
          <a:fillRef idx="3">
            <a:schemeClr val="accent1"/>
          </a:fillRef>
          <a:effectRef idx="3">
            <a:schemeClr val="accent1"/>
          </a:effectRef>
          <a:fontRef idx="minor">
            <a:schemeClr val="lt1"/>
          </a:fontRef>
        </p:style>
        <p:txBody>
          <a:bodyPr lIns="68681" tIns="34340" rIns="68681" bIns="34340" rtlCol="0" anchor="ctr"/>
          <a:lstStyle/>
          <a:p>
            <a:pPr marL="0" lvl="1" algn="ctr"/>
            <a:r>
              <a:rPr lang="en-US" sz="2800" b="1" dirty="0" smtClean="0"/>
              <a:t>Security </a:t>
            </a:r>
          </a:p>
          <a:p>
            <a:pPr marL="0" lvl="1" algn="ctr"/>
            <a:r>
              <a:rPr lang="en-US" sz="2800" b="1" dirty="0"/>
              <a:t>T</a:t>
            </a:r>
            <a:r>
              <a:rPr lang="en-US" sz="2800" b="1" dirty="0" smtClean="0"/>
              <a:t>esting </a:t>
            </a:r>
            <a:r>
              <a:rPr lang="en-US" sz="2800" b="1" dirty="0"/>
              <a:t>T</a:t>
            </a:r>
            <a:r>
              <a:rPr lang="en-US" sz="2800" b="1" dirty="0" smtClean="0"/>
              <a:t>ools</a:t>
            </a:r>
          </a:p>
        </p:txBody>
      </p:sp>
      <p:sp>
        <p:nvSpPr>
          <p:cNvPr id="6" name="Rounded Rectangle 5"/>
          <p:cNvSpPr/>
          <p:nvPr/>
        </p:nvSpPr>
        <p:spPr>
          <a:xfrm>
            <a:off x="4800600" y="1962150"/>
            <a:ext cx="3124200" cy="1524000"/>
          </a:xfrm>
          <a:prstGeom prst="roundRect">
            <a:avLst/>
          </a:prstGeom>
        </p:spPr>
        <p:style>
          <a:lnRef idx="0">
            <a:schemeClr val="accent1"/>
          </a:lnRef>
          <a:fillRef idx="3">
            <a:schemeClr val="accent1"/>
          </a:fillRef>
          <a:effectRef idx="3">
            <a:schemeClr val="accent1"/>
          </a:effectRef>
          <a:fontRef idx="minor">
            <a:schemeClr val="lt1"/>
          </a:fontRef>
        </p:style>
        <p:txBody>
          <a:bodyPr lIns="68681" tIns="34340" rIns="68681" bIns="34340" rtlCol="0" anchor="ctr"/>
          <a:lstStyle/>
          <a:p>
            <a:pPr algn="ctr"/>
            <a:r>
              <a:rPr lang="en-US" sz="2800" b="1" dirty="0" smtClean="0"/>
              <a:t>Application </a:t>
            </a:r>
          </a:p>
          <a:p>
            <a:pPr algn="ctr"/>
            <a:r>
              <a:rPr lang="en-US" sz="2800" b="1" dirty="0"/>
              <a:t>S</a:t>
            </a:r>
            <a:r>
              <a:rPr lang="en-US" sz="2800" b="1" dirty="0" smtClean="0"/>
              <a:t>hielding </a:t>
            </a:r>
            <a:r>
              <a:rPr lang="en-US" sz="2800" b="1" dirty="0"/>
              <a:t>T</a:t>
            </a:r>
            <a:r>
              <a:rPr lang="en-US" sz="2800" b="1" dirty="0" smtClean="0"/>
              <a:t>ools</a:t>
            </a:r>
            <a:r>
              <a:rPr lang="en-US" sz="2800" dirty="0" smtClean="0"/>
              <a:t> </a:t>
            </a:r>
          </a:p>
        </p:txBody>
      </p:sp>
      <p:sp>
        <p:nvSpPr>
          <p:cNvPr id="4" name="Footer Placeholder 3"/>
          <p:cNvSpPr>
            <a:spLocks noGrp="1"/>
          </p:cNvSpPr>
          <p:nvPr>
            <p:ph type="ftr" sz="quarter" idx="11"/>
          </p:nvPr>
        </p:nvSpPr>
        <p:spPr/>
        <p:txBody>
          <a:bodyPr/>
          <a:lstStyle/>
          <a:p>
            <a:r>
              <a:rPr lang="en-US" smtClean="0"/>
              <a:t>NIC, Lucknow</a:t>
            </a:r>
            <a:endParaRPr lang="en-US"/>
          </a:p>
        </p:txBody>
      </p:sp>
      <p:sp>
        <p:nvSpPr>
          <p:cNvPr id="7" name="Slide Number Placeholder 6"/>
          <p:cNvSpPr>
            <a:spLocks noGrp="1"/>
          </p:cNvSpPr>
          <p:nvPr>
            <p:ph type="sldNum" sz="quarter" idx="12"/>
          </p:nvPr>
        </p:nvSpPr>
        <p:spPr/>
        <p:txBody>
          <a:bodyPr/>
          <a:lstStyle/>
          <a:p>
            <a:fld id="{A3B9734E-3F9B-45C3-B944-4E3A09F2BDDF}" type="slidenum">
              <a:rPr lang="en-US" smtClean="0"/>
              <a:pPr/>
              <a:t>34</a:t>
            </a:fld>
            <a:endParaRPr lang="en-US"/>
          </a:p>
        </p:txBody>
      </p:sp>
    </p:spTree>
  </p:cSld>
  <p:clrMapOvr>
    <a:masterClrMapping/>
  </p:clrMapOvr>
  <p:transition spd="med">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133350"/>
            <a:ext cx="7467600" cy="594121"/>
          </a:xfrm>
        </p:spPr>
        <p:txBody>
          <a:bodyPr>
            <a:noAutofit/>
          </a:bodyPr>
          <a:lstStyle/>
          <a:p>
            <a:r>
              <a:rPr lang="en-US" sz="4000" dirty="0" smtClean="0"/>
              <a:t>Security Testing Tools</a:t>
            </a:r>
            <a:endParaRPr lang="en-US" sz="4000" dirty="0"/>
          </a:p>
        </p:txBody>
      </p:sp>
      <p:sp>
        <p:nvSpPr>
          <p:cNvPr id="3" name="Content Placeholder 2"/>
          <p:cNvSpPr>
            <a:spLocks noGrp="1"/>
          </p:cNvSpPr>
          <p:nvPr>
            <p:ph idx="1"/>
          </p:nvPr>
        </p:nvSpPr>
        <p:spPr>
          <a:xfrm>
            <a:off x="457200" y="1143000"/>
            <a:ext cx="8305800" cy="4000500"/>
          </a:xfrm>
        </p:spPr>
        <p:txBody>
          <a:bodyPr>
            <a:normAutofit fontScale="77500" lnSpcReduction="20000"/>
          </a:bodyPr>
          <a:lstStyle/>
          <a:p>
            <a:pPr algn="just"/>
            <a:r>
              <a:rPr lang="en-US" sz="2300" dirty="0" smtClean="0"/>
              <a:t>Gartner categorizes the security testing tools into several broad buckets like:</a:t>
            </a:r>
          </a:p>
          <a:p>
            <a:pPr lvl="1" algn="just"/>
            <a:r>
              <a:rPr lang="en-US" sz="2500" b="1" u="sng" dirty="0" smtClean="0">
                <a:solidFill>
                  <a:srgbClr val="FFFF00"/>
                </a:solidFill>
              </a:rPr>
              <a:t>Static Testing</a:t>
            </a:r>
            <a:r>
              <a:rPr lang="en-US" sz="2500" dirty="0" smtClean="0"/>
              <a:t>, which analyzes code at fixed points during its development. This is useful for developers to check their code as they are writing it to ensure that security issues are being introduced during development.</a:t>
            </a:r>
          </a:p>
          <a:p>
            <a:pPr lvl="1" algn="just"/>
            <a:r>
              <a:rPr lang="en-US" sz="2500" b="1" u="sng" dirty="0" smtClean="0">
                <a:solidFill>
                  <a:srgbClr val="FFFF00"/>
                </a:solidFill>
              </a:rPr>
              <a:t>Dynamic Testing</a:t>
            </a:r>
            <a:r>
              <a:rPr lang="en-US" sz="2500" dirty="0" smtClean="0"/>
              <a:t>, which analyzes running code. This is more useful, as it can simulate attacks on production systems and reveal more complex attack patterns that use a combination of systems.</a:t>
            </a:r>
          </a:p>
          <a:p>
            <a:pPr lvl="1" algn="just"/>
            <a:r>
              <a:rPr lang="en-US" sz="2500" b="1" u="sng" dirty="0" smtClean="0">
                <a:solidFill>
                  <a:srgbClr val="FFFF00"/>
                </a:solidFill>
              </a:rPr>
              <a:t>Interactive Testing</a:t>
            </a:r>
            <a:r>
              <a:rPr lang="en-US" sz="2500" b="1" dirty="0" smtClean="0"/>
              <a:t>, </a:t>
            </a:r>
            <a:r>
              <a:rPr lang="en-US" sz="2500" dirty="0" smtClean="0"/>
              <a:t>which combines elements of both static and dynamic testing.</a:t>
            </a:r>
          </a:p>
          <a:p>
            <a:pPr lvl="1" algn="just"/>
            <a:r>
              <a:rPr lang="en-US" sz="2500" b="1" u="sng" dirty="0" smtClean="0">
                <a:solidFill>
                  <a:srgbClr val="FFFF00"/>
                </a:solidFill>
              </a:rPr>
              <a:t>Mobile Testing</a:t>
            </a:r>
            <a:r>
              <a:rPr lang="en-US" sz="2500" dirty="0" smtClean="0">
                <a:solidFill>
                  <a:srgbClr val="FFFF00"/>
                </a:solidFill>
              </a:rPr>
              <a:t> </a:t>
            </a:r>
            <a:r>
              <a:rPr lang="en-US" sz="2500" dirty="0" smtClean="0"/>
              <a:t>is designed specifically for the mobile environments and can examine how an attacker can leverage the mobile OS and the apps running on </a:t>
            </a:r>
            <a:r>
              <a:rPr lang="en-US" sz="2500" dirty="0" smtClean="0"/>
              <a:t>them.</a:t>
            </a:r>
            <a:endParaRPr lang="en-US" sz="2500" dirty="0" smtClean="0"/>
          </a:p>
          <a:p>
            <a:pPr algn="just"/>
            <a:endParaRPr lang="en-US" dirty="0"/>
          </a:p>
        </p:txBody>
      </p:sp>
      <p:sp>
        <p:nvSpPr>
          <p:cNvPr id="2" name="Footer Placeholder 1"/>
          <p:cNvSpPr>
            <a:spLocks noGrp="1"/>
          </p:cNvSpPr>
          <p:nvPr>
            <p:ph type="ftr" sz="quarter" idx="11"/>
          </p:nvPr>
        </p:nvSpPr>
        <p:spPr/>
        <p:txBody>
          <a:bodyPr/>
          <a:lstStyle/>
          <a:p>
            <a:r>
              <a:rPr lang="en-US" smtClean="0"/>
              <a:t>NIC, Lucknow</a:t>
            </a:r>
            <a:endParaRPr lang="en-US"/>
          </a:p>
        </p:txBody>
      </p:sp>
      <p:sp>
        <p:nvSpPr>
          <p:cNvPr id="4" name="Slide Number Placeholder 3"/>
          <p:cNvSpPr>
            <a:spLocks noGrp="1"/>
          </p:cNvSpPr>
          <p:nvPr>
            <p:ph type="sldNum" sz="quarter" idx="12"/>
          </p:nvPr>
        </p:nvSpPr>
        <p:spPr/>
        <p:txBody>
          <a:bodyPr/>
          <a:lstStyle/>
          <a:p>
            <a:fld id="{A3B9734E-3F9B-45C3-B944-4E3A09F2BDDF}" type="slidenum">
              <a:rPr lang="en-US" smtClean="0"/>
              <a:pPr/>
              <a:t>35</a:t>
            </a:fld>
            <a:endParaRPr lang="en-US"/>
          </a:p>
        </p:txBody>
      </p:sp>
    </p:spTree>
    <p:extLst>
      <p:ext uri="{BB962C8B-B14F-4D97-AF65-F5344CB8AC3E}">
        <p14:creationId xmlns:p14="http://schemas.microsoft.com/office/powerpoint/2010/main" val="2676060235"/>
      </p:ext>
    </p:extLst>
  </p:cSld>
  <p:clrMapOvr>
    <a:masterClrMapping/>
  </p:clrMapOvr>
  <p:transition spd="med">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33350"/>
            <a:ext cx="7467600" cy="536972"/>
          </a:xfrm>
        </p:spPr>
        <p:txBody>
          <a:bodyPr>
            <a:noAutofit/>
          </a:bodyPr>
          <a:lstStyle/>
          <a:p>
            <a:r>
              <a:rPr lang="en-US" sz="4000" dirty="0" smtClean="0"/>
              <a:t>Security testing tools</a:t>
            </a:r>
            <a:endParaRPr lang="en-US" sz="4000" dirty="0"/>
          </a:p>
        </p:txBody>
      </p:sp>
      <p:sp>
        <p:nvSpPr>
          <p:cNvPr id="3" name="Content Placeholder 2"/>
          <p:cNvSpPr>
            <a:spLocks noGrp="1"/>
          </p:cNvSpPr>
          <p:nvPr>
            <p:ph idx="1"/>
          </p:nvPr>
        </p:nvSpPr>
        <p:spPr>
          <a:xfrm>
            <a:off x="762000" y="1164336"/>
            <a:ext cx="8077199" cy="3998214"/>
          </a:xfrm>
        </p:spPr>
        <p:txBody>
          <a:bodyPr>
            <a:normAutofit/>
          </a:bodyPr>
          <a:lstStyle/>
          <a:p>
            <a:pPr algn="just"/>
            <a:r>
              <a:rPr lang="en-US" sz="1800" dirty="0" smtClean="0"/>
              <a:t>We have different trade offs for the application security findings and the redressal suggestions.</a:t>
            </a:r>
          </a:p>
          <a:p>
            <a:pPr lvl="1" algn="just"/>
            <a:r>
              <a:rPr lang="en-US" sz="1800" b="1" u="sng" dirty="0" smtClean="0">
                <a:solidFill>
                  <a:srgbClr val="FFFF00"/>
                </a:solidFill>
              </a:rPr>
              <a:t>White box Security Audit :</a:t>
            </a:r>
            <a:r>
              <a:rPr lang="en-US" sz="1800" b="1" dirty="0" smtClean="0">
                <a:solidFill>
                  <a:schemeClr val="bg1"/>
                </a:solidFill>
              </a:rPr>
              <a:t> </a:t>
            </a:r>
            <a:r>
              <a:rPr lang="en-US" sz="1800" dirty="0" smtClean="0"/>
              <a:t>This is also termed as code review. The security </a:t>
            </a:r>
            <a:r>
              <a:rPr lang="en-US" sz="1800" dirty="0" err="1" smtClean="0"/>
              <a:t>engg</a:t>
            </a:r>
            <a:r>
              <a:rPr lang="en-US" sz="1800" dirty="0" smtClean="0"/>
              <a:t> deeply understands t he code </a:t>
            </a:r>
            <a:r>
              <a:rPr lang="en-US" sz="1800" dirty="0" err="1" smtClean="0"/>
              <a:t>manualy</a:t>
            </a:r>
            <a:r>
              <a:rPr lang="en-US" sz="1800" dirty="0" smtClean="0"/>
              <a:t> and notifies the flaws in the application.</a:t>
            </a:r>
          </a:p>
          <a:p>
            <a:pPr lvl="1" algn="just"/>
            <a:r>
              <a:rPr lang="en-US" sz="1800" b="1" u="sng" dirty="0" smtClean="0">
                <a:solidFill>
                  <a:srgbClr val="FFFF00"/>
                </a:solidFill>
              </a:rPr>
              <a:t>Black box Security Audit :</a:t>
            </a:r>
            <a:r>
              <a:rPr lang="en-US" sz="1800" b="1" dirty="0" smtClean="0">
                <a:solidFill>
                  <a:srgbClr val="FFFF00"/>
                </a:solidFill>
              </a:rPr>
              <a:t> </a:t>
            </a:r>
            <a:r>
              <a:rPr lang="en-US" sz="1800" dirty="0" smtClean="0"/>
              <a:t>This is only through use of application testing and the source code is not required. </a:t>
            </a:r>
          </a:p>
          <a:p>
            <a:pPr lvl="1" algn="just"/>
            <a:r>
              <a:rPr lang="en-US" sz="1800" b="1" u="sng" dirty="0" smtClean="0">
                <a:solidFill>
                  <a:srgbClr val="FFFF00"/>
                </a:solidFill>
              </a:rPr>
              <a:t>Design Review </a:t>
            </a:r>
            <a:r>
              <a:rPr lang="en-US" sz="1800" b="1" dirty="0" smtClean="0">
                <a:solidFill>
                  <a:srgbClr val="FFFF00"/>
                </a:solidFill>
              </a:rPr>
              <a:t>:</a:t>
            </a:r>
            <a:r>
              <a:rPr lang="en-US" sz="1800" b="1" dirty="0" smtClean="0">
                <a:solidFill>
                  <a:schemeClr val="bg1"/>
                </a:solidFill>
              </a:rPr>
              <a:t> </a:t>
            </a:r>
            <a:r>
              <a:rPr lang="en-US" sz="1800" dirty="0" smtClean="0"/>
              <a:t>SRS &amp; SDD document </a:t>
            </a:r>
          </a:p>
          <a:p>
            <a:pPr lvl="1" algn="just"/>
            <a:r>
              <a:rPr lang="en-US" sz="1800" b="1" u="sng" dirty="0" smtClean="0">
                <a:solidFill>
                  <a:srgbClr val="FFFF00"/>
                </a:solidFill>
              </a:rPr>
              <a:t>Tooling :</a:t>
            </a:r>
            <a:r>
              <a:rPr lang="en-US" sz="1800" b="1" dirty="0" smtClean="0"/>
              <a:t> </a:t>
            </a:r>
            <a:r>
              <a:rPr lang="en-US" sz="1800" dirty="0" smtClean="0"/>
              <a:t>with the help of different open source tools you can find/test flaw in the application. </a:t>
            </a:r>
          </a:p>
          <a:p>
            <a:pPr lvl="1" algn="just"/>
            <a:r>
              <a:rPr lang="en-US" sz="1800" b="1" u="sng" dirty="0" smtClean="0">
                <a:solidFill>
                  <a:srgbClr val="FFFF00"/>
                </a:solidFill>
              </a:rPr>
              <a:t>Penetration Testing </a:t>
            </a:r>
            <a:r>
              <a:rPr lang="en-US" sz="1800" b="1" u="sng" dirty="0" smtClean="0"/>
              <a:t>:</a:t>
            </a:r>
            <a:r>
              <a:rPr lang="en-US" sz="1800" dirty="0"/>
              <a:t> </a:t>
            </a:r>
            <a:r>
              <a:rPr lang="en-US" sz="1800" dirty="0" smtClean="0"/>
              <a:t>With the help of free tools we try to penetrate the application in the live stage.</a:t>
            </a:r>
          </a:p>
        </p:txBody>
      </p:sp>
      <p:sp>
        <p:nvSpPr>
          <p:cNvPr id="4" name="Footer Placeholder 3"/>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36</a:t>
            </a:fld>
            <a:endParaRPr lang="en-US"/>
          </a:p>
        </p:txBody>
      </p:sp>
    </p:spTree>
    <p:extLst>
      <p:ext uri="{BB962C8B-B14F-4D97-AF65-F5344CB8AC3E}">
        <p14:creationId xmlns:p14="http://schemas.microsoft.com/office/powerpoint/2010/main" val="1879243696"/>
      </p:ext>
    </p:extLst>
  </p:cSld>
  <p:clrMapOvr>
    <a:masterClrMapping/>
  </p:clrMapOvr>
  <p:transition spd="med">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33350"/>
            <a:ext cx="7467600" cy="594121"/>
          </a:xfrm>
        </p:spPr>
        <p:txBody>
          <a:bodyPr>
            <a:noAutofit/>
          </a:bodyPr>
          <a:lstStyle/>
          <a:p>
            <a:r>
              <a:rPr lang="en-US" sz="4000" dirty="0" smtClean="0"/>
              <a:t>Application Shielding tools </a:t>
            </a:r>
            <a:endParaRPr lang="en-US" sz="4000" dirty="0"/>
          </a:p>
        </p:txBody>
      </p:sp>
      <p:sp>
        <p:nvSpPr>
          <p:cNvPr id="3" name="Content Placeholder 2"/>
          <p:cNvSpPr>
            <a:spLocks noGrp="1"/>
          </p:cNvSpPr>
          <p:nvPr>
            <p:ph idx="1"/>
          </p:nvPr>
        </p:nvSpPr>
        <p:spPr>
          <a:xfrm>
            <a:off x="609600" y="1278636"/>
            <a:ext cx="8305800" cy="3655314"/>
          </a:xfrm>
        </p:spPr>
        <p:txBody>
          <a:bodyPr>
            <a:normAutofit fontScale="77500" lnSpcReduction="20000"/>
          </a:bodyPr>
          <a:lstStyle/>
          <a:p>
            <a:pPr lvl="1" algn="just"/>
            <a:r>
              <a:rPr lang="en-US" dirty="0" smtClean="0"/>
              <a:t>Another issue is whether any tool is isolated from other testing results or can incorporate them into its own analysis. </a:t>
            </a:r>
            <a:r>
              <a:rPr lang="en-US" u="sng" dirty="0" smtClean="0">
                <a:solidFill>
                  <a:srgbClr val="FFFF00"/>
                </a:solidFill>
              </a:rPr>
              <a:t>IBM’s is one of the few that can import findings from manual code reviews, penetration testing, vulnerability assessments and competitors’ tests. </a:t>
            </a:r>
          </a:p>
          <a:p>
            <a:pPr algn="just"/>
            <a:endParaRPr lang="en-US" dirty="0" smtClean="0"/>
          </a:p>
          <a:p>
            <a:pPr lvl="1" algn="just"/>
            <a:r>
              <a:rPr lang="en-US" dirty="0" smtClean="0"/>
              <a:t>The main objective of these tools is to </a:t>
            </a:r>
            <a:r>
              <a:rPr lang="en-US" u="sng" dirty="0" smtClean="0">
                <a:solidFill>
                  <a:srgbClr val="FFFF00"/>
                </a:solidFill>
              </a:rPr>
              <a:t>harden the application,  </a:t>
            </a:r>
            <a:r>
              <a:rPr lang="en-US" dirty="0" smtClean="0"/>
              <a:t>so that attacks are more difficult to carry out. Here you’ll find a vast collection of smaller, point products that in many cases have limited history and customer bases. The goal of these products is to do more than just test for vulnerabilities and actively prevent </a:t>
            </a:r>
            <a:r>
              <a:rPr lang="en-US" dirty="0" smtClean="0"/>
              <a:t>the </a:t>
            </a:r>
            <a:r>
              <a:rPr lang="en-US" dirty="0" smtClean="0"/>
              <a:t>apps from </a:t>
            </a:r>
            <a:r>
              <a:rPr lang="en-US" u="sng" dirty="0">
                <a:solidFill>
                  <a:srgbClr val="FFFF00"/>
                </a:solidFill>
              </a:rPr>
              <a:t>compromise/corruption</a:t>
            </a:r>
            <a:r>
              <a:rPr lang="en-US" dirty="0" smtClean="0"/>
              <a:t>. </a:t>
            </a:r>
            <a:endParaRPr lang="en-US" dirty="0" smtClean="0"/>
          </a:p>
          <a:p>
            <a:pPr algn="just"/>
            <a:endParaRPr lang="en-US" dirty="0"/>
          </a:p>
        </p:txBody>
      </p:sp>
      <p:sp>
        <p:nvSpPr>
          <p:cNvPr id="4" name="Footer Placeholder 3"/>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37</a:t>
            </a:fld>
            <a:endParaRPr lang="en-US"/>
          </a:p>
        </p:txBody>
      </p:sp>
    </p:spTree>
    <p:extLst>
      <p:ext uri="{BB962C8B-B14F-4D97-AF65-F5344CB8AC3E}">
        <p14:creationId xmlns:p14="http://schemas.microsoft.com/office/powerpoint/2010/main" val="94659561"/>
      </p:ext>
    </p:extLst>
  </p:cSld>
  <p:clrMapOvr>
    <a:masterClrMapping/>
  </p:clrMapOvr>
  <p:transition spd="med">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44078"/>
            <a:ext cx="7467600" cy="422672"/>
          </a:xfrm>
        </p:spPr>
        <p:txBody>
          <a:bodyPr>
            <a:noAutofit/>
          </a:bodyPr>
          <a:lstStyle/>
          <a:p>
            <a:r>
              <a:rPr lang="en-US" sz="4000" dirty="0" smtClean="0"/>
              <a:t>Application Shielding tools </a:t>
            </a:r>
            <a:endParaRPr lang="en-US" sz="4000" dirty="0"/>
          </a:p>
        </p:txBody>
      </p:sp>
      <p:sp>
        <p:nvSpPr>
          <p:cNvPr id="3" name="Content Placeholder 2"/>
          <p:cNvSpPr>
            <a:spLocks noGrp="1"/>
          </p:cNvSpPr>
          <p:nvPr>
            <p:ph idx="1"/>
          </p:nvPr>
        </p:nvSpPr>
        <p:spPr>
          <a:xfrm>
            <a:off x="533400" y="1276350"/>
            <a:ext cx="8382000" cy="3276600"/>
          </a:xfrm>
        </p:spPr>
        <p:txBody>
          <a:bodyPr>
            <a:normAutofit fontScale="62500" lnSpcReduction="20000"/>
          </a:bodyPr>
          <a:lstStyle/>
          <a:p>
            <a:pPr lvl="0" algn="just"/>
            <a:r>
              <a:rPr lang="en-US" b="1" u="sng" dirty="0" smtClean="0">
                <a:solidFill>
                  <a:srgbClr val="FFFF00"/>
                </a:solidFill>
              </a:rPr>
              <a:t>Runtime application self-protection (RASP):</a:t>
            </a:r>
            <a:r>
              <a:rPr lang="en-US" dirty="0" smtClean="0"/>
              <a:t> These tools could be considered a combination of testing and shielding. They provide a measure of protection against possible reverse-engineering attacks. </a:t>
            </a:r>
            <a:r>
              <a:rPr lang="en-US" dirty="0" smtClean="0">
                <a:solidFill>
                  <a:srgbClr val="FFFF00"/>
                </a:solidFill>
              </a:rPr>
              <a:t>RASP</a:t>
            </a:r>
            <a:r>
              <a:rPr lang="en-US" dirty="0" smtClean="0"/>
              <a:t> </a:t>
            </a:r>
            <a:r>
              <a:rPr lang="en-US" dirty="0" smtClean="0">
                <a:solidFill>
                  <a:srgbClr val="FFFF00"/>
                </a:solidFill>
              </a:rPr>
              <a:t>tools</a:t>
            </a:r>
            <a:r>
              <a:rPr lang="en-US" dirty="0" smtClean="0"/>
              <a:t> are continuously monitoring the behavior of the app, which is useful particularly in mobile environments when apps can be rewritten, run on a rooted phone or have privilege abuse to turn them into doing nefarious(criminal) things. </a:t>
            </a:r>
            <a:r>
              <a:rPr lang="en-US" dirty="0" smtClean="0">
                <a:solidFill>
                  <a:srgbClr val="FFFF00"/>
                </a:solidFill>
              </a:rPr>
              <a:t>RASP tools can send alerts, terminate errant processes, or terminate the app itself if found compromised.</a:t>
            </a:r>
          </a:p>
          <a:p>
            <a:pPr lvl="0" algn="just"/>
            <a:r>
              <a:rPr lang="en-US" b="1" u="sng" dirty="0" smtClean="0">
                <a:solidFill>
                  <a:srgbClr val="FFFF00"/>
                </a:solidFill>
              </a:rPr>
              <a:t>Code obfuscation(unclear)</a:t>
            </a:r>
            <a:r>
              <a:rPr lang="en-US" u="sng" dirty="0" smtClean="0">
                <a:solidFill>
                  <a:srgbClr val="FFFF00"/>
                </a:solidFill>
              </a:rPr>
              <a:t>: </a:t>
            </a:r>
            <a:r>
              <a:rPr lang="en-US" dirty="0" smtClean="0"/>
              <a:t>Hackers often use obfuscation methods to hide their </a:t>
            </a:r>
            <a:r>
              <a:rPr lang="en-US" dirty="0" smtClean="0">
                <a:solidFill>
                  <a:srgbClr val="FFFF00"/>
                </a:solidFill>
              </a:rPr>
              <a:t>malware</a:t>
            </a:r>
            <a:r>
              <a:rPr lang="en-US" dirty="0" smtClean="0"/>
              <a:t>, and now tools allow developer to do this to help protect their code from being attacked.</a:t>
            </a:r>
          </a:p>
        </p:txBody>
      </p:sp>
      <p:sp>
        <p:nvSpPr>
          <p:cNvPr id="4" name="Footer Placeholder 3"/>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38</a:t>
            </a:fld>
            <a:endParaRPr lang="en-US"/>
          </a:p>
        </p:txBody>
      </p:sp>
    </p:spTree>
    <p:extLst>
      <p:ext uri="{BB962C8B-B14F-4D97-AF65-F5344CB8AC3E}">
        <p14:creationId xmlns:p14="http://schemas.microsoft.com/office/powerpoint/2010/main" val="2047552120"/>
      </p:ext>
    </p:extLst>
  </p:cSld>
  <p:clrMapOvr>
    <a:masterClrMapping/>
  </p:clrMapOvr>
  <p:transition spd="med">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44078"/>
            <a:ext cx="7467600" cy="422672"/>
          </a:xfrm>
        </p:spPr>
        <p:txBody>
          <a:bodyPr>
            <a:noAutofit/>
          </a:bodyPr>
          <a:lstStyle/>
          <a:p>
            <a:r>
              <a:rPr lang="en-US" sz="4000" dirty="0" smtClean="0"/>
              <a:t>Application Shielding tools </a:t>
            </a:r>
            <a:endParaRPr lang="en-US" sz="4000" dirty="0"/>
          </a:p>
        </p:txBody>
      </p:sp>
      <p:sp>
        <p:nvSpPr>
          <p:cNvPr id="3" name="Content Placeholder 2"/>
          <p:cNvSpPr>
            <a:spLocks noGrp="1"/>
          </p:cNvSpPr>
          <p:nvPr>
            <p:ph idx="1"/>
          </p:nvPr>
        </p:nvSpPr>
        <p:spPr>
          <a:xfrm>
            <a:off x="533400" y="1200150"/>
            <a:ext cx="8382000" cy="3200400"/>
          </a:xfrm>
        </p:spPr>
        <p:txBody>
          <a:bodyPr>
            <a:normAutofit/>
          </a:bodyPr>
          <a:lstStyle/>
          <a:p>
            <a:pPr lvl="0" algn="just"/>
            <a:r>
              <a:rPr lang="en-US" sz="2000" b="1" u="sng" dirty="0" smtClean="0">
                <a:solidFill>
                  <a:srgbClr val="FFFF00"/>
                </a:solidFill>
              </a:rPr>
              <a:t>Encryption and anti-tampering tools</a:t>
            </a:r>
            <a:r>
              <a:rPr lang="en-US" sz="2000" u="sng" dirty="0" smtClean="0">
                <a:solidFill>
                  <a:srgbClr val="FFFF00"/>
                </a:solidFill>
              </a:rPr>
              <a:t>: </a:t>
            </a:r>
            <a:r>
              <a:rPr lang="en-US" sz="2000" dirty="0" smtClean="0"/>
              <a:t>These are other methods that can be used to keep the hackers from gaining insights into your code.</a:t>
            </a:r>
          </a:p>
          <a:p>
            <a:pPr marL="0" lvl="0" indent="0" algn="just">
              <a:buNone/>
            </a:pPr>
            <a:endParaRPr lang="en-US" sz="2000" dirty="0" smtClean="0"/>
          </a:p>
          <a:p>
            <a:pPr lvl="0" algn="just"/>
            <a:r>
              <a:rPr lang="en-US" sz="2000" b="1" u="sng" dirty="0" smtClean="0">
                <a:solidFill>
                  <a:srgbClr val="FFFF00"/>
                </a:solidFill>
              </a:rPr>
              <a:t>Threat detection tools</a:t>
            </a:r>
            <a:r>
              <a:rPr lang="en-US" sz="2000" u="sng" dirty="0" smtClean="0">
                <a:solidFill>
                  <a:srgbClr val="FFFF00"/>
                </a:solidFill>
              </a:rPr>
              <a:t>: </a:t>
            </a:r>
            <a:r>
              <a:rPr lang="en-US" sz="2000" dirty="0" smtClean="0"/>
              <a:t>These tools examine the environment or network where your apps are running and make an assessment about potential threats and misused trust relationships. Some tools can provide device “fingerprints” to determine whether </a:t>
            </a:r>
            <a:r>
              <a:rPr lang="en-US" sz="2000" dirty="0" smtClean="0">
                <a:solidFill>
                  <a:srgbClr val="FFFF00"/>
                </a:solidFill>
              </a:rPr>
              <a:t>a mobile phone has been rooted or otherwise compromised.</a:t>
            </a:r>
          </a:p>
        </p:txBody>
      </p:sp>
      <p:sp>
        <p:nvSpPr>
          <p:cNvPr id="4" name="Footer Placeholder 3"/>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39</a:t>
            </a:fld>
            <a:endParaRPr lang="en-US"/>
          </a:p>
        </p:txBody>
      </p:sp>
    </p:spTree>
    <p:extLst>
      <p:ext uri="{BB962C8B-B14F-4D97-AF65-F5344CB8AC3E}">
        <p14:creationId xmlns:p14="http://schemas.microsoft.com/office/powerpoint/2010/main" val="1605992698"/>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05980"/>
            <a:ext cx="7467600" cy="708421"/>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dirty="0" smtClean="0"/>
              <a:t>Two Interesting facts</a:t>
            </a:r>
            <a:endParaRPr lang="en-US" dirty="0"/>
          </a:p>
        </p:txBody>
      </p:sp>
      <p:graphicFrame>
        <p:nvGraphicFramePr>
          <p:cNvPr id="6" name="Diagram 5"/>
          <p:cNvGraphicFramePr/>
          <p:nvPr/>
        </p:nvGraphicFramePr>
        <p:xfrm>
          <a:off x="914400" y="1123950"/>
          <a:ext cx="7162800" cy="289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one.jpg"/>
          <p:cNvPicPr>
            <a:picLocks noChangeAspect="1"/>
          </p:cNvPicPr>
          <p:nvPr/>
        </p:nvPicPr>
        <p:blipFill>
          <a:blip r:embed="rId7">
            <a:duotone>
              <a:prstClr val="black"/>
              <a:schemeClr val="accent3">
                <a:tint val="45000"/>
                <a:satMod val="400000"/>
              </a:schemeClr>
            </a:duotone>
          </a:blip>
          <a:stretch>
            <a:fillRect/>
          </a:stretch>
        </p:blipFill>
        <p:spPr>
          <a:xfrm>
            <a:off x="1143000" y="1160525"/>
            <a:ext cx="2057400" cy="13691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two.jpg"/>
          <p:cNvPicPr>
            <a:picLocks noChangeAspect="1"/>
          </p:cNvPicPr>
          <p:nvPr/>
        </p:nvPicPr>
        <p:blipFill>
          <a:blip r:embed="rId8">
            <a:duotone>
              <a:prstClr val="black"/>
              <a:schemeClr val="accent3">
                <a:tint val="45000"/>
                <a:satMod val="400000"/>
              </a:schemeClr>
            </a:duotone>
          </a:blip>
          <a:stretch>
            <a:fillRect/>
          </a:stretch>
        </p:blipFill>
        <p:spPr>
          <a:xfrm>
            <a:off x="1143000" y="2604060"/>
            <a:ext cx="2133600" cy="14198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Footer Placeholder 1"/>
          <p:cNvSpPr>
            <a:spLocks noGrp="1"/>
          </p:cNvSpPr>
          <p:nvPr>
            <p:ph type="ftr" sz="quarter" idx="11"/>
          </p:nvPr>
        </p:nvSpPr>
        <p:spPr/>
        <p:txBody>
          <a:bodyPr/>
          <a:lstStyle/>
          <a:p>
            <a:r>
              <a:rPr lang="en-US" dirty="0">
                <a:solidFill>
                  <a:srgbClr val="FF99CC"/>
                </a:solidFill>
              </a:rPr>
              <a:t>NIC, Lucknow</a:t>
            </a:r>
          </a:p>
        </p:txBody>
      </p:sp>
      <p:sp>
        <p:nvSpPr>
          <p:cNvPr id="3" name="Slide Number Placeholder 2"/>
          <p:cNvSpPr>
            <a:spLocks noGrp="1"/>
          </p:cNvSpPr>
          <p:nvPr>
            <p:ph type="sldNum" sz="quarter" idx="12"/>
          </p:nvPr>
        </p:nvSpPr>
        <p:spPr/>
        <p:txBody>
          <a:bodyPr/>
          <a:lstStyle/>
          <a:p>
            <a:fld id="{A3B9734E-3F9B-45C3-B944-4E3A09F2BDDF}" type="slidenum">
              <a:rPr lang="en-US" smtClean="0"/>
              <a:pPr/>
              <a:t>4</a:t>
            </a:fld>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66950"/>
            <a:ext cx="8229600" cy="1524000"/>
          </a:xfrm>
        </p:spPr>
        <p:txBody>
          <a:bodyPr/>
          <a:lstStyle/>
          <a:p>
            <a:r>
              <a:rPr lang="en-US" dirty="0" smtClean="0"/>
              <a:t>Best Practices</a:t>
            </a:r>
            <a:br>
              <a:rPr lang="en-US" dirty="0" smtClean="0"/>
            </a:br>
            <a:r>
              <a:rPr lang="en-US" dirty="0" smtClean="0"/>
              <a:t>B1-B5 </a:t>
            </a:r>
            <a:endParaRPr lang="en-US" dirty="0"/>
          </a:p>
        </p:txBody>
      </p:sp>
      <p:sp>
        <p:nvSpPr>
          <p:cNvPr id="3" name="Footer Placeholder 2"/>
          <p:cNvSpPr>
            <a:spLocks noGrp="1"/>
          </p:cNvSpPr>
          <p:nvPr>
            <p:ph type="ftr" sz="quarter" idx="11"/>
          </p:nvPr>
        </p:nvSpPr>
        <p:spPr/>
        <p:txBody>
          <a:bodyPr/>
          <a:lstStyle/>
          <a:p>
            <a:r>
              <a:rPr lang="en-US" smtClean="0"/>
              <a:t>NIC, Lucknow</a:t>
            </a:r>
            <a:endParaRPr lang="en-US"/>
          </a:p>
        </p:txBody>
      </p:sp>
      <p:sp>
        <p:nvSpPr>
          <p:cNvPr id="4" name="Slide Number Placeholder 3"/>
          <p:cNvSpPr>
            <a:spLocks noGrp="1"/>
          </p:cNvSpPr>
          <p:nvPr>
            <p:ph type="sldNum" sz="quarter" idx="12"/>
          </p:nvPr>
        </p:nvSpPr>
        <p:spPr/>
        <p:txBody>
          <a:bodyPr/>
          <a:lstStyle/>
          <a:p>
            <a:fld id="{A3B9734E-3F9B-45C3-B944-4E3A09F2BDDF}" type="slidenum">
              <a:rPr lang="en-US" smtClean="0"/>
              <a:pPr/>
              <a:t>40</a:t>
            </a:fld>
            <a:endParaRPr lang="en-US"/>
          </a:p>
        </p:txBody>
      </p:sp>
    </p:spTree>
    <p:extLst>
      <p:ext uri="{BB962C8B-B14F-4D97-AF65-F5344CB8AC3E}">
        <p14:creationId xmlns:p14="http://schemas.microsoft.com/office/powerpoint/2010/main" val="3040932755"/>
      </p:ext>
    </p:extLst>
  </p:cSld>
  <p:clrMapOvr>
    <a:masterClrMapping/>
  </p:clrMapOvr>
  <p:transition spd="med">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38150"/>
            <a:ext cx="8153400" cy="479822"/>
          </a:xfrm>
        </p:spPr>
        <p:txBody>
          <a:bodyPr>
            <a:noAutofit/>
          </a:bodyPr>
          <a:lstStyle/>
          <a:p>
            <a:r>
              <a:rPr lang="en-US" sz="3600" dirty="0" smtClean="0"/>
              <a:t>Best Practices for Cyber Security – B1 </a:t>
            </a:r>
            <a:endParaRPr lang="en-US" sz="3600" dirty="0"/>
          </a:p>
        </p:txBody>
      </p:sp>
      <p:graphicFrame>
        <p:nvGraphicFramePr>
          <p:cNvPr id="4" name="Diagram 3"/>
          <p:cNvGraphicFramePr/>
          <p:nvPr>
            <p:extLst>
              <p:ext uri="{D42A27DB-BD31-4B8C-83A1-F6EECF244321}">
                <p14:modId xmlns:p14="http://schemas.microsoft.com/office/powerpoint/2010/main" val="3777405550"/>
              </p:ext>
            </p:extLst>
          </p:nvPr>
        </p:nvGraphicFramePr>
        <p:xfrm>
          <a:off x="381000" y="1352550"/>
          <a:ext cx="84582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41</a:t>
            </a:fld>
            <a:endParaRPr lang="en-US"/>
          </a:p>
        </p:txBody>
      </p:sp>
    </p:spTree>
  </p:cSld>
  <p:clrMapOvr>
    <a:masterClrMapping/>
  </p:clrMapOvr>
  <p:transition spd="med">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6700" y="285750"/>
            <a:ext cx="8153400" cy="479822"/>
          </a:xfrm>
          <a:prstGeom prst="rect">
            <a:avLst/>
          </a:prstGeom>
        </p:spPr>
        <p:txBody>
          <a:bodyPr rIns="91440" anchor="b">
            <a:noAutofit/>
            <a:scene3d>
              <a:camera prst="orthographicFront"/>
              <a:lightRig rig="soft" dir="t">
                <a:rot lat="0" lon="0" rev="2400000"/>
              </a:lightRig>
            </a:scene3d>
            <a:sp3d>
              <a:bevelT w="19050" h="12700"/>
            </a:sp3d>
          </a:bodyPr>
          <a:lstStyle/>
          <a:p>
            <a:pPr marL="54864" marR="0" lvl="0" indent="0" algn="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uLnTx/>
                <a:uFillTx/>
                <a:latin typeface="+mj-lt"/>
                <a:ea typeface="+mj-ea"/>
                <a:cs typeface="+mj-cs"/>
              </a:rPr>
              <a:t>Best Practices for Cyber Security – B2 </a:t>
            </a:r>
            <a:endParaRPr kumimoji="0" lang="en-US" sz="3600" b="0" i="0" u="none" strike="noStrike" kern="1200" cap="none" spc="0" normalizeH="0" baseline="0" noProof="0" dirty="0">
              <a:ln>
                <a:noFill/>
              </a:ln>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uLnTx/>
              <a:uFillTx/>
              <a:latin typeface="+mj-lt"/>
              <a:ea typeface="+mj-ea"/>
              <a:cs typeface="+mj-cs"/>
            </a:endParaRPr>
          </a:p>
        </p:txBody>
      </p:sp>
      <p:graphicFrame>
        <p:nvGraphicFramePr>
          <p:cNvPr id="5" name="Diagram 4"/>
          <p:cNvGraphicFramePr/>
          <p:nvPr>
            <p:extLst>
              <p:ext uri="{D42A27DB-BD31-4B8C-83A1-F6EECF244321}">
                <p14:modId xmlns:p14="http://schemas.microsoft.com/office/powerpoint/2010/main" val="1140377503"/>
              </p:ext>
            </p:extLst>
          </p:nvPr>
        </p:nvGraphicFramePr>
        <p:xfrm>
          <a:off x="609600" y="971550"/>
          <a:ext cx="84582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p:cNvSpPr>
            <a:spLocks noGrp="1"/>
          </p:cNvSpPr>
          <p:nvPr>
            <p:ph type="ftr" sz="quarter" idx="11"/>
          </p:nvPr>
        </p:nvSpPr>
        <p:spPr/>
        <p:txBody>
          <a:bodyPr/>
          <a:lstStyle/>
          <a:p>
            <a:r>
              <a:rPr lang="en-US" smtClean="0"/>
              <a:t>NIC, Lucknow</a:t>
            </a:r>
            <a:endParaRPr lang="en-US"/>
          </a:p>
        </p:txBody>
      </p:sp>
      <p:sp>
        <p:nvSpPr>
          <p:cNvPr id="3" name="Slide Number Placeholder 2"/>
          <p:cNvSpPr>
            <a:spLocks noGrp="1"/>
          </p:cNvSpPr>
          <p:nvPr>
            <p:ph type="sldNum" sz="quarter" idx="12"/>
          </p:nvPr>
        </p:nvSpPr>
        <p:spPr/>
        <p:txBody>
          <a:bodyPr/>
          <a:lstStyle/>
          <a:p>
            <a:fld id="{A3B9734E-3F9B-45C3-B944-4E3A09F2BDDF}" type="slidenum">
              <a:rPr lang="en-US" smtClean="0"/>
              <a:pPr/>
              <a:t>42</a:t>
            </a:fld>
            <a:endParaRPr lang="en-US"/>
          </a:p>
        </p:txBody>
      </p:sp>
    </p:spTree>
  </p:cSld>
  <p:clrMapOvr>
    <a:masterClrMapping/>
  </p:clrMapOvr>
  <p:transition spd="med">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200150"/>
            <a:ext cx="7248638" cy="3486150"/>
          </a:xfrm>
        </p:spPr>
        <p:txBody>
          <a:bodyPr>
            <a:normAutofit/>
          </a:bodyPr>
          <a:lstStyle/>
          <a:p>
            <a:pPr algn="just"/>
            <a:endParaRPr lang="en-US" sz="2200" dirty="0"/>
          </a:p>
        </p:txBody>
      </p:sp>
      <p:sp>
        <p:nvSpPr>
          <p:cNvPr id="6" name="Rectangle 5"/>
          <p:cNvSpPr/>
          <p:nvPr/>
        </p:nvSpPr>
        <p:spPr>
          <a:xfrm>
            <a:off x="675438" y="133350"/>
            <a:ext cx="8248989" cy="646331"/>
          </a:xfrm>
          <a:prstGeom prst="rect">
            <a:avLst/>
          </a:prstGeom>
        </p:spPr>
        <p:txBody>
          <a:bodyPr wrap="none">
            <a:spAutoFit/>
          </a:bodyPr>
          <a:lstStyle/>
          <a:p>
            <a:pPr marL="54864" lvl="0" algn="r" defTabSz="914400">
              <a:spcBef>
                <a:spcPct val="0"/>
              </a:spcBef>
              <a:defRPr/>
            </a:pPr>
            <a:r>
              <a:rPr lang="en-US" sz="3600" dirty="0" smtClean="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rPr>
              <a:t>Best Practices for Cyber Security – B3 </a:t>
            </a:r>
            <a:endParaRPr lang="en-US" sz="3600" dirty="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endParaRPr>
          </a:p>
        </p:txBody>
      </p:sp>
      <p:graphicFrame>
        <p:nvGraphicFramePr>
          <p:cNvPr id="4" name="Diagram 3"/>
          <p:cNvGraphicFramePr/>
          <p:nvPr>
            <p:extLst>
              <p:ext uri="{D42A27DB-BD31-4B8C-83A1-F6EECF244321}">
                <p14:modId xmlns:p14="http://schemas.microsoft.com/office/powerpoint/2010/main" val="2928587168"/>
              </p:ext>
            </p:extLst>
          </p:nvPr>
        </p:nvGraphicFramePr>
        <p:xfrm>
          <a:off x="762000" y="819150"/>
          <a:ext cx="75438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43</a:t>
            </a:fld>
            <a:endParaRPr lang="en-US"/>
          </a:p>
        </p:txBody>
      </p:sp>
    </p:spTree>
  </p:cSld>
  <p:clrMapOvr>
    <a:masterClrMapping/>
  </p:clrMapOvr>
  <p:transition spd="med">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5800" y="209550"/>
            <a:ext cx="8153400" cy="479822"/>
          </a:xfrm>
          <a:prstGeom prst="rect">
            <a:avLst/>
          </a:prstGeom>
        </p:spPr>
        <p:txBody>
          <a:bodyPr rIns="91440" anchor="b">
            <a:noAutofit/>
            <a:scene3d>
              <a:camera prst="orthographicFront"/>
              <a:lightRig rig="soft" dir="t">
                <a:rot lat="0" lon="0" rev="2400000"/>
              </a:lightRig>
            </a:scene3d>
            <a:sp3d>
              <a:bevelT w="19050" h="12700"/>
            </a:sp3d>
          </a:bodyPr>
          <a:lstStyle/>
          <a:p>
            <a:pPr marL="54864" marR="0" lvl="0" indent="0" algn="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uLnTx/>
                <a:uFillTx/>
                <a:latin typeface="+mj-lt"/>
                <a:ea typeface="+mj-ea"/>
                <a:cs typeface="+mj-cs"/>
              </a:rPr>
              <a:t>Best Practices for Cyber Security – B4 </a:t>
            </a:r>
            <a:endParaRPr kumimoji="0" lang="en-US" sz="3600" b="0" i="0" u="none" strike="noStrike" kern="1200" cap="none" spc="0" normalizeH="0" baseline="0" noProof="0" dirty="0">
              <a:ln>
                <a:noFill/>
              </a:ln>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uLnTx/>
              <a:uFillTx/>
              <a:latin typeface="+mj-lt"/>
              <a:ea typeface="+mj-ea"/>
              <a:cs typeface="+mj-cs"/>
            </a:endParaRPr>
          </a:p>
        </p:txBody>
      </p:sp>
      <p:sp>
        <p:nvSpPr>
          <p:cNvPr id="2" name="Rounded Rectangle 1"/>
          <p:cNvSpPr/>
          <p:nvPr/>
        </p:nvSpPr>
        <p:spPr>
          <a:xfrm>
            <a:off x="1066800" y="742950"/>
            <a:ext cx="7391400" cy="13489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Continuous </a:t>
            </a:r>
            <a:r>
              <a:rPr lang="en-US" sz="1600" dirty="0">
                <a:solidFill>
                  <a:srgbClr val="FFFF00"/>
                </a:solidFill>
              </a:rPr>
              <a:t>real-time monitoring the security </a:t>
            </a:r>
            <a:r>
              <a:rPr lang="en-US" sz="1600" dirty="0"/>
              <a:t>of your organization’s infrastructure including collecting and analyzing all network traffic in real time, and analyzing centralized logs (including firewall, IDS/IPS, VPN and AV) using log management tools, as well as reviewing network statistics. </a:t>
            </a:r>
          </a:p>
        </p:txBody>
      </p:sp>
      <p:sp>
        <p:nvSpPr>
          <p:cNvPr id="7" name="Right Triangle 6"/>
          <p:cNvSpPr/>
          <p:nvPr/>
        </p:nvSpPr>
        <p:spPr>
          <a:xfrm>
            <a:off x="533400" y="2218394"/>
            <a:ext cx="2819400" cy="236917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Ensure </a:t>
            </a:r>
            <a:r>
              <a:rPr lang="en-US" sz="1400" dirty="0" err="1"/>
              <a:t>orgn</a:t>
            </a:r>
            <a:r>
              <a:rPr lang="en-US" sz="1400" dirty="0"/>
              <a:t>.-wide encryption policy is designed </a:t>
            </a:r>
            <a:r>
              <a:rPr lang="en-US" sz="1400" dirty="0" smtClean="0"/>
              <a:t>&amp; implemented</a:t>
            </a:r>
            <a:endParaRPr lang="en-US" sz="1400" dirty="0"/>
          </a:p>
        </p:txBody>
      </p:sp>
      <p:sp>
        <p:nvSpPr>
          <p:cNvPr id="8" name="Right Triangle 7"/>
          <p:cNvSpPr/>
          <p:nvPr/>
        </p:nvSpPr>
        <p:spPr>
          <a:xfrm flipH="1">
            <a:off x="5715000" y="2114550"/>
            <a:ext cx="2971800" cy="245233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a:p>
            <a:pPr algn="ctr"/>
            <a:endParaRPr lang="en-US" sz="1600" dirty="0"/>
          </a:p>
          <a:p>
            <a:pPr algn="ctr"/>
            <a:endParaRPr lang="en-US" sz="1600" dirty="0" smtClean="0"/>
          </a:p>
          <a:p>
            <a:pPr algn="ctr"/>
            <a:r>
              <a:rPr lang="en-US" sz="1600" dirty="0" smtClean="0"/>
              <a:t>Permit </a:t>
            </a:r>
            <a:r>
              <a:rPr lang="en-US" sz="1600" dirty="0"/>
              <a:t>only authorized wireless devices.</a:t>
            </a:r>
          </a:p>
          <a:p>
            <a:pPr algn="ctr"/>
            <a:endParaRPr lang="en-US" sz="1600" dirty="0"/>
          </a:p>
          <a:p>
            <a:pPr algn="ctr"/>
            <a:endParaRPr lang="en-US" sz="1600" dirty="0"/>
          </a:p>
          <a:p>
            <a:pPr algn="ctr"/>
            <a:endParaRPr lang="en-US" dirty="0"/>
          </a:p>
        </p:txBody>
      </p:sp>
      <p:sp>
        <p:nvSpPr>
          <p:cNvPr id="9" name="Isosceles Triangle 8"/>
          <p:cNvSpPr/>
          <p:nvPr/>
        </p:nvSpPr>
        <p:spPr>
          <a:xfrm>
            <a:off x="2667000" y="2198182"/>
            <a:ext cx="3962400" cy="2389382"/>
          </a:xfrm>
          <a:prstGeom prst="triangle">
            <a:avLst>
              <a:gd name="adj" fmla="val 518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 strong Access Control mechanism</a:t>
            </a:r>
          </a:p>
        </p:txBody>
      </p:sp>
      <p:sp>
        <p:nvSpPr>
          <p:cNvPr id="3" name="Footer Placeholder 2"/>
          <p:cNvSpPr>
            <a:spLocks noGrp="1"/>
          </p:cNvSpPr>
          <p:nvPr>
            <p:ph type="ftr" sz="quarter" idx="11"/>
          </p:nvPr>
        </p:nvSpPr>
        <p:spPr/>
        <p:txBody>
          <a:bodyPr/>
          <a:lstStyle/>
          <a:p>
            <a:r>
              <a:rPr lang="en-US" smtClean="0"/>
              <a:t>NIC, Lucknow</a:t>
            </a:r>
            <a:endParaRPr lang="en-US"/>
          </a:p>
        </p:txBody>
      </p:sp>
      <p:sp>
        <p:nvSpPr>
          <p:cNvPr id="4" name="Slide Number Placeholder 3"/>
          <p:cNvSpPr>
            <a:spLocks noGrp="1"/>
          </p:cNvSpPr>
          <p:nvPr>
            <p:ph type="sldNum" sz="quarter" idx="12"/>
          </p:nvPr>
        </p:nvSpPr>
        <p:spPr/>
        <p:txBody>
          <a:bodyPr/>
          <a:lstStyle/>
          <a:p>
            <a:fld id="{A3B9734E-3F9B-45C3-B944-4E3A09F2BDDF}" type="slidenum">
              <a:rPr lang="en-US" smtClean="0"/>
              <a:pPr/>
              <a:t>44</a:t>
            </a:fld>
            <a:endParaRPr lang="en-US"/>
          </a:p>
        </p:txBody>
      </p:sp>
    </p:spTree>
  </p:cSld>
  <p:clrMapOvr>
    <a:masterClrMapping/>
  </p:clrMapOvr>
  <p:transition spd="med">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1" y="171450"/>
            <a:ext cx="8077200" cy="479822"/>
          </a:xfrm>
          <a:prstGeom prst="rect">
            <a:avLst/>
          </a:prstGeom>
        </p:spPr>
        <p:txBody>
          <a:bodyPr vert="horz" lIns="91428" tIns="45713" rIns="91428" bIns="45713" anchor="b">
            <a:normAutofit fontScale="92500" lnSpcReduction="10000"/>
          </a:bodyPr>
          <a:lstStyle/>
          <a:p>
            <a:pPr>
              <a:spcBef>
                <a:spcPct val="0"/>
              </a:spcBef>
              <a:defRPr/>
            </a:pPr>
            <a:endParaRPr lang="en-US" sz="3000" b="1" cap="small" dirty="0">
              <a:latin typeface="+mj-lt"/>
              <a:ea typeface="+mj-ea"/>
              <a:cs typeface="+mj-cs"/>
            </a:endParaRPr>
          </a:p>
        </p:txBody>
      </p:sp>
      <p:sp>
        <p:nvSpPr>
          <p:cNvPr id="5" name="Title 1"/>
          <p:cNvSpPr txBox="1">
            <a:spLocks/>
          </p:cNvSpPr>
          <p:nvPr/>
        </p:nvSpPr>
        <p:spPr>
          <a:xfrm>
            <a:off x="533401" y="209550"/>
            <a:ext cx="8458199" cy="479822"/>
          </a:xfrm>
          <a:prstGeom prst="rect">
            <a:avLst/>
          </a:prstGeom>
        </p:spPr>
        <p:txBody>
          <a:bodyPr rIns="91440" anchor="b">
            <a:noAutofit/>
            <a:scene3d>
              <a:camera prst="orthographicFront"/>
              <a:lightRig rig="soft" dir="t">
                <a:rot lat="0" lon="0" rev="2400000"/>
              </a:lightRig>
            </a:scene3d>
            <a:sp3d>
              <a:bevelT w="19050" h="12700"/>
            </a:sp3d>
          </a:bodyPr>
          <a:lstStyle/>
          <a:p>
            <a:pPr marL="54864" marR="0" lvl="0" indent="0" algn="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uLnTx/>
                <a:uFillTx/>
                <a:latin typeface="+mj-lt"/>
                <a:ea typeface="+mj-ea"/>
                <a:cs typeface="+mj-cs"/>
              </a:rPr>
              <a:t>Best Practices for Cyber Security -  B5 </a:t>
            </a:r>
            <a:endParaRPr kumimoji="0" lang="en-US" sz="3600" b="0" i="0" u="none" strike="noStrike" kern="1200" cap="none" spc="0" normalizeH="0" baseline="0" noProof="0" dirty="0">
              <a:ln>
                <a:noFill/>
              </a:ln>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uLnTx/>
              <a:uFillTx/>
              <a:latin typeface="+mj-lt"/>
              <a:ea typeface="+mj-ea"/>
              <a:cs typeface="+mj-cs"/>
            </a:endParaRPr>
          </a:p>
        </p:txBody>
      </p:sp>
      <p:graphicFrame>
        <p:nvGraphicFramePr>
          <p:cNvPr id="2" name="Diagram 1"/>
          <p:cNvGraphicFramePr/>
          <p:nvPr>
            <p:extLst>
              <p:ext uri="{D42A27DB-BD31-4B8C-83A1-F6EECF244321}">
                <p14:modId xmlns:p14="http://schemas.microsoft.com/office/powerpoint/2010/main" val="3497753811"/>
              </p:ext>
            </p:extLst>
          </p:nvPr>
        </p:nvGraphicFramePr>
        <p:xfrm>
          <a:off x="228600" y="1047750"/>
          <a:ext cx="86106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NIC, Lucknow</a:t>
            </a:r>
            <a:endParaRPr lang="en-US"/>
          </a:p>
        </p:txBody>
      </p:sp>
      <p:sp>
        <p:nvSpPr>
          <p:cNvPr id="6" name="Slide Number Placeholder 5"/>
          <p:cNvSpPr>
            <a:spLocks noGrp="1"/>
          </p:cNvSpPr>
          <p:nvPr>
            <p:ph type="sldNum" sz="quarter" idx="12"/>
          </p:nvPr>
        </p:nvSpPr>
        <p:spPr/>
        <p:txBody>
          <a:bodyPr/>
          <a:lstStyle/>
          <a:p>
            <a:fld id="{A3B9734E-3F9B-45C3-B944-4E3A09F2BDDF}" type="slidenum">
              <a:rPr lang="en-US" smtClean="0"/>
              <a:pPr/>
              <a:t>45</a:t>
            </a:fld>
            <a:endParaRPr lang="en-US"/>
          </a:p>
        </p:txBody>
      </p:sp>
    </p:spTree>
  </p:cSld>
  <p:clrMapOvr>
    <a:masterClrMapping/>
  </p:clrMapOvr>
  <p:transition spd="med">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66750"/>
            <a:ext cx="8077200" cy="4286250"/>
          </a:xfrm>
        </p:spPr>
        <p:txBody>
          <a:bodyPr>
            <a:normAutofit fontScale="47500" lnSpcReduction="20000"/>
          </a:bodyPr>
          <a:lstStyle/>
          <a:p>
            <a:pPr marL="54864" algn="r">
              <a:spcBef>
                <a:spcPct val="0"/>
              </a:spcBef>
              <a:buNone/>
            </a:pPr>
            <a:r>
              <a:rPr lang="en-US" sz="5900" dirty="0" smtClean="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rPr>
              <a:t>Category Threats Attacks : Best Practices(AS)</a:t>
            </a:r>
          </a:p>
          <a:p>
            <a:endParaRPr lang="en-US" dirty="0" smtClean="0">
              <a:hlinkClick r:id="rId2" tooltip="Buffer overflow"/>
            </a:endParaRPr>
          </a:p>
          <a:p>
            <a:pPr algn="just"/>
            <a:r>
              <a:rPr lang="en-US" sz="4400" dirty="0" smtClean="0">
                <a:solidFill>
                  <a:srgbClr val="FFFF00"/>
                </a:solidFill>
              </a:rPr>
              <a:t>Input</a:t>
            </a:r>
            <a:r>
              <a:rPr lang="en-US" sz="4400" i="1" dirty="0" smtClean="0">
                <a:solidFill>
                  <a:srgbClr val="FFFF00"/>
                </a:solidFill>
              </a:rPr>
              <a:t> </a:t>
            </a:r>
            <a:r>
              <a:rPr lang="en-US" sz="4400" dirty="0" smtClean="0">
                <a:solidFill>
                  <a:srgbClr val="FFFF00"/>
                </a:solidFill>
              </a:rPr>
              <a:t>Validation</a:t>
            </a:r>
            <a:r>
              <a:rPr lang="en-US" sz="4400" dirty="0" smtClean="0">
                <a:solidFill>
                  <a:schemeClr val="tx2">
                    <a:lumMod val="10000"/>
                  </a:schemeClr>
                </a:solidFill>
              </a:rPr>
              <a:t>:</a:t>
            </a:r>
            <a:r>
              <a:rPr lang="en-US" sz="3600" i="1" dirty="0" smtClean="0"/>
              <a:t> </a:t>
            </a:r>
            <a:r>
              <a:rPr lang="en-US" sz="4200" dirty="0" smtClean="0"/>
              <a:t>Buffer overflow; cross-site scripting; SQL injection; canonicalization</a:t>
            </a:r>
            <a:endParaRPr lang="en-US" sz="3600" dirty="0" smtClean="0"/>
          </a:p>
          <a:p>
            <a:pPr algn="just"/>
            <a:r>
              <a:rPr lang="en-US" sz="4400" dirty="0" smtClean="0">
                <a:solidFill>
                  <a:srgbClr val="FFFF00"/>
                </a:solidFill>
              </a:rPr>
              <a:t>Software Tampering</a:t>
            </a:r>
            <a:r>
              <a:rPr lang="en-US" sz="4400" dirty="0" smtClean="0">
                <a:solidFill>
                  <a:schemeClr val="tx2">
                    <a:lumMod val="10000"/>
                  </a:schemeClr>
                </a:solidFill>
              </a:rPr>
              <a:t>: </a:t>
            </a:r>
            <a:r>
              <a:rPr lang="en-US" sz="4200" dirty="0" smtClean="0"/>
              <a:t>Attacker modifies an existing application's runtime behavior to perform unauthorized actions; exploited via binary patching, code substitution, or code extension</a:t>
            </a:r>
            <a:endParaRPr lang="en-US" sz="3600" dirty="0" smtClean="0"/>
          </a:p>
          <a:p>
            <a:pPr algn="just"/>
            <a:r>
              <a:rPr lang="en-US" sz="4400" dirty="0" smtClean="0">
                <a:solidFill>
                  <a:srgbClr val="FFFF00"/>
                </a:solidFill>
              </a:rPr>
              <a:t>Authentication</a:t>
            </a:r>
            <a:r>
              <a:rPr lang="en-US" sz="4400" dirty="0" smtClean="0">
                <a:solidFill>
                  <a:schemeClr val="tx2">
                    <a:lumMod val="10000"/>
                  </a:schemeClr>
                </a:solidFill>
              </a:rPr>
              <a:t>:</a:t>
            </a:r>
            <a:r>
              <a:rPr lang="en-US" sz="3600" i="1" dirty="0" smtClean="0"/>
              <a:t> </a:t>
            </a:r>
            <a:r>
              <a:rPr lang="en-US" sz="4200" dirty="0" smtClean="0"/>
              <a:t>Brute </a:t>
            </a:r>
            <a:r>
              <a:rPr lang="en-US" sz="4200" dirty="0" smtClean="0"/>
              <a:t>force attack; dictionary attacks; cookie replay; credential theft</a:t>
            </a:r>
            <a:endParaRPr lang="en-US" sz="3600" dirty="0" smtClean="0"/>
          </a:p>
          <a:p>
            <a:pPr algn="just"/>
            <a:r>
              <a:rPr lang="en-US" sz="4400" dirty="0" smtClean="0">
                <a:solidFill>
                  <a:srgbClr val="FFFF00"/>
                </a:solidFill>
              </a:rPr>
              <a:t>Authorization</a:t>
            </a:r>
            <a:r>
              <a:rPr lang="en-US" sz="4400" dirty="0" smtClean="0">
                <a:solidFill>
                  <a:schemeClr val="tx2">
                    <a:lumMod val="10000"/>
                  </a:schemeClr>
                </a:solidFill>
              </a:rPr>
              <a:t>: </a:t>
            </a:r>
            <a:r>
              <a:rPr lang="en-US" sz="4200" dirty="0" smtClean="0"/>
              <a:t>Elevation of privilege; disclosure of confidential data; data tampering; luring attacks</a:t>
            </a:r>
            <a:endParaRPr lang="en-US" sz="3600" dirty="0" smtClean="0"/>
          </a:p>
          <a:p>
            <a:pPr algn="just"/>
            <a:r>
              <a:rPr lang="en-US" sz="4400" dirty="0" smtClean="0">
                <a:solidFill>
                  <a:srgbClr val="FFFF00"/>
                </a:solidFill>
              </a:rPr>
              <a:t>Configuration Management </a:t>
            </a:r>
            <a:r>
              <a:rPr lang="en-US" sz="4400" dirty="0" smtClean="0">
                <a:solidFill>
                  <a:schemeClr val="tx2">
                    <a:lumMod val="10000"/>
                  </a:schemeClr>
                </a:solidFill>
              </a:rPr>
              <a:t>: </a:t>
            </a:r>
            <a:r>
              <a:rPr lang="en-US" sz="4200" dirty="0" smtClean="0"/>
              <a:t>Unauthorized access to administration interfaces; unauthorized access to configuration stores; retrieval of clear text configuration data; lack of individual accountability; over-privileged process and service accounts</a:t>
            </a:r>
          </a:p>
        </p:txBody>
      </p:sp>
      <p:sp>
        <p:nvSpPr>
          <p:cNvPr id="2" name="Footer Placeholder 1"/>
          <p:cNvSpPr>
            <a:spLocks noGrp="1"/>
          </p:cNvSpPr>
          <p:nvPr>
            <p:ph type="ftr" sz="quarter" idx="11"/>
          </p:nvPr>
        </p:nvSpPr>
        <p:spPr/>
        <p:txBody>
          <a:bodyPr/>
          <a:lstStyle/>
          <a:p>
            <a:r>
              <a:rPr lang="en-US" smtClean="0"/>
              <a:t>NIC, Lucknow</a:t>
            </a:r>
            <a:endParaRPr lang="en-US"/>
          </a:p>
        </p:txBody>
      </p:sp>
      <p:sp>
        <p:nvSpPr>
          <p:cNvPr id="4" name="Slide Number Placeholder 3"/>
          <p:cNvSpPr>
            <a:spLocks noGrp="1"/>
          </p:cNvSpPr>
          <p:nvPr>
            <p:ph type="sldNum" sz="quarter" idx="12"/>
          </p:nvPr>
        </p:nvSpPr>
        <p:spPr/>
        <p:txBody>
          <a:bodyPr/>
          <a:lstStyle/>
          <a:p>
            <a:fld id="{A3B9734E-3F9B-45C3-B944-4E3A09F2BDDF}" type="slidenum">
              <a:rPr lang="en-US" smtClean="0"/>
              <a:pPr/>
              <a:t>46</a:t>
            </a:fld>
            <a:endParaRPr lang="en-US"/>
          </a:p>
        </p:txBody>
      </p:sp>
    </p:spTree>
  </p:cSld>
  <p:clrMapOvr>
    <a:masterClrMapping/>
  </p:clrMapOvr>
  <p:transition spd="med">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33400" y="590550"/>
            <a:ext cx="8077200" cy="4229100"/>
          </a:xfrm>
        </p:spPr>
        <p:txBody>
          <a:bodyPr>
            <a:normAutofit fontScale="62500" lnSpcReduction="20000"/>
          </a:bodyPr>
          <a:lstStyle/>
          <a:p>
            <a:pPr marL="54864" algn="r">
              <a:spcBef>
                <a:spcPct val="0"/>
              </a:spcBef>
              <a:buNone/>
            </a:pPr>
            <a:r>
              <a:rPr lang="en-US" sz="4800" dirty="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rPr>
              <a:t>Category Threats Attacks : Best </a:t>
            </a:r>
            <a:r>
              <a:rPr lang="en-US" sz="4800" dirty="0" smtClean="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rPr>
              <a:t>Practices(AS)</a:t>
            </a:r>
            <a:endParaRPr lang="en-US" sz="4800" dirty="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endParaRPr>
          </a:p>
          <a:p>
            <a:pPr algn="just">
              <a:buNone/>
            </a:pPr>
            <a:endParaRPr lang="en-US" sz="2300" dirty="0" smtClean="0"/>
          </a:p>
          <a:p>
            <a:pPr algn="just">
              <a:buNone/>
            </a:pPr>
            <a:endParaRPr lang="en-US" sz="2300" dirty="0" smtClean="0"/>
          </a:p>
          <a:p>
            <a:pPr algn="just"/>
            <a:r>
              <a:rPr lang="en-US" dirty="0" smtClean="0">
                <a:solidFill>
                  <a:srgbClr val="FFFF00"/>
                </a:solidFill>
              </a:rPr>
              <a:t>Sensitive information</a:t>
            </a:r>
            <a:r>
              <a:rPr lang="en-US" dirty="0" smtClean="0">
                <a:solidFill>
                  <a:schemeClr val="tx2">
                    <a:lumMod val="10000"/>
                  </a:schemeClr>
                </a:solidFill>
              </a:rPr>
              <a:t>: </a:t>
            </a:r>
            <a:r>
              <a:rPr lang="en-US" dirty="0" smtClean="0"/>
              <a:t>Access sensitive code or data in storage; network eavesdropping; code/data tampering</a:t>
            </a:r>
          </a:p>
          <a:p>
            <a:pPr algn="just"/>
            <a:r>
              <a:rPr lang="en-US" dirty="0" smtClean="0">
                <a:solidFill>
                  <a:srgbClr val="FFFF00"/>
                </a:solidFill>
              </a:rPr>
              <a:t>Session management </a:t>
            </a:r>
            <a:r>
              <a:rPr lang="en-US" dirty="0" smtClean="0">
                <a:solidFill>
                  <a:schemeClr val="tx2">
                    <a:lumMod val="10000"/>
                  </a:schemeClr>
                </a:solidFill>
              </a:rPr>
              <a:t>: </a:t>
            </a:r>
            <a:r>
              <a:rPr lang="en-US" dirty="0" smtClean="0"/>
              <a:t>Session hijacking; session replay; man in the middle</a:t>
            </a:r>
          </a:p>
          <a:p>
            <a:pPr algn="just"/>
            <a:r>
              <a:rPr lang="en-US" dirty="0" smtClean="0">
                <a:solidFill>
                  <a:srgbClr val="FFFF00"/>
                </a:solidFill>
              </a:rPr>
              <a:t>Cryptography</a:t>
            </a:r>
            <a:r>
              <a:rPr lang="en-US" dirty="0" smtClean="0">
                <a:solidFill>
                  <a:schemeClr val="tx2">
                    <a:lumMod val="10000"/>
                  </a:schemeClr>
                </a:solidFill>
              </a:rPr>
              <a:t>:  </a:t>
            </a:r>
            <a:r>
              <a:rPr lang="en-US" dirty="0" smtClean="0"/>
              <a:t>Poor key generation or key management; weak or custom encryption</a:t>
            </a:r>
          </a:p>
          <a:p>
            <a:pPr algn="just"/>
            <a:r>
              <a:rPr lang="en-US" dirty="0" smtClean="0">
                <a:solidFill>
                  <a:srgbClr val="FFFF00"/>
                </a:solidFill>
              </a:rPr>
              <a:t>Parameter manipulation Query</a:t>
            </a:r>
            <a:r>
              <a:rPr lang="en-US" dirty="0" smtClean="0">
                <a:solidFill>
                  <a:schemeClr val="tx2">
                    <a:lumMod val="10000"/>
                  </a:schemeClr>
                </a:solidFill>
              </a:rPr>
              <a:t>:  </a:t>
            </a:r>
            <a:r>
              <a:rPr lang="en-US" dirty="0" smtClean="0"/>
              <a:t>string manipulation; form field manipulation; cookie manipulation; HTTP header manipulation</a:t>
            </a:r>
          </a:p>
          <a:p>
            <a:pPr algn="just"/>
            <a:r>
              <a:rPr lang="en-US" dirty="0" smtClean="0">
                <a:solidFill>
                  <a:srgbClr val="FFFF00"/>
                </a:solidFill>
              </a:rPr>
              <a:t>Exception management </a:t>
            </a:r>
            <a:r>
              <a:rPr lang="en-US" dirty="0" smtClean="0">
                <a:solidFill>
                  <a:schemeClr val="tx2">
                    <a:lumMod val="10000"/>
                  </a:schemeClr>
                </a:solidFill>
              </a:rPr>
              <a:t>:  </a:t>
            </a:r>
            <a:r>
              <a:rPr lang="en-US" dirty="0" smtClean="0"/>
              <a:t>Information disclosure; denial of service</a:t>
            </a:r>
          </a:p>
          <a:p>
            <a:pPr algn="just"/>
            <a:r>
              <a:rPr lang="en-US" dirty="0" smtClean="0">
                <a:solidFill>
                  <a:srgbClr val="FFFF00"/>
                </a:solidFill>
              </a:rPr>
              <a:t>Auditing and logging </a:t>
            </a:r>
            <a:r>
              <a:rPr lang="en-US" dirty="0" smtClean="0">
                <a:solidFill>
                  <a:schemeClr val="tx2">
                    <a:lumMod val="10000"/>
                  </a:schemeClr>
                </a:solidFill>
              </a:rPr>
              <a:t>: </a:t>
            </a:r>
            <a:r>
              <a:rPr lang="en-US" dirty="0" smtClean="0"/>
              <a:t>User denies performing an operation; attacker exploits an application without trace; attacker covers his or her tracks</a:t>
            </a:r>
            <a:endParaRPr lang="en-US" dirty="0"/>
          </a:p>
        </p:txBody>
      </p:sp>
      <p:sp>
        <p:nvSpPr>
          <p:cNvPr id="2" name="Footer Placeholder 1"/>
          <p:cNvSpPr>
            <a:spLocks noGrp="1"/>
          </p:cNvSpPr>
          <p:nvPr>
            <p:ph type="ftr" sz="quarter" idx="11"/>
          </p:nvPr>
        </p:nvSpPr>
        <p:spPr/>
        <p:txBody>
          <a:bodyPr/>
          <a:lstStyle/>
          <a:p>
            <a:r>
              <a:rPr lang="en-US" smtClean="0"/>
              <a:t>NIC, Lucknow</a:t>
            </a:r>
            <a:endParaRPr lang="en-US"/>
          </a:p>
        </p:txBody>
      </p:sp>
      <p:sp>
        <p:nvSpPr>
          <p:cNvPr id="3" name="Slide Number Placeholder 2"/>
          <p:cNvSpPr>
            <a:spLocks noGrp="1"/>
          </p:cNvSpPr>
          <p:nvPr>
            <p:ph type="sldNum" sz="quarter" idx="12"/>
          </p:nvPr>
        </p:nvSpPr>
        <p:spPr/>
        <p:txBody>
          <a:bodyPr/>
          <a:lstStyle/>
          <a:p>
            <a:fld id="{A3B9734E-3F9B-45C3-B944-4E3A09F2BDDF}" type="slidenum">
              <a:rPr lang="en-US" smtClean="0"/>
              <a:pPr/>
              <a:t>47</a:t>
            </a:fld>
            <a:endParaRPr lang="en-US"/>
          </a:p>
        </p:txBody>
      </p:sp>
    </p:spTree>
  </p:cSld>
  <p:clrMapOvr>
    <a:masterClrMapping/>
  </p:clrMapOvr>
  <p:transition spd="med">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7EC1-062B-42B1-BF7A-291E2211C833}"/>
              </a:ext>
            </a:extLst>
          </p:cNvPr>
          <p:cNvSpPr>
            <a:spLocks noGrp="1"/>
          </p:cNvSpPr>
          <p:nvPr>
            <p:ph type="title"/>
          </p:nvPr>
        </p:nvSpPr>
        <p:spPr/>
        <p:txBody>
          <a:bodyPr>
            <a:normAutofit/>
          </a:bodyPr>
          <a:lstStyle/>
          <a:p>
            <a:pPr algn="ctr"/>
            <a:r>
              <a:rPr lang="en-IN" sz="3200" dirty="0" smtClean="0"/>
              <a:t>Static Code </a:t>
            </a:r>
            <a:r>
              <a:rPr lang="en-IN" sz="3200" dirty="0" err="1" smtClean="0"/>
              <a:t>Anazlyzers</a:t>
            </a:r>
            <a:endParaRPr lang="en-IN" sz="3200" dirty="0"/>
          </a:p>
        </p:txBody>
      </p:sp>
      <p:sp>
        <p:nvSpPr>
          <p:cNvPr id="3" name="Slide Number Placeholder 2">
            <a:extLst>
              <a:ext uri="{FF2B5EF4-FFF2-40B4-BE49-F238E27FC236}">
                <a16:creationId xmlns:a16="http://schemas.microsoft.com/office/drawing/2014/main" id="{9FACACC5-A44A-4213-BBD0-1AD5DE3B535A}"/>
              </a:ext>
            </a:extLst>
          </p:cNvPr>
          <p:cNvSpPr>
            <a:spLocks noGrp="1"/>
          </p:cNvSpPr>
          <p:nvPr>
            <p:ph type="sldNum" sz="quarter" idx="4"/>
          </p:nvPr>
        </p:nvSpPr>
        <p:spPr/>
        <p:txBody>
          <a:bodyPr/>
          <a:lstStyle/>
          <a:p>
            <a:fld id="{0FB999A9-77CE-4AD1-9911-24A29F08BC34}" type="slidenum">
              <a:rPr lang="en-US" smtClean="0"/>
              <a:pPr/>
              <a:t>48</a:t>
            </a:fld>
            <a:endParaRPr lang="en-US" dirty="0"/>
          </a:p>
        </p:txBody>
      </p:sp>
      <p:sp>
        <p:nvSpPr>
          <p:cNvPr id="5" name="Content Placeholder 4">
            <a:extLst>
              <a:ext uri="{FF2B5EF4-FFF2-40B4-BE49-F238E27FC236}">
                <a16:creationId xmlns:a16="http://schemas.microsoft.com/office/drawing/2014/main" id="{8AFC74C9-6E74-4BEC-A3B7-DCC978C4001A}"/>
              </a:ext>
            </a:extLst>
          </p:cNvPr>
          <p:cNvSpPr>
            <a:spLocks noGrp="1"/>
          </p:cNvSpPr>
          <p:nvPr>
            <p:ph idx="1"/>
          </p:nvPr>
        </p:nvSpPr>
        <p:spPr>
          <a:xfrm>
            <a:off x="710090" y="1129122"/>
            <a:ext cx="7733824" cy="3777896"/>
          </a:xfrm>
        </p:spPr>
        <p:txBody>
          <a:bodyPr>
            <a:normAutofit fontScale="62500" lnSpcReduction="20000"/>
          </a:bodyPr>
          <a:lstStyle/>
          <a:p>
            <a:r>
              <a:rPr lang="en-IN" b="1" dirty="0">
                <a:solidFill>
                  <a:srgbClr val="FFFF00"/>
                </a:solidFill>
              </a:rPr>
              <a:t>Buffer Overflow : </a:t>
            </a:r>
            <a:r>
              <a:rPr lang="en-IN" dirty="0"/>
              <a:t>If </a:t>
            </a:r>
            <a:r>
              <a:rPr lang="en-US" dirty="0"/>
              <a:t>any execution path to a buffer leads to a buffer overflow, </a:t>
            </a:r>
            <a:r>
              <a:rPr lang="en-US" dirty="0" smtClean="0"/>
              <a:t>Static </a:t>
            </a:r>
            <a:r>
              <a:rPr lang="en-US" dirty="0"/>
              <a:t>Code Analyzer reports it as a buffer overflow </a:t>
            </a:r>
            <a:r>
              <a:rPr lang="en-US" dirty="0" smtClean="0"/>
              <a:t>vulnerability and </a:t>
            </a:r>
            <a:r>
              <a:rPr lang="en-US" dirty="0"/>
              <a:t>points out </a:t>
            </a:r>
            <a:r>
              <a:rPr lang="en-US" dirty="0" smtClean="0"/>
              <a:t>the </a:t>
            </a:r>
            <a:r>
              <a:rPr lang="en-US" dirty="0"/>
              <a:t>variables that could cause the overflow</a:t>
            </a:r>
            <a:r>
              <a:rPr lang="en-US" dirty="0" smtClean="0"/>
              <a:t>.</a:t>
            </a:r>
          </a:p>
          <a:p>
            <a:endParaRPr lang="en-US" dirty="0"/>
          </a:p>
          <a:p>
            <a:r>
              <a:rPr lang="en-US" b="1" dirty="0">
                <a:solidFill>
                  <a:srgbClr val="FFFF00"/>
                </a:solidFill>
              </a:rPr>
              <a:t>Configuration Analyzer </a:t>
            </a:r>
            <a:r>
              <a:rPr lang="en-US" b="1" dirty="0" smtClean="0">
                <a:solidFill>
                  <a:srgbClr val="FFFF00"/>
                </a:solidFill>
              </a:rPr>
              <a:t>: </a:t>
            </a:r>
            <a:r>
              <a:rPr lang="en-IN" dirty="0" smtClean="0"/>
              <a:t>The </a:t>
            </a:r>
            <a:r>
              <a:rPr lang="en-IN" dirty="0"/>
              <a:t>Configuration </a:t>
            </a:r>
            <a:r>
              <a:rPr lang="en-US" dirty="0"/>
              <a:t>Analyzer checks for reasonable </a:t>
            </a:r>
            <a:r>
              <a:rPr lang="en-US" dirty="0" smtClean="0"/>
              <a:t>timeouts </a:t>
            </a:r>
            <a:r>
              <a:rPr lang="en-US" dirty="0"/>
              <a:t>in user sessions in a web application</a:t>
            </a:r>
            <a:r>
              <a:rPr lang="en-US" dirty="0" smtClean="0"/>
              <a:t>.</a:t>
            </a:r>
          </a:p>
          <a:p>
            <a:endParaRPr lang="en-US" dirty="0"/>
          </a:p>
          <a:p>
            <a:r>
              <a:rPr lang="en-US" b="1" dirty="0">
                <a:solidFill>
                  <a:srgbClr val="FFFF00"/>
                </a:solidFill>
              </a:rPr>
              <a:t>Content Analyzer : </a:t>
            </a:r>
            <a:r>
              <a:rPr lang="en-US" dirty="0"/>
              <a:t>The Content Analyzer searches for security issues and </a:t>
            </a:r>
            <a:r>
              <a:rPr lang="en-US" dirty="0" smtClean="0"/>
              <a:t>policy violations </a:t>
            </a:r>
            <a:r>
              <a:rPr lang="en-US" dirty="0"/>
              <a:t>in HTML </a:t>
            </a:r>
            <a:r>
              <a:rPr lang="en-IN" dirty="0"/>
              <a:t>content (</a:t>
            </a:r>
            <a:r>
              <a:rPr lang="en-US" dirty="0"/>
              <a:t>such as PHP, JSP, and classic ASP files</a:t>
            </a:r>
            <a:r>
              <a:rPr lang="en-US" dirty="0" smtClean="0"/>
              <a:t>)</a:t>
            </a:r>
          </a:p>
          <a:p>
            <a:endParaRPr lang="en-US" dirty="0"/>
          </a:p>
          <a:p>
            <a:r>
              <a:rPr lang="en-US" b="1" dirty="0">
                <a:solidFill>
                  <a:srgbClr val="FFFF00"/>
                </a:solidFill>
              </a:rPr>
              <a:t>Control Flow : </a:t>
            </a:r>
            <a:r>
              <a:rPr lang="en-US" dirty="0"/>
              <a:t>The Control Flow Analyzer detects potentially dangerous sequences of </a:t>
            </a:r>
            <a:r>
              <a:rPr lang="en-US" dirty="0" smtClean="0"/>
              <a:t>operations</a:t>
            </a:r>
            <a:r>
              <a:rPr lang="en-US" dirty="0"/>
              <a:t>. By analyzing control flow paths in a program.</a:t>
            </a:r>
            <a:endParaRPr lang="en-US" b="1" dirty="0"/>
          </a:p>
          <a:p>
            <a:endParaRPr lang="en-IN" dirty="0"/>
          </a:p>
        </p:txBody>
      </p:sp>
    </p:spTree>
    <p:extLst>
      <p:ext uri="{BB962C8B-B14F-4D97-AF65-F5344CB8AC3E}">
        <p14:creationId xmlns:p14="http://schemas.microsoft.com/office/powerpoint/2010/main" val="2778702798"/>
      </p:ext>
    </p:extLst>
  </p:cSld>
  <p:clrMapOvr>
    <a:masterClrMapping/>
  </p:clrMapOvr>
  <p:transition spd="med">
    <p:pul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8D0520-8A90-4AA2-A0E0-8DDACF270ACE}"/>
              </a:ext>
            </a:extLst>
          </p:cNvPr>
          <p:cNvSpPr>
            <a:spLocks noGrp="1"/>
          </p:cNvSpPr>
          <p:nvPr>
            <p:ph type="sldNum" sz="quarter" idx="4"/>
          </p:nvPr>
        </p:nvSpPr>
        <p:spPr/>
        <p:txBody>
          <a:bodyPr/>
          <a:lstStyle/>
          <a:p>
            <a:fld id="{0FB999A9-77CE-4AD1-9911-24A29F08BC34}" type="slidenum">
              <a:rPr lang="en-US" smtClean="0"/>
              <a:pPr/>
              <a:t>49</a:t>
            </a:fld>
            <a:endParaRPr lang="en-US" dirty="0"/>
          </a:p>
        </p:txBody>
      </p:sp>
      <p:sp>
        <p:nvSpPr>
          <p:cNvPr id="5" name="Content Placeholder 4">
            <a:extLst>
              <a:ext uri="{FF2B5EF4-FFF2-40B4-BE49-F238E27FC236}">
                <a16:creationId xmlns:a16="http://schemas.microsoft.com/office/drawing/2014/main" id="{B2915587-B073-4D81-A8DC-8511CDC52D85}"/>
              </a:ext>
            </a:extLst>
          </p:cNvPr>
          <p:cNvSpPr>
            <a:spLocks noGrp="1"/>
          </p:cNvSpPr>
          <p:nvPr>
            <p:ph idx="1"/>
          </p:nvPr>
        </p:nvSpPr>
        <p:spPr>
          <a:xfrm>
            <a:off x="685800" y="1200150"/>
            <a:ext cx="8129110" cy="3416519"/>
          </a:xfrm>
        </p:spPr>
        <p:txBody>
          <a:bodyPr>
            <a:noAutofit/>
          </a:bodyPr>
          <a:lstStyle/>
          <a:p>
            <a:r>
              <a:rPr lang="en-IN" sz="2400" b="1" dirty="0">
                <a:solidFill>
                  <a:srgbClr val="FFFF00"/>
                </a:solidFill>
              </a:rPr>
              <a:t>Data flow : </a:t>
            </a:r>
            <a:r>
              <a:rPr lang="en-IN" sz="2400" dirty="0"/>
              <a:t>The Dataflow Analyzer </a:t>
            </a:r>
            <a:r>
              <a:rPr lang="en-US" sz="2400" dirty="0"/>
              <a:t>uses global, </a:t>
            </a:r>
            <a:r>
              <a:rPr lang="en-US" sz="2400" dirty="0" smtClean="0"/>
              <a:t>intra procedural </a:t>
            </a:r>
            <a:r>
              <a:rPr lang="en-US" sz="2400" dirty="0"/>
              <a:t>taint </a:t>
            </a:r>
            <a:r>
              <a:rPr lang="en-US" sz="2400" dirty="0" smtClean="0"/>
              <a:t>propagation analysis </a:t>
            </a:r>
            <a:r>
              <a:rPr lang="en-US" sz="2400" dirty="0"/>
              <a:t>to detect the flow of data between a source (site of user input) and </a:t>
            </a:r>
            <a:r>
              <a:rPr lang="en-US" sz="2400" dirty="0" smtClean="0"/>
              <a:t>a sink </a:t>
            </a:r>
            <a:r>
              <a:rPr lang="en-US" sz="2400" dirty="0"/>
              <a:t>(dangerous function call or </a:t>
            </a:r>
            <a:r>
              <a:rPr lang="en-IN" sz="2400" dirty="0"/>
              <a:t>operation). </a:t>
            </a:r>
          </a:p>
          <a:p>
            <a:r>
              <a:rPr lang="en-IN" sz="2400" b="1" dirty="0" smtClean="0">
                <a:solidFill>
                  <a:srgbClr val="FFFF00"/>
                </a:solidFill>
              </a:rPr>
              <a:t>Semantics </a:t>
            </a:r>
            <a:r>
              <a:rPr lang="en-IN" sz="2400" b="1" dirty="0">
                <a:solidFill>
                  <a:srgbClr val="FFFF00"/>
                </a:solidFill>
              </a:rPr>
              <a:t>: </a:t>
            </a:r>
            <a:r>
              <a:rPr lang="en-US" sz="2400" dirty="0"/>
              <a:t>The Semantic Analyzer detects potentially dangerous uses of functions </a:t>
            </a:r>
            <a:r>
              <a:rPr lang="en-US" sz="2400" dirty="0" smtClean="0"/>
              <a:t>and APIs</a:t>
            </a:r>
            <a:r>
              <a:rPr lang="en-US" sz="2400" dirty="0"/>
              <a:t>.</a:t>
            </a:r>
          </a:p>
          <a:p>
            <a:r>
              <a:rPr lang="en-US" sz="2400" b="1" dirty="0">
                <a:solidFill>
                  <a:srgbClr val="FFFF00"/>
                </a:solidFill>
              </a:rPr>
              <a:t>Structural : </a:t>
            </a:r>
            <a:r>
              <a:rPr lang="en-US" sz="2400" dirty="0"/>
              <a:t>By understanding the way programs are structured, the Structural </a:t>
            </a:r>
            <a:r>
              <a:rPr lang="en-US" sz="2400" dirty="0" smtClean="0"/>
              <a:t>Analyzer identifies violations </a:t>
            </a:r>
            <a:r>
              <a:rPr lang="en-US" sz="2400" dirty="0"/>
              <a:t>of secure programming </a:t>
            </a:r>
            <a:r>
              <a:rPr lang="en-US" sz="2400" dirty="0" smtClean="0"/>
              <a:t>practices.</a:t>
            </a:r>
            <a:endParaRPr lang="en-IN" sz="2400" dirty="0"/>
          </a:p>
        </p:txBody>
      </p:sp>
      <p:sp>
        <p:nvSpPr>
          <p:cNvPr id="6" name="Title 1">
            <a:extLst>
              <a:ext uri="{FF2B5EF4-FFF2-40B4-BE49-F238E27FC236}">
                <a16:creationId xmlns:a16="http://schemas.microsoft.com/office/drawing/2014/main" id="{58C47EC1-062B-42B1-BF7A-291E2211C833}"/>
              </a:ext>
            </a:extLst>
          </p:cNvPr>
          <p:cNvSpPr txBox="1">
            <a:spLocks/>
          </p:cNvSpPr>
          <p:nvPr/>
        </p:nvSpPr>
        <p:spPr>
          <a:xfrm>
            <a:off x="609600" y="285750"/>
            <a:ext cx="7733824" cy="807167"/>
          </a:xfrm>
          <a:prstGeom prst="rect">
            <a:avLst/>
          </a:prstGeom>
        </p:spPr>
        <p:txBody>
          <a:bodyPr rIns="91440" anchor="b">
            <a:normAutofit/>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defTabSz="914400"/>
            <a:r>
              <a:rPr lang="en-IN" sz="3200" dirty="0" smtClean="0"/>
              <a:t>Static Code </a:t>
            </a:r>
            <a:r>
              <a:rPr lang="en-IN" sz="3200" dirty="0" err="1" smtClean="0"/>
              <a:t>Anazlyzers</a:t>
            </a:r>
            <a:endParaRPr lang="en-IN" sz="3200" dirty="0"/>
          </a:p>
        </p:txBody>
      </p:sp>
    </p:spTree>
    <p:extLst>
      <p:ext uri="{BB962C8B-B14F-4D97-AF65-F5344CB8AC3E}">
        <p14:creationId xmlns:p14="http://schemas.microsoft.com/office/powerpoint/2010/main" val="2618095763"/>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7467600" cy="651271"/>
          </a:xfrm>
        </p:spPr>
        <p:txBody>
          <a:bodyPr>
            <a:normAutofit fontScale="90000"/>
          </a:bodyPr>
          <a:lstStyle/>
          <a:p>
            <a:r>
              <a:rPr lang="en-US" dirty="0" smtClean="0"/>
              <a:t>Trends - I</a:t>
            </a:r>
            <a:endParaRPr lang="en-US" dirty="0"/>
          </a:p>
        </p:txBody>
      </p:sp>
      <p:sp>
        <p:nvSpPr>
          <p:cNvPr id="3" name="Content Placeholder 2"/>
          <p:cNvSpPr>
            <a:spLocks noGrp="1"/>
          </p:cNvSpPr>
          <p:nvPr>
            <p:ph idx="1"/>
          </p:nvPr>
        </p:nvSpPr>
        <p:spPr>
          <a:xfrm>
            <a:off x="838200" y="1123950"/>
            <a:ext cx="8068496" cy="3693414"/>
          </a:xfrm>
        </p:spPr>
        <p:txBody>
          <a:bodyPr>
            <a:normAutofit fontScale="70000" lnSpcReduction="20000"/>
          </a:bodyPr>
          <a:lstStyle/>
          <a:p>
            <a:pPr algn="just"/>
            <a:r>
              <a:rPr lang="en-US" dirty="0" smtClean="0"/>
              <a:t>Advancements in web applications, web services and other technology have changed the way we do business and access and share information. </a:t>
            </a:r>
            <a:r>
              <a:rPr lang="en-US" u="sng" dirty="0" smtClean="0">
                <a:solidFill>
                  <a:srgbClr val="FFFF00"/>
                </a:solidFill>
              </a:rPr>
              <a:t>Many businesses have shifted most of their operations online </a:t>
            </a:r>
            <a:r>
              <a:rPr lang="en-US" dirty="0" smtClean="0"/>
              <a:t>so employees from remote offices and business partners from different countries can share sensitive data in real time and collaborate towards a common goal.</a:t>
            </a:r>
          </a:p>
          <a:p>
            <a:pPr algn="just"/>
            <a:r>
              <a:rPr lang="en-US" dirty="0" smtClean="0">
                <a:solidFill>
                  <a:srgbClr val="FFFF00"/>
                </a:solidFill>
              </a:rPr>
              <a:t>Everything is demanded online</a:t>
            </a:r>
            <a:r>
              <a:rPr lang="en-US" dirty="0" smtClean="0"/>
              <a:t>; starting from online banking to online shopping, which is pushing all data towards vulnerability.</a:t>
            </a:r>
          </a:p>
          <a:p>
            <a:pPr algn="just"/>
            <a:r>
              <a:rPr lang="en-US" dirty="0" smtClean="0"/>
              <a:t>As everything is demanded online, hence it is giving the birth of a new industry i.e. </a:t>
            </a:r>
            <a:r>
              <a:rPr lang="en-US" b="1" u="sng" dirty="0" smtClean="0">
                <a:solidFill>
                  <a:srgbClr val="FFFF00"/>
                </a:solidFill>
              </a:rPr>
              <a:t>Application Security</a:t>
            </a:r>
            <a:r>
              <a:rPr lang="en-US" dirty="0" smtClean="0"/>
              <a:t>. </a:t>
            </a:r>
            <a:endParaRPr lang="en-US" dirty="0"/>
          </a:p>
        </p:txBody>
      </p:sp>
      <p:sp>
        <p:nvSpPr>
          <p:cNvPr id="4" name="Title 1"/>
          <p:cNvSpPr txBox="1">
            <a:spLocks/>
          </p:cNvSpPr>
          <p:nvPr/>
        </p:nvSpPr>
        <p:spPr>
          <a:xfrm>
            <a:off x="685800" y="133350"/>
            <a:ext cx="7467600" cy="708421"/>
          </a:xfrm>
          <a:prstGeom prst="rect">
            <a:avLst/>
          </a:prstGeom>
        </p:spPr>
        <p:style>
          <a:lnRef idx="0">
            <a:schemeClr val="accent1"/>
          </a:lnRef>
          <a:fillRef idx="3">
            <a:schemeClr val="accent1"/>
          </a:fillRef>
          <a:effectRef idx="3">
            <a:schemeClr val="accent1"/>
          </a:effectRef>
          <a:fontRef idx="minor">
            <a:schemeClr val="lt1"/>
          </a:fontRef>
        </p:style>
        <p:txBody>
          <a:bodyPr rIns="91440" anchor="b">
            <a:normAutofit fontScale="90000" lnSpcReduction="10000"/>
            <a:scene3d>
              <a:camera prst="orthographicFront"/>
              <a:lightRig rig="soft" dir="t">
                <a:rot lat="0" lon="0" rev="2400000"/>
              </a:lightRig>
            </a:scene3d>
            <a:sp3d>
              <a:bevelT w="19050" h="12700"/>
            </a:sp3d>
          </a:bodyPr>
          <a:lstStyle/>
          <a:p>
            <a:pPr marL="54864" marR="0" lvl="0" indent="0" algn="r" defTabSz="914400" rtl="0" eaLnBrk="1" fontAlgn="auto" latinLnBrk="0" hangingPunct="1">
              <a:lnSpc>
                <a:spcPct val="100000"/>
              </a:lnSpc>
              <a:spcBef>
                <a:spcPct val="0"/>
              </a:spcBef>
              <a:spcAft>
                <a:spcPts val="0"/>
              </a:spcAft>
              <a:buClrTx/>
              <a:buSzTx/>
              <a:buFontTx/>
              <a:buNone/>
              <a:tabLst/>
              <a:defRPr/>
            </a:pPr>
            <a:r>
              <a:rPr kumimoji="0" lang="en-US" sz="4600" b="0" i="0" u="none" strike="noStrike" kern="1200" cap="none" spc="0" normalizeH="0" baseline="0" noProof="0" dirty="0" smtClean="0">
                <a:ln>
                  <a:noFill/>
                </a:ln>
                <a:solidFill>
                  <a:schemeClr val="lt1"/>
                </a:solidFill>
                <a:effectLst>
                  <a:outerShdw blurRad="38100" dist="25500" dir="5400000" algn="tl" rotWithShape="0">
                    <a:srgbClr val="000000">
                      <a:satMod val="180000"/>
                      <a:alpha val="75000"/>
                    </a:srgbClr>
                  </a:outerShdw>
                </a:effectLst>
                <a:uLnTx/>
                <a:uFillTx/>
                <a:latin typeface="+mn-lt"/>
                <a:ea typeface="+mn-ea"/>
                <a:cs typeface="+mn-cs"/>
              </a:rPr>
              <a:t>Trends - I</a:t>
            </a:r>
            <a:endParaRPr kumimoji="0" lang="en-US" sz="4600" b="0" i="0" u="none" strike="noStrike" kern="1200" cap="none" spc="0" normalizeH="0" baseline="0" noProof="0" dirty="0">
              <a:ln>
                <a:noFill/>
              </a:ln>
              <a:solidFill>
                <a:schemeClr val="lt1"/>
              </a:solidFill>
              <a:effectLst>
                <a:outerShdw blurRad="38100" dist="25500" dir="5400000" algn="tl" rotWithShape="0">
                  <a:srgbClr val="000000">
                    <a:satMod val="180000"/>
                    <a:alpha val="75000"/>
                  </a:srgbClr>
                </a:outerShdw>
              </a:effectLst>
              <a:uLnTx/>
              <a:uFillTx/>
              <a:latin typeface="+mn-lt"/>
              <a:ea typeface="+mn-ea"/>
              <a:cs typeface="+mn-cs"/>
            </a:endParaRPr>
          </a:p>
        </p:txBody>
      </p:sp>
      <p:sp>
        <p:nvSpPr>
          <p:cNvPr id="5" name="TextBox 4"/>
          <p:cNvSpPr txBox="1"/>
          <p:nvPr/>
        </p:nvSpPr>
        <p:spPr>
          <a:xfrm>
            <a:off x="152400" y="1885950"/>
            <a:ext cx="914400" cy="738664"/>
          </a:xfrm>
          <a:prstGeom prst="rect">
            <a:avLst/>
          </a:prstGeom>
          <a:noFill/>
        </p:spPr>
        <p:txBody>
          <a:bodyPr wrap="square" rtlCol="0">
            <a:spAutoFit/>
          </a:bodyPr>
          <a:lstStyle/>
          <a:p>
            <a:r>
              <a:rPr lang="en-US" sz="1400" dirty="0" smtClean="0"/>
              <a:t>Change in doing business</a:t>
            </a:r>
            <a:endParaRPr lang="en-US" sz="1400" dirty="0"/>
          </a:p>
        </p:txBody>
      </p:sp>
      <p:sp>
        <p:nvSpPr>
          <p:cNvPr id="6" name="Footer Placeholder 5"/>
          <p:cNvSpPr>
            <a:spLocks noGrp="1"/>
          </p:cNvSpPr>
          <p:nvPr>
            <p:ph type="ftr" sz="quarter" idx="11"/>
          </p:nvPr>
        </p:nvSpPr>
        <p:spPr/>
        <p:txBody>
          <a:bodyPr/>
          <a:lstStyle/>
          <a:p>
            <a:r>
              <a:rPr lang="en-US" smtClean="0"/>
              <a:t>NIC, Lucknow</a:t>
            </a:r>
            <a:endParaRPr lang="en-US"/>
          </a:p>
        </p:txBody>
      </p:sp>
      <p:sp>
        <p:nvSpPr>
          <p:cNvPr id="7" name="Slide Number Placeholder 6"/>
          <p:cNvSpPr>
            <a:spLocks noGrp="1"/>
          </p:cNvSpPr>
          <p:nvPr>
            <p:ph type="sldNum" sz="quarter" idx="12"/>
          </p:nvPr>
        </p:nvSpPr>
        <p:spPr/>
        <p:txBody>
          <a:bodyPr/>
          <a:lstStyle/>
          <a:p>
            <a:fld id="{A3B9734E-3F9B-45C3-B944-4E3A09F2BDDF}" type="slidenum">
              <a:rPr lang="en-US" smtClean="0"/>
              <a:pPr/>
              <a:t>5</a:t>
            </a:fld>
            <a:endParaRPr lang="en-US"/>
          </a:p>
        </p:txBody>
      </p:sp>
    </p:spTree>
  </p:cSld>
  <p:clrMapOvr>
    <a:masterClrMapping/>
  </p:clrMapOvr>
  <p:transition spd="med">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239" y="-95250"/>
            <a:ext cx="8324161" cy="685800"/>
          </a:xfrm>
        </p:spPr>
        <p:txBody>
          <a:bodyPr>
            <a:noAutofit/>
          </a:bodyPr>
          <a:lstStyle/>
          <a:p>
            <a:r>
              <a:rPr lang="en-US" sz="3200" dirty="0" smtClean="0"/>
              <a:t>Security Standards &amp; Regulations</a:t>
            </a:r>
            <a:endParaRPr lang="en-US" sz="2800" dirty="0"/>
          </a:p>
        </p:txBody>
      </p:sp>
      <p:sp>
        <p:nvSpPr>
          <p:cNvPr id="3" name="Content Placeholder 2"/>
          <p:cNvSpPr>
            <a:spLocks noGrp="1"/>
          </p:cNvSpPr>
          <p:nvPr>
            <p:ph idx="1"/>
          </p:nvPr>
        </p:nvSpPr>
        <p:spPr>
          <a:xfrm>
            <a:off x="381001" y="623539"/>
            <a:ext cx="8763000" cy="4343400"/>
          </a:xfrm>
        </p:spPr>
        <p:txBody>
          <a:bodyPr>
            <a:normAutofit fontScale="77500" lnSpcReduction="20000"/>
          </a:bodyPr>
          <a:lstStyle/>
          <a:p>
            <a:pPr fontAlgn="base"/>
            <a:r>
              <a:rPr lang="en-US" sz="2300" b="1" u="sng" dirty="0" smtClean="0">
                <a:solidFill>
                  <a:srgbClr val="FFFF00"/>
                </a:solidFill>
              </a:rPr>
              <a:t>PCI-DSS</a:t>
            </a:r>
          </a:p>
          <a:p>
            <a:pPr lvl="1" fontAlgn="base"/>
            <a:r>
              <a:rPr lang="en-US" sz="1800" dirty="0" smtClean="0"/>
              <a:t>PCI-DSS is specific to the payments industry and is a mixture of practice and policy statements that are not code specific. </a:t>
            </a:r>
          </a:p>
          <a:p>
            <a:pPr fontAlgn="base"/>
            <a:r>
              <a:rPr lang="en-US" sz="2300" b="1" u="sng" dirty="0" smtClean="0">
                <a:solidFill>
                  <a:srgbClr val="FFFF00"/>
                </a:solidFill>
              </a:rPr>
              <a:t>CWE Top 25</a:t>
            </a:r>
          </a:p>
          <a:p>
            <a:pPr lvl="1" fontAlgn="base"/>
            <a:r>
              <a:rPr lang="en-US" sz="1800" dirty="0" smtClean="0"/>
              <a:t>The CWE Top 25 is a list of the most common software mistakes made by people writing software regardless of language or purpose.</a:t>
            </a:r>
          </a:p>
          <a:p>
            <a:pPr fontAlgn="base"/>
            <a:r>
              <a:rPr lang="en-US" sz="2300" b="1" u="sng" dirty="0" smtClean="0">
                <a:solidFill>
                  <a:srgbClr val="FFFF00"/>
                </a:solidFill>
              </a:rPr>
              <a:t>OWASP Top 10</a:t>
            </a:r>
          </a:p>
          <a:p>
            <a:pPr lvl="1" fontAlgn="base"/>
            <a:r>
              <a:rPr lang="en-US" sz="1800" dirty="0" smtClean="0"/>
              <a:t>The OWASP Top 10 is the list of most common vulnerabilities in web based applications, which includes non-coded vulnerabilities.</a:t>
            </a:r>
          </a:p>
          <a:p>
            <a:pPr fontAlgn="base"/>
            <a:r>
              <a:rPr lang="en-US" sz="2300" b="1" u="sng" dirty="0" smtClean="0">
                <a:solidFill>
                  <a:srgbClr val="FFFF00"/>
                </a:solidFill>
              </a:rPr>
              <a:t>NIST SAMATE</a:t>
            </a:r>
          </a:p>
          <a:p>
            <a:pPr lvl="1" fontAlgn="base"/>
            <a:r>
              <a:rPr lang="en-US" sz="1800" dirty="0" smtClean="0"/>
              <a:t>NIST SAMATE is part of a software assurance framework. It details the processes and practices around ensuring that a software product does only what is intended, and is free from tampering.</a:t>
            </a:r>
          </a:p>
          <a:p>
            <a:r>
              <a:rPr lang="en-US" sz="2300" b="1" u="sng" dirty="0" smtClean="0">
                <a:solidFill>
                  <a:srgbClr val="FFFF00"/>
                </a:solidFill>
              </a:rPr>
              <a:t>CERT Secure Coding</a:t>
            </a:r>
          </a:p>
          <a:p>
            <a:pPr lvl="1"/>
            <a:r>
              <a:rPr lang="en-US" sz="1800" dirty="0" smtClean="0"/>
              <a:t>CERT C is specific guidance on writing "secure and resilient software in C and C++". The focus is on language specific advice on what to do and what not to do with what is a very powerful language that assumes you know what you are doing. </a:t>
            </a:r>
          </a:p>
          <a:p>
            <a:pPr>
              <a:buNone/>
            </a:pPr>
            <a:r>
              <a:rPr lang="en-US" sz="2300" b="1" dirty="0" smtClean="0">
                <a:solidFill>
                  <a:schemeClr val="tx2">
                    <a:lumMod val="10000"/>
                  </a:schemeClr>
                </a:solidFill>
              </a:rPr>
              <a:t>                                          * </a:t>
            </a:r>
            <a:r>
              <a:rPr lang="en-US" sz="2300" b="1" dirty="0" smtClean="0">
                <a:solidFill>
                  <a:srgbClr val="FFFF00"/>
                </a:solidFill>
              </a:rPr>
              <a:t>DISA-STIG:</a:t>
            </a:r>
            <a:r>
              <a:rPr lang="en-US" dirty="0" smtClean="0"/>
              <a:t> </a:t>
            </a:r>
            <a:r>
              <a:rPr lang="en-US" sz="1800" dirty="0" smtClean="0"/>
              <a:t>This is compliance of Information assurance</a:t>
            </a:r>
          </a:p>
          <a:p>
            <a:pPr>
              <a:buNone/>
            </a:pPr>
            <a:r>
              <a:rPr lang="en-US" sz="2300" b="1" dirty="0" smtClean="0">
                <a:solidFill>
                  <a:schemeClr val="tx2">
                    <a:lumMod val="10000"/>
                  </a:schemeClr>
                </a:solidFill>
              </a:rPr>
              <a:t>                                          * </a:t>
            </a:r>
            <a:r>
              <a:rPr lang="en-US" sz="2300" b="1" dirty="0" smtClean="0">
                <a:solidFill>
                  <a:srgbClr val="FFFF00"/>
                </a:solidFill>
              </a:rPr>
              <a:t>Gramm-Leach-Bliley Act : </a:t>
            </a:r>
            <a:r>
              <a:rPr lang="en-US" sz="1700" dirty="0" smtClean="0"/>
              <a:t>It is known as GLBA and it is </a:t>
            </a:r>
          </a:p>
          <a:p>
            <a:pPr>
              <a:buNone/>
            </a:pPr>
            <a:r>
              <a:rPr lang="en-US" sz="1700" dirty="0" smtClean="0"/>
              <a:t>                                                            financial </a:t>
            </a:r>
            <a:r>
              <a:rPr lang="en-US" sz="1700" dirty="0" err="1" smtClean="0"/>
              <a:t>Modernisation</a:t>
            </a:r>
            <a:r>
              <a:rPr lang="en-US" sz="1700" dirty="0" smtClean="0"/>
              <a:t> act of 1999. In US the company has to tell how </a:t>
            </a:r>
          </a:p>
          <a:p>
            <a:pPr>
              <a:buNone/>
            </a:pPr>
            <a:r>
              <a:rPr lang="en-US" sz="1700" dirty="0" smtClean="0"/>
              <a:t>                                                            they are protecting the consumer information. </a:t>
            </a:r>
            <a:endParaRPr lang="en-US" sz="1600" b="1" dirty="0" smtClean="0">
              <a:solidFill>
                <a:schemeClr val="tx2">
                  <a:lumMod val="10000"/>
                </a:schemeClr>
              </a:solidFill>
            </a:endParaRPr>
          </a:p>
        </p:txBody>
      </p:sp>
      <p:sp>
        <p:nvSpPr>
          <p:cNvPr id="4" name="Footer Placeholder 3"/>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50</a:t>
            </a:fld>
            <a:endParaRPr lang="en-US"/>
          </a:p>
        </p:txBody>
      </p:sp>
    </p:spTree>
  </p:cSld>
  <p:clrMapOvr>
    <a:masterClrMapping/>
  </p:clrMapOvr>
  <p:transition spd="med">
    <p:pul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7467600" cy="365522"/>
          </a:xfrm>
        </p:spPr>
        <p:txBody>
          <a:bodyPr>
            <a:normAutofit fontScale="90000"/>
          </a:bodyPr>
          <a:lstStyle/>
          <a:p>
            <a:r>
              <a:rPr lang="en-US" dirty="0" smtClean="0"/>
              <a:t>Interesting examples – 1 of 3</a:t>
            </a:r>
            <a:endParaRPr lang="en-US" dirty="0"/>
          </a:p>
        </p:txBody>
      </p:sp>
      <p:sp>
        <p:nvSpPr>
          <p:cNvPr id="3" name="Content Placeholder 2"/>
          <p:cNvSpPr>
            <a:spLocks noGrp="1"/>
          </p:cNvSpPr>
          <p:nvPr>
            <p:ph idx="1"/>
          </p:nvPr>
        </p:nvSpPr>
        <p:spPr>
          <a:xfrm>
            <a:off x="381000" y="742950"/>
            <a:ext cx="8229600" cy="2857500"/>
          </a:xfrm>
        </p:spPr>
        <p:txBody>
          <a:bodyPr>
            <a:normAutofit fontScale="92500" lnSpcReduction="10000"/>
          </a:bodyPr>
          <a:lstStyle/>
          <a:p>
            <a:pPr lvl="1" algn="just"/>
            <a:r>
              <a:rPr lang="en-US" u="sng" dirty="0" smtClean="0">
                <a:solidFill>
                  <a:srgbClr val="FFFF00"/>
                </a:solidFill>
              </a:rPr>
              <a:t>Buffer Overflow Prevention</a:t>
            </a:r>
          </a:p>
          <a:p>
            <a:pPr lvl="2" algn="just">
              <a:buNone/>
            </a:pPr>
            <a:r>
              <a:rPr lang="en-US" dirty="0" smtClean="0"/>
              <a:t>    It is a common software security vulnerability. It happens when </a:t>
            </a:r>
            <a:r>
              <a:rPr lang="en-US" u="sng" dirty="0" smtClean="0">
                <a:solidFill>
                  <a:srgbClr val="FFFF00"/>
                </a:solidFill>
              </a:rPr>
              <a:t>a process tries to store data beyond a fixed-length buffer</a:t>
            </a:r>
            <a:r>
              <a:rPr lang="en-US" dirty="0" smtClean="0">
                <a:solidFill>
                  <a:srgbClr val="FFFF00"/>
                </a:solidFill>
              </a:rPr>
              <a:t>. </a:t>
            </a:r>
            <a:r>
              <a:rPr lang="en-US" dirty="0" smtClean="0"/>
              <a:t>For example, if there are 8 slots to store items in, there will be a problem if there is an attempt to store 9 items. In computer memory the overflowed data may overwrite data in the next location which can result in a </a:t>
            </a:r>
            <a:r>
              <a:rPr lang="en-US" u="sng" dirty="0" smtClean="0">
                <a:solidFill>
                  <a:srgbClr val="FFFF00"/>
                </a:solidFill>
              </a:rPr>
              <a:t>security vulnerability (stack smashing) or program termination (segmentation fault)</a:t>
            </a:r>
          </a:p>
          <a:p>
            <a:pPr lvl="2" algn="just">
              <a:buNone/>
            </a:pPr>
            <a:endParaRPr lang="en-US" dirty="0" smtClean="0">
              <a:solidFill>
                <a:srgbClr val="FFFF00"/>
              </a:solidFill>
            </a:endParaRPr>
          </a:p>
          <a:p>
            <a:pPr lvl="2" algn="just"/>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191633408"/>
              </p:ext>
            </p:extLst>
          </p:nvPr>
        </p:nvGraphicFramePr>
        <p:xfrm>
          <a:off x="457200" y="3562350"/>
          <a:ext cx="8229600" cy="132969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1329690">
                <a:tc>
                  <a:txBody>
                    <a:bodyPr/>
                    <a:lstStyle/>
                    <a:p>
                      <a:r>
                        <a:rPr kumimoji="0" lang="en-US" sz="1100" b="1" kern="1200" dirty="0" err="1" smtClean="0">
                          <a:solidFill>
                            <a:schemeClr val="lt1"/>
                          </a:solidFill>
                          <a:latin typeface="+mn-lt"/>
                          <a:ea typeface="+mn-ea"/>
                          <a:cs typeface="+mn-cs"/>
                        </a:rPr>
                        <a:t>int</a:t>
                      </a:r>
                      <a:r>
                        <a:rPr lang="en-US" sz="1100" dirty="0" smtClean="0"/>
                        <a:t> </a:t>
                      </a:r>
                      <a:r>
                        <a:rPr kumimoji="0" lang="en-US" sz="1100" b="1" kern="1200" dirty="0" err="1" smtClean="0">
                          <a:solidFill>
                            <a:schemeClr val="lt1"/>
                          </a:solidFill>
                          <a:latin typeface="+mn-lt"/>
                          <a:ea typeface="+mn-ea"/>
                          <a:cs typeface="+mn-cs"/>
                        </a:rPr>
                        <a:t>vulnerable_function</a:t>
                      </a:r>
                      <a:r>
                        <a:rPr lang="en-US" sz="1100" dirty="0" smtClean="0"/>
                        <a:t>(</a:t>
                      </a:r>
                      <a:r>
                        <a:rPr kumimoji="0" lang="en-US" sz="1100" b="1" kern="1200" dirty="0" smtClean="0">
                          <a:solidFill>
                            <a:schemeClr val="lt1"/>
                          </a:solidFill>
                          <a:latin typeface="+mn-lt"/>
                          <a:ea typeface="+mn-ea"/>
                          <a:cs typeface="+mn-cs"/>
                        </a:rPr>
                        <a:t>char</a:t>
                      </a:r>
                      <a:r>
                        <a:rPr lang="en-US" sz="1100" dirty="0" smtClean="0"/>
                        <a:t> </a:t>
                      </a:r>
                      <a:r>
                        <a:rPr kumimoji="0" lang="en-US" sz="1100" b="1" kern="1200" dirty="0" smtClean="0">
                          <a:solidFill>
                            <a:schemeClr val="lt1"/>
                          </a:solidFill>
                          <a:latin typeface="+mn-lt"/>
                          <a:ea typeface="+mn-ea"/>
                          <a:cs typeface="+mn-cs"/>
                        </a:rPr>
                        <a:t>*</a:t>
                      </a:r>
                      <a:r>
                        <a:rPr lang="en-US" sz="1100" dirty="0" smtClean="0"/>
                        <a:t> </a:t>
                      </a:r>
                      <a:r>
                        <a:rPr lang="en-US" sz="1100" dirty="0" err="1" smtClean="0"/>
                        <a:t>large_user_input</a:t>
                      </a:r>
                      <a:r>
                        <a:rPr lang="en-US" sz="1100" dirty="0" smtClean="0"/>
                        <a:t>) { </a:t>
                      </a:r>
                    </a:p>
                    <a:p>
                      <a:r>
                        <a:rPr kumimoji="0" lang="en-US" sz="1100" b="1" kern="1200" dirty="0" smtClean="0">
                          <a:solidFill>
                            <a:schemeClr val="lt1"/>
                          </a:solidFill>
                          <a:latin typeface="+mn-lt"/>
                          <a:ea typeface="+mn-ea"/>
                          <a:cs typeface="+mn-cs"/>
                        </a:rPr>
                        <a:t>char</a:t>
                      </a:r>
                      <a:r>
                        <a:rPr lang="en-US" sz="1100" dirty="0" smtClean="0"/>
                        <a:t> </a:t>
                      </a:r>
                      <a:r>
                        <a:rPr lang="en-US" sz="1100" dirty="0" err="1" smtClean="0"/>
                        <a:t>dst</a:t>
                      </a:r>
                      <a:r>
                        <a:rPr lang="en-US" sz="1100" dirty="0" smtClean="0"/>
                        <a:t>[SMALL]; </a:t>
                      </a:r>
                    </a:p>
                    <a:p>
                      <a:r>
                        <a:rPr lang="en-US" sz="1100" dirty="0" err="1" smtClean="0"/>
                        <a:t>strcpy</a:t>
                      </a:r>
                      <a:r>
                        <a:rPr lang="en-US" sz="1100" dirty="0" smtClean="0"/>
                        <a:t>(</a:t>
                      </a:r>
                      <a:r>
                        <a:rPr lang="en-US" sz="1100" dirty="0" err="1" smtClean="0"/>
                        <a:t>dst</a:t>
                      </a:r>
                      <a:r>
                        <a:rPr lang="en-US" sz="1100" dirty="0" smtClean="0"/>
                        <a:t>, </a:t>
                      </a:r>
                      <a:r>
                        <a:rPr lang="en-US" sz="1100" dirty="0" err="1" smtClean="0"/>
                        <a:t>large_user_input</a:t>
                      </a:r>
                      <a:r>
                        <a:rPr lang="en-US" sz="1100" dirty="0" smtClean="0"/>
                        <a:t>); </a:t>
                      </a:r>
                    </a:p>
                    <a:p>
                      <a:r>
                        <a:rPr lang="en-US" sz="1100" dirty="0" smtClean="0"/>
                        <a:t>}</a:t>
                      </a:r>
                      <a:endParaRPr lang="en-US" sz="1100" dirty="0"/>
                    </a:p>
                  </a:txBody>
                  <a:tcPr marT="34290" marB="34290"/>
                </a:tc>
                <a:tc>
                  <a:txBody>
                    <a:bodyPr/>
                    <a:lstStyle/>
                    <a:p>
                      <a:r>
                        <a:rPr kumimoji="0" lang="en-US" sz="1100" b="1" kern="1200" dirty="0" err="1" smtClean="0">
                          <a:solidFill>
                            <a:schemeClr val="lt1"/>
                          </a:solidFill>
                          <a:latin typeface="+mn-lt"/>
                          <a:ea typeface="+mn-ea"/>
                          <a:cs typeface="+mn-cs"/>
                        </a:rPr>
                        <a:t>int</a:t>
                      </a:r>
                      <a:r>
                        <a:rPr lang="en-US" sz="1100" dirty="0" smtClean="0"/>
                        <a:t> </a:t>
                      </a:r>
                      <a:r>
                        <a:rPr kumimoji="0" lang="en-US" sz="1100" b="1" kern="1200" dirty="0" err="1" smtClean="0">
                          <a:solidFill>
                            <a:schemeClr val="lt1"/>
                          </a:solidFill>
                          <a:latin typeface="+mn-lt"/>
                          <a:ea typeface="+mn-ea"/>
                          <a:cs typeface="+mn-cs"/>
                        </a:rPr>
                        <a:t>secure_function</a:t>
                      </a:r>
                      <a:r>
                        <a:rPr lang="en-US" sz="1100" dirty="0" smtClean="0"/>
                        <a:t>(</a:t>
                      </a:r>
                      <a:r>
                        <a:rPr kumimoji="0" lang="en-US" sz="1100" b="1" kern="1200" dirty="0" smtClean="0">
                          <a:solidFill>
                            <a:schemeClr val="lt1"/>
                          </a:solidFill>
                          <a:latin typeface="+mn-lt"/>
                          <a:ea typeface="+mn-ea"/>
                          <a:cs typeface="+mn-cs"/>
                        </a:rPr>
                        <a:t>char</a:t>
                      </a:r>
                      <a:r>
                        <a:rPr lang="en-US" sz="1100" dirty="0" smtClean="0"/>
                        <a:t> </a:t>
                      </a:r>
                      <a:r>
                        <a:rPr kumimoji="0" lang="en-US" sz="1100" b="1" kern="1200" dirty="0" smtClean="0">
                          <a:solidFill>
                            <a:schemeClr val="lt1"/>
                          </a:solidFill>
                          <a:latin typeface="+mn-lt"/>
                          <a:ea typeface="+mn-ea"/>
                          <a:cs typeface="+mn-cs"/>
                        </a:rPr>
                        <a:t>*</a:t>
                      </a:r>
                      <a:r>
                        <a:rPr lang="en-US" sz="1100" dirty="0" smtClean="0"/>
                        <a:t> </a:t>
                      </a:r>
                      <a:r>
                        <a:rPr lang="en-US" sz="1100" dirty="0" err="1" smtClean="0"/>
                        <a:t>user_input</a:t>
                      </a:r>
                      <a:r>
                        <a:rPr lang="en-US" sz="1100" dirty="0" smtClean="0"/>
                        <a:t>) { </a:t>
                      </a:r>
                      <a:r>
                        <a:rPr kumimoji="0" lang="en-US" sz="1100" b="1" kern="1200" dirty="0" smtClean="0">
                          <a:solidFill>
                            <a:schemeClr val="lt1"/>
                          </a:solidFill>
                          <a:latin typeface="+mn-lt"/>
                          <a:ea typeface="+mn-ea"/>
                          <a:cs typeface="+mn-cs"/>
                        </a:rPr>
                        <a:t>char</a:t>
                      </a:r>
                      <a:r>
                        <a:rPr lang="en-US" sz="1100" dirty="0" smtClean="0"/>
                        <a:t> </a:t>
                      </a:r>
                      <a:r>
                        <a:rPr lang="en-US" sz="1100" dirty="0" err="1" smtClean="0"/>
                        <a:t>dst</a:t>
                      </a:r>
                      <a:r>
                        <a:rPr lang="en-US" sz="1100" dirty="0" smtClean="0"/>
                        <a:t>[BUF_SIZE]; </a:t>
                      </a:r>
                      <a:r>
                        <a:rPr kumimoji="0" lang="en-US" sz="1100" b="1" i="1" kern="1200" dirty="0" smtClean="0">
                          <a:solidFill>
                            <a:schemeClr val="lt1"/>
                          </a:solidFill>
                          <a:latin typeface="+mn-lt"/>
                          <a:ea typeface="+mn-ea"/>
                          <a:cs typeface="+mn-cs"/>
                        </a:rPr>
                        <a:t>//copy a maximum of BUF_SIZE bytes</a:t>
                      </a:r>
                      <a:r>
                        <a:rPr lang="en-US" sz="1100" dirty="0" smtClean="0"/>
                        <a:t> </a:t>
                      </a:r>
                      <a:r>
                        <a:rPr lang="en-US" sz="1100" dirty="0" err="1" smtClean="0"/>
                        <a:t>strncpy</a:t>
                      </a:r>
                      <a:r>
                        <a:rPr lang="en-US" sz="1100" dirty="0" smtClean="0"/>
                        <a:t>(</a:t>
                      </a:r>
                      <a:r>
                        <a:rPr lang="en-US" sz="1100" dirty="0" err="1" smtClean="0"/>
                        <a:t>dst</a:t>
                      </a:r>
                      <a:r>
                        <a:rPr lang="en-US" sz="1100" dirty="0" smtClean="0"/>
                        <a:t>, </a:t>
                      </a:r>
                      <a:r>
                        <a:rPr lang="en-US" sz="1100" dirty="0" err="1" smtClean="0"/>
                        <a:t>user_input,BUF_SIZE</a:t>
                      </a:r>
                      <a:r>
                        <a:rPr lang="en-US" sz="1100" dirty="0" smtClean="0"/>
                        <a:t>); }</a:t>
                      </a:r>
                    </a:p>
                    <a:p>
                      <a:endParaRPr lang="en-US" sz="1100" dirty="0" smtClean="0"/>
                    </a:p>
                    <a:p>
                      <a:r>
                        <a:rPr lang="en-US" sz="1100" dirty="0" smtClean="0"/>
                        <a:t>Alternatively, </a:t>
                      </a:r>
                      <a:r>
                        <a:rPr lang="en-US" sz="1100" dirty="0" err="1" smtClean="0"/>
                        <a:t>Malloc</a:t>
                      </a:r>
                      <a:r>
                        <a:rPr lang="en-US" sz="1100" dirty="0" smtClean="0"/>
                        <a:t> can also be used</a:t>
                      </a:r>
                    </a:p>
                    <a:p>
                      <a:r>
                        <a:rPr kumimoji="0" lang="en-US" sz="1100" b="0" i="0" kern="1200" dirty="0" smtClean="0">
                          <a:solidFill>
                            <a:schemeClr val="lt1"/>
                          </a:solidFill>
                          <a:latin typeface="+mn-lt"/>
                          <a:ea typeface="+mn-ea"/>
                          <a:cs typeface="+mn-cs"/>
                        </a:rPr>
                        <a:t>to dynamically allocate memory on the heap using </a:t>
                      </a:r>
                      <a:r>
                        <a:rPr kumimoji="0" lang="en-US" sz="1400" b="0" i="0" u="none" strike="noStrike" kern="1200" dirty="0" err="1" smtClean="0">
                          <a:solidFill>
                            <a:schemeClr val="lt1"/>
                          </a:solidFill>
                          <a:latin typeface="+mn-lt"/>
                          <a:ea typeface="+mn-ea"/>
                          <a:cs typeface="+mn-cs"/>
                          <a:hlinkClick r:id="rId2" tooltip="Malloc"/>
                        </a:rPr>
                        <a:t>malloc</a:t>
                      </a:r>
                      <a:endParaRPr lang="en-US" sz="1100" dirty="0"/>
                    </a:p>
                  </a:txBody>
                  <a:tcPr marT="34290" marB="34290"/>
                </a:tc>
                <a:extLst>
                  <a:ext uri="{0D108BD9-81ED-4DB2-BD59-A6C34878D82A}">
                    <a16:rowId xmlns:a16="http://schemas.microsoft.com/office/drawing/2014/main" val="10000"/>
                  </a:ext>
                </a:extLst>
              </a:tr>
            </a:tbl>
          </a:graphicData>
        </a:graphic>
      </p:graphicFrame>
      <p:sp>
        <p:nvSpPr>
          <p:cNvPr id="5" name="Footer Placeholder 4"/>
          <p:cNvSpPr>
            <a:spLocks noGrp="1"/>
          </p:cNvSpPr>
          <p:nvPr>
            <p:ph type="ftr" sz="quarter" idx="11"/>
          </p:nvPr>
        </p:nvSpPr>
        <p:spPr/>
        <p:txBody>
          <a:bodyPr/>
          <a:lstStyle/>
          <a:p>
            <a:r>
              <a:rPr lang="en-US" smtClean="0"/>
              <a:t>NIC, Lucknow</a:t>
            </a:r>
            <a:endParaRPr lang="en-US"/>
          </a:p>
        </p:txBody>
      </p:sp>
      <p:sp>
        <p:nvSpPr>
          <p:cNvPr id="6" name="Slide Number Placeholder 5"/>
          <p:cNvSpPr>
            <a:spLocks noGrp="1"/>
          </p:cNvSpPr>
          <p:nvPr>
            <p:ph type="sldNum" sz="quarter" idx="12"/>
          </p:nvPr>
        </p:nvSpPr>
        <p:spPr/>
        <p:txBody>
          <a:bodyPr/>
          <a:lstStyle/>
          <a:p>
            <a:fld id="{A3B9734E-3F9B-45C3-B944-4E3A09F2BDDF}" type="slidenum">
              <a:rPr lang="en-US" smtClean="0"/>
              <a:pPr/>
              <a:t>51</a:t>
            </a:fld>
            <a:endParaRPr lang="en-US"/>
          </a:p>
        </p:txBody>
      </p:sp>
    </p:spTree>
  </p:cSld>
  <p:clrMapOvr>
    <a:masterClrMapping/>
  </p:clrMapOvr>
  <p:transition spd="med">
    <p:pul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7467600" cy="536972"/>
          </a:xfrm>
        </p:spPr>
        <p:txBody>
          <a:bodyPr>
            <a:normAutofit fontScale="90000"/>
          </a:bodyPr>
          <a:lstStyle/>
          <a:p>
            <a:r>
              <a:rPr lang="en-US" dirty="0"/>
              <a:t>Interesting </a:t>
            </a:r>
            <a:r>
              <a:rPr lang="en-US" dirty="0" smtClean="0"/>
              <a:t>examples – 2 of 3</a:t>
            </a:r>
            <a:endParaRPr lang="en-US" dirty="0"/>
          </a:p>
        </p:txBody>
      </p:sp>
      <p:sp>
        <p:nvSpPr>
          <p:cNvPr id="3" name="Content Placeholder 2"/>
          <p:cNvSpPr>
            <a:spLocks noGrp="1"/>
          </p:cNvSpPr>
          <p:nvPr>
            <p:ph idx="1"/>
          </p:nvPr>
        </p:nvSpPr>
        <p:spPr>
          <a:xfrm>
            <a:off x="457200" y="666750"/>
            <a:ext cx="8229600" cy="3941064"/>
          </a:xfrm>
        </p:spPr>
        <p:txBody>
          <a:bodyPr/>
          <a:lstStyle/>
          <a:p>
            <a:pPr algn="just"/>
            <a:r>
              <a:rPr lang="en-US" sz="2400" dirty="0" smtClean="0">
                <a:solidFill>
                  <a:srgbClr val="FFFF00"/>
                </a:solidFill>
              </a:rPr>
              <a:t>Format String Attack Prevention</a:t>
            </a:r>
          </a:p>
          <a:p>
            <a:pPr algn="just">
              <a:buNone/>
            </a:pPr>
            <a:r>
              <a:rPr lang="en-US" sz="1600" dirty="0" smtClean="0"/>
              <a:t>	</a:t>
            </a:r>
            <a:r>
              <a:rPr lang="en-US" sz="2000" dirty="0" smtClean="0"/>
              <a:t>A Format String Attack is when </a:t>
            </a:r>
            <a:r>
              <a:rPr lang="en-US" sz="2000" u="sng" dirty="0" smtClean="0">
                <a:solidFill>
                  <a:srgbClr val="FFFF00"/>
                </a:solidFill>
              </a:rPr>
              <a:t>a malicious user supplies specific inputs that will eventually be entered as an argument to a function </a:t>
            </a:r>
            <a:r>
              <a:rPr lang="en-US" sz="2000" dirty="0" smtClean="0"/>
              <a:t>that performs formatting, such as </a:t>
            </a:r>
            <a:r>
              <a:rPr lang="en-US" sz="2000" dirty="0" err="1" smtClean="0"/>
              <a:t>printf</a:t>
            </a:r>
            <a:r>
              <a:rPr lang="en-US" sz="2000" dirty="0" smtClean="0"/>
              <a:t>()</a:t>
            </a:r>
            <a:r>
              <a:rPr lang="en-US" sz="2000" dirty="0" smtClean="0">
                <a:solidFill>
                  <a:srgbClr val="FFFF00"/>
                </a:solidFill>
              </a:rPr>
              <a:t>. </a:t>
            </a:r>
            <a:r>
              <a:rPr lang="en-US" sz="2000" dirty="0" smtClean="0"/>
              <a:t>The attack involves the adversary reading from or writing to the </a:t>
            </a:r>
            <a:r>
              <a:rPr lang="en-US" sz="2000" dirty="0" smtClean="0">
                <a:solidFill>
                  <a:srgbClr val="FFFF00"/>
                </a:solidFill>
              </a:rPr>
              <a:t>stack</a:t>
            </a:r>
            <a:r>
              <a:rPr lang="en-US" sz="2000" dirty="0" smtClean="0"/>
              <a:t>.</a:t>
            </a:r>
          </a:p>
          <a:p>
            <a:pPr algn="just"/>
            <a:r>
              <a:rPr lang="en-US" sz="2000" dirty="0" smtClean="0"/>
              <a:t>The C </a:t>
            </a:r>
            <a:r>
              <a:rPr lang="en-US" sz="2000" dirty="0" err="1" smtClean="0"/>
              <a:t>printf</a:t>
            </a:r>
            <a:r>
              <a:rPr lang="en-US" sz="2000" dirty="0" smtClean="0"/>
              <a:t> function writes output to </a:t>
            </a:r>
            <a:r>
              <a:rPr lang="en-US" sz="2000" dirty="0" err="1" smtClean="0"/>
              <a:t>stdout</a:t>
            </a:r>
            <a:r>
              <a:rPr lang="en-US" sz="2000" dirty="0" smtClean="0"/>
              <a:t>. If the parameter of the </a:t>
            </a:r>
            <a:r>
              <a:rPr lang="en-US" sz="2000" dirty="0" err="1" smtClean="0"/>
              <a:t>printf</a:t>
            </a:r>
            <a:r>
              <a:rPr lang="en-US" sz="2000" dirty="0" smtClean="0"/>
              <a:t> function is not properly formatted, </a:t>
            </a:r>
            <a:r>
              <a:rPr lang="en-US" sz="2000" dirty="0" smtClean="0">
                <a:solidFill>
                  <a:srgbClr val="FFFF00"/>
                </a:solidFill>
              </a:rPr>
              <a:t>several security bugs can be introduced.</a:t>
            </a:r>
            <a:r>
              <a:rPr lang="en-US" sz="2000" dirty="0" smtClean="0"/>
              <a:t> Below is a program that is vulnerable to a format string attack.</a:t>
            </a:r>
          </a:p>
          <a:p>
            <a:pPr lvl="1" algn="just"/>
            <a:endParaRPr lang="en-US" sz="1800" dirty="0"/>
          </a:p>
        </p:txBody>
      </p:sp>
      <p:graphicFrame>
        <p:nvGraphicFramePr>
          <p:cNvPr id="4" name="Table 3"/>
          <p:cNvGraphicFramePr>
            <a:graphicFrameLocks noGrp="1"/>
          </p:cNvGraphicFramePr>
          <p:nvPr/>
        </p:nvGraphicFramePr>
        <p:xfrm>
          <a:off x="304800" y="3486150"/>
          <a:ext cx="8458200" cy="1543050"/>
        </p:xfrm>
        <a:graphic>
          <a:graphicData uri="http://schemas.openxmlformats.org/drawingml/2006/table">
            <a:tbl>
              <a:tblPr firstRow="1" bandRow="1">
                <a:tableStyleId>{5C22544A-7EE6-4342-B048-85BDC9FD1C3A}</a:tableStyleId>
              </a:tblPr>
              <a:tblGrid>
                <a:gridCol w="4229100">
                  <a:extLst>
                    <a:ext uri="{9D8B030D-6E8A-4147-A177-3AD203B41FA5}">
                      <a16:colId xmlns:a16="http://schemas.microsoft.com/office/drawing/2014/main" val="20000"/>
                    </a:ext>
                  </a:extLst>
                </a:gridCol>
                <a:gridCol w="4229100">
                  <a:extLst>
                    <a:ext uri="{9D8B030D-6E8A-4147-A177-3AD203B41FA5}">
                      <a16:colId xmlns:a16="http://schemas.microsoft.com/office/drawing/2014/main" val="20001"/>
                    </a:ext>
                  </a:extLst>
                </a:gridCol>
              </a:tblGrid>
              <a:tr h="1543050">
                <a:tc>
                  <a:txBody>
                    <a:bodyPr/>
                    <a:lstStyle/>
                    <a:p>
                      <a:r>
                        <a:rPr kumimoji="0" lang="en-US" sz="1400" b="1" kern="1200" dirty="0" err="1" smtClean="0">
                          <a:solidFill>
                            <a:schemeClr val="lt1"/>
                          </a:solidFill>
                          <a:latin typeface="+mn-lt"/>
                          <a:ea typeface="+mn-ea"/>
                          <a:cs typeface="+mn-cs"/>
                        </a:rPr>
                        <a:t>int</a:t>
                      </a:r>
                      <a:r>
                        <a:rPr lang="en-US" sz="1400" dirty="0" smtClean="0"/>
                        <a:t> </a:t>
                      </a:r>
                      <a:r>
                        <a:rPr kumimoji="0" lang="en-US" sz="1400" b="1" kern="1200" dirty="0" err="1" smtClean="0">
                          <a:solidFill>
                            <a:schemeClr val="lt1"/>
                          </a:solidFill>
                          <a:latin typeface="+mn-lt"/>
                          <a:ea typeface="+mn-ea"/>
                          <a:cs typeface="+mn-cs"/>
                        </a:rPr>
                        <a:t>vulnerable_print</a:t>
                      </a:r>
                      <a:r>
                        <a:rPr lang="en-US" sz="1400" dirty="0" smtClean="0"/>
                        <a:t>(</a:t>
                      </a:r>
                      <a:r>
                        <a:rPr kumimoji="0" lang="en-US" sz="1400" b="1" kern="1200" dirty="0" smtClean="0">
                          <a:solidFill>
                            <a:schemeClr val="lt1"/>
                          </a:solidFill>
                          <a:latin typeface="+mn-lt"/>
                          <a:ea typeface="+mn-ea"/>
                          <a:cs typeface="+mn-cs"/>
                        </a:rPr>
                        <a:t>char</a:t>
                      </a:r>
                      <a:r>
                        <a:rPr lang="en-US" sz="1400" dirty="0" smtClean="0"/>
                        <a:t> </a:t>
                      </a:r>
                      <a:r>
                        <a:rPr kumimoji="0" lang="en-US" sz="1400" b="1" kern="1200" dirty="0" smtClean="0">
                          <a:solidFill>
                            <a:schemeClr val="lt1"/>
                          </a:solidFill>
                          <a:latin typeface="+mn-lt"/>
                          <a:ea typeface="+mn-ea"/>
                          <a:cs typeface="+mn-cs"/>
                        </a:rPr>
                        <a:t>*</a:t>
                      </a:r>
                      <a:r>
                        <a:rPr lang="en-US" sz="1400" dirty="0" smtClean="0"/>
                        <a:t> </a:t>
                      </a:r>
                      <a:r>
                        <a:rPr lang="en-US" sz="1400" dirty="0" err="1" smtClean="0"/>
                        <a:t>malicious_input</a:t>
                      </a:r>
                      <a:r>
                        <a:rPr lang="en-US" sz="1400" dirty="0" smtClean="0"/>
                        <a:t>) { </a:t>
                      </a:r>
                      <a:r>
                        <a:rPr lang="en-US" sz="1400" dirty="0" err="1" smtClean="0"/>
                        <a:t>printf</a:t>
                      </a:r>
                      <a:r>
                        <a:rPr lang="en-US" sz="1400" dirty="0" smtClean="0"/>
                        <a:t>(</a:t>
                      </a:r>
                      <a:r>
                        <a:rPr lang="en-US" sz="1400" dirty="0" err="1" smtClean="0"/>
                        <a:t>malicious_input</a:t>
                      </a:r>
                      <a:r>
                        <a:rPr lang="en-US" sz="1400" dirty="0" smtClean="0"/>
                        <a:t>); </a:t>
                      </a:r>
                    </a:p>
                    <a:p>
                      <a:r>
                        <a:rPr lang="en-US" sz="1400" dirty="0" smtClean="0"/>
                        <a:t>}</a:t>
                      </a:r>
                      <a:endParaRPr lang="en-US" sz="1400" dirty="0"/>
                    </a:p>
                  </a:txBody>
                  <a:tcPr marT="34290" marB="34290"/>
                </a:tc>
                <a:tc>
                  <a:txBody>
                    <a:bodyPr/>
                    <a:lstStyle/>
                    <a:p>
                      <a:r>
                        <a:rPr kumimoji="0" lang="en-US" sz="1400" b="0" i="0" kern="1200" dirty="0" smtClean="0">
                          <a:solidFill>
                            <a:schemeClr val="lt1"/>
                          </a:solidFill>
                          <a:latin typeface="+mn-lt"/>
                          <a:ea typeface="+mn-ea"/>
                          <a:cs typeface="+mn-cs"/>
                        </a:rPr>
                        <a:t>A malicious argument passed to the program could be “%</a:t>
                      </a:r>
                      <a:r>
                        <a:rPr kumimoji="0" lang="en-US" sz="1400" b="0" i="0" kern="1200" dirty="0" err="1" smtClean="0">
                          <a:solidFill>
                            <a:schemeClr val="lt1"/>
                          </a:solidFill>
                          <a:latin typeface="+mn-lt"/>
                          <a:ea typeface="+mn-ea"/>
                          <a:cs typeface="+mn-cs"/>
                        </a:rPr>
                        <a:t>s%s%s%s%s%s%s</a:t>
                      </a:r>
                      <a:r>
                        <a:rPr kumimoji="0" lang="en-US" sz="1400" b="0" i="0" kern="1200" dirty="0" smtClean="0">
                          <a:solidFill>
                            <a:schemeClr val="lt1"/>
                          </a:solidFill>
                          <a:latin typeface="+mn-lt"/>
                          <a:ea typeface="+mn-ea"/>
                          <a:cs typeface="+mn-cs"/>
                        </a:rPr>
                        <a:t>”, which can crash the program from improper memory reads.</a:t>
                      </a:r>
                      <a:endParaRPr lang="en-US" sz="1400" dirty="0"/>
                    </a:p>
                  </a:txBody>
                  <a:tcPr marT="34290" marB="34290"/>
                </a:tc>
                <a:extLst>
                  <a:ext uri="{0D108BD9-81ED-4DB2-BD59-A6C34878D82A}">
                    <a16:rowId xmlns:a16="http://schemas.microsoft.com/office/drawing/2014/main" val="10000"/>
                  </a:ext>
                </a:extLst>
              </a:tr>
            </a:tbl>
          </a:graphicData>
        </a:graphic>
      </p:graphicFrame>
      <p:sp>
        <p:nvSpPr>
          <p:cNvPr id="5" name="Footer Placeholder 4"/>
          <p:cNvSpPr>
            <a:spLocks noGrp="1"/>
          </p:cNvSpPr>
          <p:nvPr>
            <p:ph type="ftr" sz="quarter" idx="11"/>
          </p:nvPr>
        </p:nvSpPr>
        <p:spPr/>
        <p:txBody>
          <a:bodyPr/>
          <a:lstStyle/>
          <a:p>
            <a:r>
              <a:rPr lang="en-US" smtClean="0"/>
              <a:t>NIC, Lucknow</a:t>
            </a:r>
            <a:endParaRPr lang="en-US"/>
          </a:p>
        </p:txBody>
      </p:sp>
      <p:sp>
        <p:nvSpPr>
          <p:cNvPr id="6" name="Slide Number Placeholder 5"/>
          <p:cNvSpPr>
            <a:spLocks noGrp="1"/>
          </p:cNvSpPr>
          <p:nvPr>
            <p:ph type="sldNum" sz="quarter" idx="12"/>
          </p:nvPr>
        </p:nvSpPr>
        <p:spPr/>
        <p:txBody>
          <a:bodyPr/>
          <a:lstStyle/>
          <a:p>
            <a:fld id="{A3B9734E-3F9B-45C3-B944-4E3A09F2BDDF}" type="slidenum">
              <a:rPr lang="en-US" smtClean="0"/>
              <a:pPr/>
              <a:t>52</a:t>
            </a:fld>
            <a:endParaRPr lang="en-US"/>
          </a:p>
        </p:txBody>
      </p:sp>
    </p:spTree>
  </p:cSld>
  <p:clrMapOvr>
    <a:masterClrMapping/>
  </p:clrMapOvr>
  <p:transition spd="med">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7467600" cy="594122"/>
          </a:xfrm>
        </p:spPr>
        <p:txBody>
          <a:bodyPr>
            <a:normAutofit fontScale="90000"/>
          </a:bodyPr>
          <a:lstStyle/>
          <a:p>
            <a:r>
              <a:rPr lang="en-US" dirty="0"/>
              <a:t>Interesting </a:t>
            </a:r>
            <a:r>
              <a:rPr lang="en-US" dirty="0" smtClean="0"/>
              <a:t>examples – 3 of 3</a:t>
            </a:r>
            <a:endParaRPr lang="en-US" dirty="0"/>
          </a:p>
        </p:txBody>
      </p:sp>
      <p:sp>
        <p:nvSpPr>
          <p:cNvPr id="3" name="Content Placeholder 2"/>
          <p:cNvSpPr>
            <a:spLocks noGrp="1"/>
          </p:cNvSpPr>
          <p:nvPr>
            <p:ph idx="1"/>
          </p:nvPr>
        </p:nvSpPr>
        <p:spPr>
          <a:xfrm>
            <a:off x="457200" y="666750"/>
            <a:ext cx="8229600" cy="3394710"/>
          </a:xfrm>
        </p:spPr>
        <p:txBody>
          <a:bodyPr/>
          <a:lstStyle/>
          <a:p>
            <a:r>
              <a:rPr lang="en-US" sz="2400" dirty="0" smtClean="0">
                <a:solidFill>
                  <a:srgbClr val="FFFF00"/>
                </a:solidFill>
              </a:rPr>
              <a:t>Integer Overflow Prevention</a:t>
            </a:r>
          </a:p>
          <a:p>
            <a:pPr marL="91440" indent="-91440" algn="just">
              <a:buNone/>
            </a:pPr>
            <a:r>
              <a:rPr lang="en-US" sz="1600" dirty="0" smtClean="0">
                <a:hlinkClick r:id="rId2" tooltip="Integer overflow"/>
              </a:rPr>
              <a:t>	</a:t>
            </a:r>
            <a:r>
              <a:rPr lang="en-US" sz="2000" kern="1100" dirty="0" smtClean="0">
                <a:solidFill>
                  <a:srgbClr val="FFFF00"/>
                </a:solidFill>
              </a:rPr>
              <a:t>Integer overflow</a:t>
            </a:r>
            <a:r>
              <a:rPr lang="en-US" sz="2000" kern="1100" dirty="0" smtClean="0"/>
              <a:t> occurs when </a:t>
            </a:r>
            <a:r>
              <a:rPr lang="en-US" sz="2000" kern="1100" dirty="0" smtClean="0">
                <a:solidFill>
                  <a:srgbClr val="FFFF00"/>
                </a:solidFill>
              </a:rPr>
              <a:t>an arithmetic operation results in an integer too large to be represented within the available space</a:t>
            </a:r>
            <a:r>
              <a:rPr lang="en-US" sz="2000" kern="1100" dirty="0" smtClean="0"/>
              <a:t>. A program which does not properly check for integer overflow introduces potential software bugs and exploits.</a:t>
            </a:r>
          </a:p>
          <a:p>
            <a:pPr marL="91440" indent="-91440" algn="just"/>
            <a:r>
              <a:rPr lang="en-US" sz="2000" kern="1100" dirty="0" smtClean="0"/>
              <a:t>Below is a program which checks for overflow by confirming the sum is greater than or equal to x and y. If the sum did overflow, the sum would be less than x or less than y.</a:t>
            </a:r>
          </a:p>
          <a:p>
            <a:pPr lvl="1"/>
            <a:endParaRPr lang="en-US" dirty="0"/>
          </a:p>
        </p:txBody>
      </p:sp>
      <p:graphicFrame>
        <p:nvGraphicFramePr>
          <p:cNvPr id="4" name="Table 3"/>
          <p:cNvGraphicFramePr>
            <a:graphicFrameLocks noGrp="1"/>
          </p:cNvGraphicFramePr>
          <p:nvPr/>
        </p:nvGraphicFramePr>
        <p:xfrm>
          <a:off x="304800" y="3333750"/>
          <a:ext cx="8534400" cy="1562100"/>
        </p:xfrm>
        <a:graphic>
          <a:graphicData uri="http://schemas.openxmlformats.org/drawingml/2006/table">
            <a:tbl>
              <a:tblPr firstRow="1" bandRow="1">
                <a:tableStyleId>{5C22544A-7EE6-4342-B048-85BDC9FD1C3A}</a:tableStyleId>
              </a:tblPr>
              <a:tblGrid>
                <a:gridCol w="42672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1562100">
                <a:tc>
                  <a:txBody>
                    <a:bodyPr/>
                    <a:lstStyle/>
                    <a:p>
                      <a:r>
                        <a:rPr kumimoji="0" lang="en-US" sz="1200" b="1" kern="1200" dirty="0" err="1" smtClean="0">
                          <a:solidFill>
                            <a:schemeClr val="lt1"/>
                          </a:solidFill>
                          <a:latin typeface="+mn-lt"/>
                          <a:ea typeface="+mn-ea"/>
                          <a:cs typeface="+mn-cs"/>
                        </a:rPr>
                        <a:t>bool</a:t>
                      </a:r>
                      <a:r>
                        <a:rPr lang="en-US" sz="1200" dirty="0" smtClean="0"/>
                        <a:t> </a:t>
                      </a:r>
                      <a:r>
                        <a:rPr kumimoji="0" lang="en-US" sz="1200" b="1" kern="1200" dirty="0" err="1" smtClean="0">
                          <a:solidFill>
                            <a:schemeClr val="lt1"/>
                          </a:solidFill>
                          <a:latin typeface="+mn-lt"/>
                          <a:ea typeface="+mn-ea"/>
                          <a:cs typeface="+mn-cs"/>
                        </a:rPr>
                        <a:t>isValid</a:t>
                      </a:r>
                      <a:r>
                        <a:rPr lang="en-US" sz="1200" dirty="0" smtClean="0"/>
                        <a:t>(</a:t>
                      </a:r>
                      <a:r>
                        <a:rPr kumimoji="0" lang="en-US" sz="1200" b="1" kern="1200" dirty="0" smtClean="0">
                          <a:solidFill>
                            <a:schemeClr val="lt1"/>
                          </a:solidFill>
                          <a:latin typeface="+mn-lt"/>
                          <a:ea typeface="+mn-ea"/>
                          <a:cs typeface="+mn-cs"/>
                        </a:rPr>
                        <a:t>unsigned</a:t>
                      </a:r>
                      <a:r>
                        <a:rPr lang="en-US" sz="1200" dirty="0" smtClean="0"/>
                        <a:t> </a:t>
                      </a:r>
                      <a:r>
                        <a:rPr kumimoji="0" lang="en-US" sz="1200" b="1" kern="1200" dirty="0" err="1" smtClean="0">
                          <a:solidFill>
                            <a:schemeClr val="lt1"/>
                          </a:solidFill>
                          <a:latin typeface="+mn-lt"/>
                          <a:ea typeface="+mn-ea"/>
                          <a:cs typeface="+mn-cs"/>
                        </a:rPr>
                        <a:t>int</a:t>
                      </a:r>
                      <a:r>
                        <a:rPr lang="en-US" sz="1200" dirty="0" smtClean="0"/>
                        <a:t> x, </a:t>
                      </a:r>
                      <a:r>
                        <a:rPr kumimoji="0" lang="en-US" sz="1200" b="1" kern="1200" dirty="0" smtClean="0">
                          <a:solidFill>
                            <a:schemeClr val="lt1"/>
                          </a:solidFill>
                          <a:latin typeface="+mn-lt"/>
                          <a:ea typeface="+mn-ea"/>
                          <a:cs typeface="+mn-cs"/>
                        </a:rPr>
                        <a:t>unsigned</a:t>
                      </a:r>
                      <a:r>
                        <a:rPr lang="en-US" sz="1200" dirty="0" smtClean="0"/>
                        <a:t> </a:t>
                      </a:r>
                      <a:r>
                        <a:rPr kumimoji="0" lang="en-US" sz="1200" b="1" kern="1200" dirty="0" err="1" smtClean="0">
                          <a:solidFill>
                            <a:schemeClr val="lt1"/>
                          </a:solidFill>
                          <a:latin typeface="+mn-lt"/>
                          <a:ea typeface="+mn-ea"/>
                          <a:cs typeface="+mn-cs"/>
                        </a:rPr>
                        <a:t>int</a:t>
                      </a:r>
                      <a:r>
                        <a:rPr lang="en-US" sz="1200" dirty="0" smtClean="0"/>
                        <a:t> y) { </a:t>
                      </a:r>
                    </a:p>
                    <a:p>
                      <a:r>
                        <a:rPr kumimoji="0" lang="en-US" sz="1200" b="1" kern="1200" dirty="0" smtClean="0">
                          <a:solidFill>
                            <a:schemeClr val="lt1"/>
                          </a:solidFill>
                          <a:latin typeface="+mn-lt"/>
                          <a:ea typeface="+mn-ea"/>
                          <a:cs typeface="+mn-cs"/>
                        </a:rPr>
                        <a:t>unsigned</a:t>
                      </a:r>
                      <a:r>
                        <a:rPr lang="en-US" sz="1200" dirty="0" smtClean="0"/>
                        <a:t> </a:t>
                      </a:r>
                      <a:r>
                        <a:rPr kumimoji="0" lang="en-US" sz="1200" b="1" kern="1200" dirty="0" err="1" smtClean="0">
                          <a:solidFill>
                            <a:schemeClr val="lt1"/>
                          </a:solidFill>
                          <a:latin typeface="+mn-lt"/>
                          <a:ea typeface="+mn-ea"/>
                          <a:cs typeface="+mn-cs"/>
                        </a:rPr>
                        <a:t>int</a:t>
                      </a:r>
                      <a:r>
                        <a:rPr lang="en-US" sz="1200" dirty="0" smtClean="0"/>
                        <a:t> sum </a:t>
                      </a:r>
                      <a:r>
                        <a:rPr kumimoji="0" lang="en-US" sz="1200" b="1" kern="1200" dirty="0" smtClean="0">
                          <a:solidFill>
                            <a:schemeClr val="lt1"/>
                          </a:solidFill>
                          <a:latin typeface="+mn-lt"/>
                          <a:ea typeface="+mn-ea"/>
                          <a:cs typeface="+mn-cs"/>
                        </a:rPr>
                        <a:t>=</a:t>
                      </a:r>
                      <a:r>
                        <a:rPr lang="en-US" sz="1200" dirty="0" smtClean="0"/>
                        <a:t> x </a:t>
                      </a:r>
                      <a:r>
                        <a:rPr kumimoji="0" lang="en-US" sz="1200" b="1" kern="1200" dirty="0" smtClean="0">
                          <a:solidFill>
                            <a:schemeClr val="lt1"/>
                          </a:solidFill>
                          <a:latin typeface="+mn-lt"/>
                          <a:ea typeface="+mn-ea"/>
                          <a:cs typeface="+mn-cs"/>
                        </a:rPr>
                        <a:t>+</a:t>
                      </a:r>
                      <a:r>
                        <a:rPr lang="en-US" sz="1200" dirty="0" smtClean="0"/>
                        <a:t> y; </a:t>
                      </a:r>
                    </a:p>
                    <a:p>
                      <a:r>
                        <a:rPr kumimoji="0" lang="en-US" sz="1200" b="1" kern="1200" dirty="0" smtClean="0">
                          <a:solidFill>
                            <a:schemeClr val="lt1"/>
                          </a:solidFill>
                          <a:latin typeface="+mn-lt"/>
                          <a:ea typeface="+mn-ea"/>
                          <a:cs typeface="+mn-cs"/>
                        </a:rPr>
                        <a:t>return</a:t>
                      </a:r>
                      <a:r>
                        <a:rPr lang="en-US" sz="1200" dirty="0" smtClean="0"/>
                        <a:t> sum </a:t>
                      </a:r>
                      <a:r>
                        <a:rPr kumimoji="0" lang="en-US" sz="1200" b="1" kern="1200" dirty="0" smtClean="0">
                          <a:solidFill>
                            <a:schemeClr val="lt1"/>
                          </a:solidFill>
                          <a:latin typeface="+mn-lt"/>
                          <a:ea typeface="+mn-ea"/>
                          <a:cs typeface="+mn-cs"/>
                        </a:rPr>
                        <a:t>&lt;</a:t>
                      </a:r>
                      <a:r>
                        <a:rPr lang="en-US" sz="1200" dirty="0" smtClean="0"/>
                        <a:t> MAX; </a:t>
                      </a:r>
                    </a:p>
                    <a:p>
                      <a:r>
                        <a:rPr lang="en-US" sz="1200" dirty="0" smtClean="0"/>
                        <a:t>}</a:t>
                      </a:r>
                    </a:p>
                    <a:p>
                      <a:endParaRPr lang="en-US" sz="1200" dirty="0" smtClean="0"/>
                    </a:p>
                    <a:p>
                      <a:r>
                        <a:rPr lang="en-US" sz="1200" dirty="0" smtClean="0"/>
                        <a:t>The overflow is not checked in above</a:t>
                      </a:r>
                      <a:endParaRPr lang="en-US" sz="1200" dirty="0"/>
                    </a:p>
                  </a:txBody>
                  <a:tcPr marT="34290" marB="34290"/>
                </a:tc>
                <a:tc>
                  <a:txBody>
                    <a:bodyPr/>
                    <a:lstStyle/>
                    <a:p>
                      <a:r>
                        <a:rPr kumimoji="0" lang="en-US" sz="1200" b="0" i="0" kern="1200" dirty="0" smtClean="0">
                          <a:solidFill>
                            <a:schemeClr val="lt1"/>
                          </a:solidFill>
                          <a:latin typeface="+mn-lt"/>
                          <a:ea typeface="+mn-ea"/>
                          <a:cs typeface="+mn-cs"/>
                        </a:rPr>
                        <a:t>Program</a:t>
                      </a:r>
                    </a:p>
                    <a:p>
                      <a:r>
                        <a:rPr kumimoji="0" lang="en-US" sz="1200" b="0" i="0" kern="1200" dirty="0" smtClean="0">
                          <a:solidFill>
                            <a:schemeClr val="lt1"/>
                          </a:solidFill>
                          <a:latin typeface="+mn-lt"/>
                          <a:ea typeface="+mn-ea"/>
                          <a:cs typeface="+mn-cs"/>
                        </a:rPr>
                        <a:t> </a:t>
                      </a:r>
                    </a:p>
                    <a:p>
                      <a:r>
                        <a:rPr kumimoji="0" lang="en-US" sz="1200" b="0" i="0" kern="1200" dirty="0" smtClean="0">
                          <a:solidFill>
                            <a:schemeClr val="lt1"/>
                          </a:solidFill>
                          <a:latin typeface="+mn-lt"/>
                          <a:ea typeface="+mn-ea"/>
                          <a:cs typeface="+mn-cs"/>
                        </a:rPr>
                        <a:t>which checks for overflow</a:t>
                      </a:r>
                    </a:p>
                    <a:p>
                      <a:r>
                        <a:rPr kumimoji="0" lang="en-US" sz="1200" b="1" kern="1200" dirty="0" err="1" smtClean="0">
                          <a:solidFill>
                            <a:schemeClr val="lt1"/>
                          </a:solidFill>
                          <a:latin typeface="+mn-lt"/>
                          <a:ea typeface="+mn-ea"/>
                          <a:cs typeface="+mn-cs"/>
                        </a:rPr>
                        <a:t>bool</a:t>
                      </a:r>
                      <a:r>
                        <a:rPr lang="en-US" sz="1200" dirty="0" smtClean="0"/>
                        <a:t> </a:t>
                      </a:r>
                      <a:r>
                        <a:rPr kumimoji="0" lang="en-US" sz="1200" b="1" kern="1200" dirty="0" err="1" smtClean="0">
                          <a:solidFill>
                            <a:schemeClr val="lt1"/>
                          </a:solidFill>
                          <a:latin typeface="+mn-lt"/>
                          <a:ea typeface="+mn-ea"/>
                          <a:cs typeface="+mn-cs"/>
                        </a:rPr>
                        <a:t>isValid</a:t>
                      </a:r>
                      <a:r>
                        <a:rPr lang="en-US" sz="1200" dirty="0" smtClean="0"/>
                        <a:t>(</a:t>
                      </a:r>
                      <a:r>
                        <a:rPr kumimoji="0" lang="en-US" sz="1200" b="1" kern="1200" dirty="0" smtClean="0">
                          <a:solidFill>
                            <a:schemeClr val="lt1"/>
                          </a:solidFill>
                          <a:latin typeface="+mn-lt"/>
                          <a:ea typeface="+mn-ea"/>
                          <a:cs typeface="+mn-cs"/>
                        </a:rPr>
                        <a:t>unsigned</a:t>
                      </a:r>
                      <a:r>
                        <a:rPr lang="en-US" sz="1200" dirty="0" smtClean="0"/>
                        <a:t> </a:t>
                      </a:r>
                      <a:r>
                        <a:rPr kumimoji="0" lang="en-US" sz="1200" b="1" kern="1200" dirty="0" err="1" smtClean="0">
                          <a:solidFill>
                            <a:schemeClr val="lt1"/>
                          </a:solidFill>
                          <a:latin typeface="+mn-lt"/>
                          <a:ea typeface="+mn-ea"/>
                          <a:cs typeface="+mn-cs"/>
                        </a:rPr>
                        <a:t>int</a:t>
                      </a:r>
                      <a:r>
                        <a:rPr lang="en-US" sz="1200" dirty="0" smtClean="0"/>
                        <a:t> x, </a:t>
                      </a:r>
                      <a:r>
                        <a:rPr kumimoji="0" lang="en-US" sz="1200" b="1" kern="1200" dirty="0" smtClean="0">
                          <a:solidFill>
                            <a:schemeClr val="lt1"/>
                          </a:solidFill>
                          <a:latin typeface="+mn-lt"/>
                          <a:ea typeface="+mn-ea"/>
                          <a:cs typeface="+mn-cs"/>
                        </a:rPr>
                        <a:t>unsigned</a:t>
                      </a:r>
                      <a:r>
                        <a:rPr lang="en-US" sz="1200" dirty="0" smtClean="0"/>
                        <a:t> </a:t>
                      </a:r>
                      <a:r>
                        <a:rPr kumimoji="0" lang="en-US" sz="1200" b="1" kern="1200" dirty="0" err="1" smtClean="0">
                          <a:solidFill>
                            <a:schemeClr val="lt1"/>
                          </a:solidFill>
                          <a:latin typeface="+mn-lt"/>
                          <a:ea typeface="+mn-ea"/>
                          <a:cs typeface="+mn-cs"/>
                        </a:rPr>
                        <a:t>int</a:t>
                      </a:r>
                      <a:r>
                        <a:rPr lang="en-US" sz="1200" dirty="0" smtClean="0"/>
                        <a:t> y) { </a:t>
                      </a:r>
                    </a:p>
                    <a:p>
                      <a:r>
                        <a:rPr kumimoji="0" lang="en-US" sz="1200" b="1" kern="1200" dirty="0" smtClean="0">
                          <a:solidFill>
                            <a:schemeClr val="lt1"/>
                          </a:solidFill>
                          <a:latin typeface="+mn-lt"/>
                          <a:ea typeface="+mn-ea"/>
                          <a:cs typeface="+mn-cs"/>
                        </a:rPr>
                        <a:t>unsigned</a:t>
                      </a:r>
                      <a:r>
                        <a:rPr lang="en-US" sz="1200" dirty="0" smtClean="0"/>
                        <a:t> </a:t>
                      </a:r>
                      <a:r>
                        <a:rPr kumimoji="0" lang="en-US" sz="1200" b="1" kern="1200" dirty="0" err="1" smtClean="0">
                          <a:solidFill>
                            <a:schemeClr val="lt1"/>
                          </a:solidFill>
                          <a:latin typeface="+mn-lt"/>
                          <a:ea typeface="+mn-ea"/>
                          <a:cs typeface="+mn-cs"/>
                        </a:rPr>
                        <a:t>int</a:t>
                      </a:r>
                      <a:r>
                        <a:rPr lang="en-US" sz="1200" dirty="0" smtClean="0"/>
                        <a:t> sum </a:t>
                      </a:r>
                      <a:r>
                        <a:rPr kumimoji="0" lang="en-US" sz="1200" b="1" kern="1200" dirty="0" smtClean="0">
                          <a:solidFill>
                            <a:schemeClr val="lt1"/>
                          </a:solidFill>
                          <a:latin typeface="+mn-lt"/>
                          <a:ea typeface="+mn-ea"/>
                          <a:cs typeface="+mn-cs"/>
                        </a:rPr>
                        <a:t>=</a:t>
                      </a:r>
                      <a:r>
                        <a:rPr lang="en-US" sz="1200" dirty="0" smtClean="0"/>
                        <a:t> x </a:t>
                      </a:r>
                      <a:r>
                        <a:rPr kumimoji="0" lang="en-US" sz="1200" b="1" kern="1200" dirty="0" smtClean="0">
                          <a:solidFill>
                            <a:schemeClr val="lt1"/>
                          </a:solidFill>
                          <a:latin typeface="+mn-lt"/>
                          <a:ea typeface="+mn-ea"/>
                          <a:cs typeface="+mn-cs"/>
                        </a:rPr>
                        <a:t>+</a:t>
                      </a:r>
                      <a:r>
                        <a:rPr lang="en-US" sz="1200" dirty="0" smtClean="0"/>
                        <a:t> y; </a:t>
                      </a:r>
                    </a:p>
                    <a:p>
                      <a:r>
                        <a:rPr kumimoji="0" lang="en-US" sz="1200" b="1" kern="1200" dirty="0" smtClean="0">
                          <a:solidFill>
                            <a:schemeClr val="lt1"/>
                          </a:solidFill>
                          <a:latin typeface="+mn-lt"/>
                          <a:ea typeface="+mn-ea"/>
                          <a:cs typeface="+mn-cs"/>
                        </a:rPr>
                        <a:t>return</a:t>
                      </a:r>
                      <a:r>
                        <a:rPr lang="en-US" sz="1200" dirty="0" smtClean="0"/>
                        <a:t> sum </a:t>
                      </a:r>
                      <a:r>
                        <a:rPr kumimoji="0" lang="en-US" sz="1200" b="1" kern="1200" dirty="0" smtClean="0">
                          <a:solidFill>
                            <a:schemeClr val="lt1"/>
                          </a:solidFill>
                          <a:latin typeface="+mn-lt"/>
                          <a:ea typeface="+mn-ea"/>
                          <a:cs typeface="+mn-cs"/>
                        </a:rPr>
                        <a:t>&gt;=</a:t>
                      </a:r>
                      <a:r>
                        <a:rPr lang="en-US" sz="1200" dirty="0" smtClean="0"/>
                        <a:t> x </a:t>
                      </a:r>
                      <a:r>
                        <a:rPr kumimoji="0" lang="en-US" sz="1200" b="1" kern="1200" dirty="0" smtClean="0">
                          <a:solidFill>
                            <a:schemeClr val="lt1"/>
                          </a:solidFill>
                          <a:latin typeface="+mn-lt"/>
                          <a:ea typeface="+mn-ea"/>
                          <a:cs typeface="+mn-cs"/>
                        </a:rPr>
                        <a:t>&amp;&amp;</a:t>
                      </a:r>
                      <a:r>
                        <a:rPr lang="en-US" sz="1200" dirty="0" smtClean="0"/>
                        <a:t> sum </a:t>
                      </a:r>
                      <a:r>
                        <a:rPr kumimoji="0" lang="en-US" sz="1200" b="1" kern="1200" dirty="0" smtClean="0">
                          <a:solidFill>
                            <a:schemeClr val="lt1"/>
                          </a:solidFill>
                          <a:latin typeface="+mn-lt"/>
                          <a:ea typeface="+mn-ea"/>
                          <a:cs typeface="+mn-cs"/>
                        </a:rPr>
                        <a:t>&gt;=</a:t>
                      </a:r>
                      <a:r>
                        <a:rPr lang="en-US" sz="1200" dirty="0" smtClean="0"/>
                        <a:t> y </a:t>
                      </a:r>
                      <a:r>
                        <a:rPr kumimoji="0" lang="en-US" sz="1200" b="1" kern="1200" dirty="0" smtClean="0">
                          <a:solidFill>
                            <a:schemeClr val="lt1"/>
                          </a:solidFill>
                          <a:latin typeface="+mn-lt"/>
                          <a:ea typeface="+mn-ea"/>
                          <a:cs typeface="+mn-cs"/>
                        </a:rPr>
                        <a:t>&amp;&amp;</a:t>
                      </a:r>
                      <a:r>
                        <a:rPr lang="en-US" sz="1200" dirty="0" smtClean="0"/>
                        <a:t> sum </a:t>
                      </a:r>
                      <a:r>
                        <a:rPr kumimoji="0" lang="en-US" sz="1200" b="1" kern="1200" dirty="0" smtClean="0">
                          <a:solidFill>
                            <a:schemeClr val="lt1"/>
                          </a:solidFill>
                          <a:latin typeface="+mn-lt"/>
                          <a:ea typeface="+mn-ea"/>
                          <a:cs typeface="+mn-cs"/>
                        </a:rPr>
                        <a:t>&lt;</a:t>
                      </a:r>
                      <a:r>
                        <a:rPr lang="en-US" sz="1200" dirty="0" smtClean="0"/>
                        <a:t> MAX; }</a:t>
                      </a:r>
                    </a:p>
                    <a:p>
                      <a:r>
                        <a:rPr kumimoji="0" lang="en-US" sz="900" b="0" i="0" kern="1200" dirty="0" smtClean="0">
                          <a:solidFill>
                            <a:schemeClr val="lt1"/>
                          </a:solidFill>
                          <a:latin typeface="+mn-lt"/>
                          <a:ea typeface="+mn-ea"/>
                          <a:cs typeface="+mn-cs"/>
                        </a:rPr>
                        <a:t>checks for overflow by confirming the sum is greater than or equal to x and y. If the sum did overflow, the sum would be less than x or less than y.</a:t>
                      </a:r>
                      <a:endParaRPr lang="en-US" sz="900" dirty="0"/>
                    </a:p>
                  </a:txBody>
                  <a:tcPr marT="34290" marB="34290"/>
                </a:tc>
                <a:extLst>
                  <a:ext uri="{0D108BD9-81ED-4DB2-BD59-A6C34878D82A}">
                    <a16:rowId xmlns:a16="http://schemas.microsoft.com/office/drawing/2014/main" val="10000"/>
                  </a:ext>
                </a:extLst>
              </a:tr>
            </a:tbl>
          </a:graphicData>
        </a:graphic>
      </p:graphicFrame>
      <p:sp>
        <p:nvSpPr>
          <p:cNvPr id="5" name="Footer Placeholder 4"/>
          <p:cNvSpPr>
            <a:spLocks noGrp="1"/>
          </p:cNvSpPr>
          <p:nvPr>
            <p:ph type="ftr" sz="quarter" idx="11"/>
          </p:nvPr>
        </p:nvSpPr>
        <p:spPr/>
        <p:txBody>
          <a:bodyPr/>
          <a:lstStyle/>
          <a:p>
            <a:r>
              <a:rPr lang="en-US" smtClean="0"/>
              <a:t>NIC, Lucknow</a:t>
            </a:r>
            <a:endParaRPr lang="en-US"/>
          </a:p>
        </p:txBody>
      </p:sp>
      <p:sp>
        <p:nvSpPr>
          <p:cNvPr id="6" name="Slide Number Placeholder 5"/>
          <p:cNvSpPr>
            <a:spLocks noGrp="1"/>
          </p:cNvSpPr>
          <p:nvPr>
            <p:ph type="sldNum" sz="quarter" idx="12"/>
          </p:nvPr>
        </p:nvSpPr>
        <p:spPr/>
        <p:txBody>
          <a:bodyPr/>
          <a:lstStyle/>
          <a:p>
            <a:fld id="{A3B9734E-3F9B-45C3-B944-4E3A09F2BDDF}" type="slidenum">
              <a:rPr lang="en-US" smtClean="0"/>
              <a:pPr/>
              <a:t>53</a:t>
            </a:fld>
            <a:endParaRPr lang="en-US"/>
          </a:p>
        </p:txBody>
      </p:sp>
    </p:spTree>
  </p:cSld>
  <p:clrMapOvr>
    <a:masterClrMapping/>
  </p:clrMapOvr>
  <p:transition spd="med">
    <p:pul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66950"/>
            <a:ext cx="8229600" cy="857250"/>
          </a:xfrm>
        </p:spPr>
        <p:txBody>
          <a:bodyPr/>
          <a:lstStyle/>
          <a:p>
            <a:r>
              <a:rPr lang="en-US" dirty="0" smtClean="0"/>
              <a:t>What is Database Security</a:t>
            </a:r>
            <a:endParaRPr lang="en-US" dirty="0"/>
          </a:p>
        </p:txBody>
      </p:sp>
      <p:sp>
        <p:nvSpPr>
          <p:cNvPr id="3" name="Footer Placeholder 2"/>
          <p:cNvSpPr>
            <a:spLocks noGrp="1"/>
          </p:cNvSpPr>
          <p:nvPr>
            <p:ph type="ftr" sz="quarter" idx="11"/>
          </p:nvPr>
        </p:nvSpPr>
        <p:spPr/>
        <p:txBody>
          <a:bodyPr/>
          <a:lstStyle/>
          <a:p>
            <a:r>
              <a:rPr lang="en-US" smtClean="0"/>
              <a:t>NIC, Lucknow</a:t>
            </a:r>
            <a:endParaRPr lang="en-US"/>
          </a:p>
        </p:txBody>
      </p:sp>
      <p:sp>
        <p:nvSpPr>
          <p:cNvPr id="4" name="Slide Number Placeholder 3"/>
          <p:cNvSpPr>
            <a:spLocks noGrp="1"/>
          </p:cNvSpPr>
          <p:nvPr>
            <p:ph type="sldNum" sz="quarter" idx="12"/>
          </p:nvPr>
        </p:nvSpPr>
        <p:spPr/>
        <p:txBody>
          <a:bodyPr/>
          <a:lstStyle/>
          <a:p>
            <a:fld id="{A3B9734E-3F9B-45C3-B944-4E3A09F2BDDF}" type="slidenum">
              <a:rPr lang="en-US" smtClean="0"/>
              <a:pPr/>
              <a:t>54</a:t>
            </a:fld>
            <a:endParaRPr lang="en-US"/>
          </a:p>
        </p:txBody>
      </p:sp>
    </p:spTree>
    <p:extLst>
      <p:ext uri="{BB962C8B-B14F-4D97-AF65-F5344CB8AC3E}">
        <p14:creationId xmlns:p14="http://schemas.microsoft.com/office/powerpoint/2010/main" val="3576082680"/>
      </p:ext>
    </p:extLst>
  </p:cSld>
  <p:clrMapOvr>
    <a:masterClrMapping/>
  </p:clrMapOvr>
  <p:transition spd="med">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5979"/>
            <a:ext cx="8839200" cy="841771"/>
          </a:xfrm>
        </p:spPr>
        <p:txBody>
          <a:bodyPr>
            <a:noAutofit/>
          </a:bodyPr>
          <a:lstStyle/>
          <a:p>
            <a:pPr algn="ctr"/>
            <a:r>
              <a:rPr lang="en-US" sz="2800" b="1" dirty="0">
                <a:solidFill>
                  <a:schemeClr val="tx2">
                    <a:lumMod val="90000"/>
                  </a:schemeClr>
                </a:solidFill>
              </a:rPr>
              <a:t>Security attacks always target the customer data </a:t>
            </a:r>
            <a:r>
              <a:rPr lang="en-US" sz="2800" b="1" dirty="0" smtClean="0">
                <a:solidFill>
                  <a:schemeClr val="tx2">
                    <a:lumMod val="90000"/>
                  </a:schemeClr>
                </a:solidFill>
              </a:rPr>
              <a:t>that </a:t>
            </a:r>
            <a:r>
              <a:rPr lang="en-US" sz="2800" b="1" dirty="0">
                <a:solidFill>
                  <a:schemeClr val="tx2">
                    <a:lumMod val="90000"/>
                  </a:schemeClr>
                </a:solidFill>
              </a:rPr>
              <a:t>are stored in the </a:t>
            </a:r>
            <a:r>
              <a:rPr lang="en-US" sz="2800" b="1" dirty="0" smtClean="0">
                <a:solidFill>
                  <a:schemeClr val="tx2">
                    <a:lumMod val="90000"/>
                  </a:schemeClr>
                </a:solidFill>
              </a:rPr>
              <a:t>database.</a:t>
            </a:r>
            <a:endParaRPr lang="en-US" sz="2800" dirty="0">
              <a:solidFill>
                <a:schemeClr val="tx2">
                  <a:lumMod val="90000"/>
                </a:schemeClr>
              </a:solidFill>
            </a:endParaRPr>
          </a:p>
        </p:txBody>
      </p:sp>
      <p:sp>
        <p:nvSpPr>
          <p:cNvPr id="3" name="Content Placeholder 2"/>
          <p:cNvSpPr>
            <a:spLocks noGrp="1"/>
          </p:cNvSpPr>
          <p:nvPr>
            <p:ph idx="1"/>
          </p:nvPr>
        </p:nvSpPr>
        <p:spPr>
          <a:xfrm>
            <a:off x="762000" y="2266950"/>
            <a:ext cx="7724746" cy="2495550"/>
          </a:xfrm>
        </p:spPr>
        <p:txBody>
          <a:bodyPr>
            <a:normAutofit fontScale="85000" lnSpcReduction="10000"/>
          </a:bodyPr>
          <a:lstStyle/>
          <a:p>
            <a:pPr algn="just" fontAlgn="base">
              <a:buNone/>
            </a:pPr>
            <a:r>
              <a:rPr lang="en-US" b="1" dirty="0" smtClean="0">
                <a:solidFill>
                  <a:schemeClr val="tx2">
                    <a:lumMod val="90000"/>
                  </a:schemeClr>
                </a:solidFill>
              </a:rPr>
              <a:t>Its Truth : hence, it’s a alert to </a:t>
            </a:r>
            <a:r>
              <a:rPr lang="en-US" b="1" dirty="0" err="1" smtClean="0">
                <a:solidFill>
                  <a:schemeClr val="tx2">
                    <a:lumMod val="90000"/>
                  </a:schemeClr>
                </a:solidFill>
              </a:rPr>
              <a:t>Admins</a:t>
            </a:r>
            <a:r>
              <a:rPr lang="en-US" b="1" dirty="0" smtClean="0">
                <a:solidFill>
                  <a:schemeClr val="tx2">
                    <a:lumMod val="90000"/>
                  </a:schemeClr>
                </a:solidFill>
              </a:rPr>
              <a:t> </a:t>
            </a:r>
          </a:p>
          <a:p>
            <a:pPr algn="just" fontAlgn="base">
              <a:buNone/>
            </a:pPr>
            <a:endParaRPr lang="en-US" b="1" dirty="0" smtClean="0"/>
          </a:p>
          <a:p>
            <a:pPr lvl="1" algn="just" fontAlgn="base">
              <a:buNone/>
            </a:pPr>
            <a:r>
              <a:rPr lang="en-US" b="1" dirty="0" smtClean="0"/>
              <a:t>	Security </a:t>
            </a:r>
            <a:r>
              <a:rPr lang="en-US" b="1" dirty="0"/>
              <a:t>administrators </a:t>
            </a:r>
            <a:r>
              <a:rPr lang="en-US" dirty="0"/>
              <a:t>have to react to the attack attempts instantly to either prevent the attack or to reduce the data damage caused. To do this, they might need to conduct the </a:t>
            </a:r>
            <a:r>
              <a:rPr lang="en-US" u="sng" dirty="0"/>
              <a:t>root cause analysis </a:t>
            </a:r>
            <a:r>
              <a:rPr lang="en-US" dirty="0"/>
              <a:t>and recreate the attack pattern as well</a:t>
            </a:r>
            <a:r>
              <a:rPr lang="en-US" dirty="0" smtClean="0"/>
              <a:t>.</a:t>
            </a:r>
            <a:endParaRPr lang="en-US" dirty="0"/>
          </a:p>
        </p:txBody>
      </p:sp>
      <p:sp>
        <p:nvSpPr>
          <p:cNvPr id="4" name="Right Arrow 3"/>
          <p:cNvSpPr/>
          <p:nvPr/>
        </p:nvSpPr>
        <p:spPr>
          <a:xfrm>
            <a:off x="1371600" y="1352550"/>
            <a:ext cx="24384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Attack</a:t>
            </a:r>
            <a:endParaRPr lang="en-US" dirty="0"/>
          </a:p>
        </p:txBody>
      </p:sp>
      <p:sp>
        <p:nvSpPr>
          <p:cNvPr id="5" name="Flowchart: Magnetic Disk 4"/>
          <p:cNvSpPr/>
          <p:nvPr/>
        </p:nvSpPr>
        <p:spPr>
          <a:xfrm>
            <a:off x="4495800" y="1200150"/>
            <a:ext cx="1676400" cy="9144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Database</a:t>
            </a:r>
            <a:endParaRPr lang="en-US" dirty="0"/>
          </a:p>
        </p:txBody>
      </p:sp>
      <p:sp>
        <p:nvSpPr>
          <p:cNvPr id="6" name="Footer Placeholder 5"/>
          <p:cNvSpPr>
            <a:spLocks noGrp="1"/>
          </p:cNvSpPr>
          <p:nvPr>
            <p:ph type="ftr" sz="quarter" idx="11"/>
          </p:nvPr>
        </p:nvSpPr>
        <p:spPr/>
        <p:txBody>
          <a:bodyPr/>
          <a:lstStyle/>
          <a:p>
            <a:r>
              <a:rPr lang="en-US" smtClean="0"/>
              <a:t>NIC, Lucknow</a:t>
            </a:r>
            <a:endParaRPr lang="en-US"/>
          </a:p>
        </p:txBody>
      </p:sp>
      <p:sp>
        <p:nvSpPr>
          <p:cNvPr id="7" name="Slide Number Placeholder 6"/>
          <p:cNvSpPr>
            <a:spLocks noGrp="1"/>
          </p:cNvSpPr>
          <p:nvPr>
            <p:ph type="sldNum" sz="quarter" idx="12"/>
          </p:nvPr>
        </p:nvSpPr>
        <p:spPr/>
        <p:txBody>
          <a:bodyPr/>
          <a:lstStyle/>
          <a:p>
            <a:fld id="{A3B9734E-3F9B-45C3-B944-4E3A09F2BDDF}" type="slidenum">
              <a:rPr lang="en-US" smtClean="0"/>
              <a:pPr/>
              <a:t>55</a:t>
            </a:fld>
            <a:endParaRPr lang="en-US"/>
          </a:p>
        </p:txBody>
      </p:sp>
    </p:spTree>
    <p:extLst>
      <p:ext uri="{BB962C8B-B14F-4D97-AF65-F5344CB8AC3E}">
        <p14:creationId xmlns:p14="http://schemas.microsoft.com/office/powerpoint/2010/main" val="40526494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7" presetClass="emph" presetSubtype="0" fill="remove" grpId="0" nodeType="clickEffect">
                                  <p:stCondLst>
                                    <p:cond delay="0"/>
                                  </p:stCondLst>
                                  <p:childTnLst>
                                    <p:animClr clrSpc="rgb" dir="cw">
                                      <p:cBhvr override="childStyle">
                                        <p:cTn id="24" dur="250" autoRev="1" fill="remove"/>
                                        <p:tgtEl>
                                          <p:spTgt spid="5"/>
                                        </p:tgtEl>
                                        <p:attrNameLst>
                                          <p:attrName>style.color</p:attrName>
                                        </p:attrNameLst>
                                      </p:cBhvr>
                                      <p:to>
                                        <a:schemeClr val="bg1"/>
                                      </p:to>
                                    </p:animClr>
                                    <p:animClr clrSpc="rgb" dir="cw">
                                      <p:cBhvr>
                                        <p:cTn id="25" dur="250" autoRev="1" fill="remove"/>
                                        <p:tgtEl>
                                          <p:spTgt spid="5"/>
                                        </p:tgtEl>
                                        <p:attrNameLst>
                                          <p:attrName>fillcolor</p:attrName>
                                        </p:attrNameLst>
                                      </p:cBhvr>
                                      <p:to>
                                        <a:schemeClr val="bg1"/>
                                      </p:to>
                                    </p:animClr>
                                    <p:set>
                                      <p:cBhvr>
                                        <p:cTn id="26" dur="250" autoRev="1" fill="remove"/>
                                        <p:tgtEl>
                                          <p:spTgt spid="5"/>
                                        </p:tgtEl>
                                        <p:attrNameLst>
                                          <p:attrName>fill.type</p:attrName>
                                        </p:attrNameLst>
                                      </p:cBhvr>
                                      <p:to>
                                        <p:strVal val="solid"/>
                                      </p:to>
                                    </p:set>
                                    <p:set>
                                      <p:cBhvr>
                                        <p:cTn id="27" dur="25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Attacks on database</a:t>
            </a:r>
            <a:endParaRPr lang="en-US" dirty="0"/>
          </a:p>
        </p:txBody>
      </p:sp>
      <p:sp>
        <p:nvSpPr>
          <p:cNvPr id="3" name="Content Placeholder 2"/>
          <p:cNvSpPr>
            <a:spLocks noGrp="1"/>
          </p:cNvSpPr>
          <p:nvPr>
            <p:ph idx="1"/>
          </p:nvPr>
        </p:nvSpPr>
        <p:spPr>
          <a:xfrm>
            <a:off x="304800" y="1234678"/>
            <a:ext cx="8610600" cy="3394710"/>
          </a:xfrm>
        </p:spPr>
        <p:txBody>
          <a:bodyPr>
            <a:normAutofit fontScale="92500"/>
          </a:bodyPr>
          <a:lstStyle/>
          <a:p>
            <a:r>
              <a:rPr lang="en-US" sz="2800" dirty="0"/>
              <a:t>Sensitive data should be encrypted </a:t>
            </a:r>
            <a:r>
              <a:rPr lang="en-US" sz="2800" dirty="0" smtClean="0"/>
              <a:t>within database</a:t>
            </a:r>
          </a:p>
          <a:p>
            <a:r>
              <a:rPr lang="en-US" sz="2800" dirty="0"/>
              <a:t>Managing </a:t>
            </a:r>
            <a:r>
              <a:rPr lang="en-US" sz="2800" dirty="0" smtClean="0"/>
              <a:t>Privileges – Roles/Grant/ Revoke</a:t>
            </a:r>
          </a:p>
          <a:p>
            <a:r>
              <a:rPr lang="en-US" sz="2800" dirty="0" smtClean="0"/>
              <a:t>Encryption of data – Sensitive data encryption/Cost Slowness/Importance  </a:t>
            </a:r>
          </a:p>
          <a:p>
            <a:r>
              <a:rPr lang="en-US" sz="2800" dirty="0" smtClean="0"/>
              <a:t>Inference Attack – Check for row/group functions/Check for No of students/gives total</a:t>
            </a:r>
          </a:p>
          <a:p>
            <a:r>
              <a:rPr lang="en-US" sz="2800" dirty="0" smtClean="0"/>
              <a:t>Correlation attacks – Anonymous to un Anonymous attacks.</a:t>
            </a:r>
          </a:p>
          <a:p>
            <a:endParaRPr lang="en-US" sz="2800" dirty="0"/>
          </a:p>
        </p:txBody>
      </p:sp>
      <p:sp>
        <p:nvSpPr>
          <p:cNvPr id="4" name="Footer Placeholder 3"/>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56</a:t>
            </a:fld>
            <a:endParaRPr lang="en-US"/>
          </a:p>
        </p:txBody>
      </p:sp>
    </p:spTree>
    <p:extLst>
      <p:ext uri="{BB962C8B-B14F-4D97-AF65-F5344CB8AC3E}">
        <p14:creationId xmlns:p14="http://schemas.microsoft.com/office/powerpoint/2010/main" val="3024380048"/>
      </p:ext>
    </p:extLst>
  </p:cSld>
  <p:clrMapOvr>
    <a:masterClrMapping/>
  </p:clrMapOvr>
  <p:transition spd="med">
    <p:pull/>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857250"/>
          </a:xfrm>
        </p:spPr>
        <p:txBody>
          <a:bodyPr>
            <a:normAutofit/>
          </a:bodyPr>
          <a:lstStyle/>
          <a:p>
            <a:pPr algn="ctr"/>
            <a:r>
              <a:rPr lang="en-US" sz="3600" dirty="0" smtClean="0"/>
              <a:t>Database : advisories </a:t>
            </a:r>
            <a:endParaRPr lang="en-US" sz="3600" dirty="0"/>
          </a:p>
        </p:txBody>
      </p:sp>
      <p:sp>
        <p:nvSpPr>
          <p:cNvPr id="3" name="Content Placeholder 2"/>
          <p:cNvSpPr>
            <a:spLocks noGrp="1"/>
          </p:cNvSpPr>
          <p:nvPr>
            <p:ph idx="1"/>
          </p:nvPr>
        </p:nvSpPr>
        <p:spPr/>
        <p:txBody>
          <a:bodyPr/>
          <a:lstStyle/>
          <a:p>
            <a:r>
              <a:rPr lang="en-US" dirty="0" smtClean="0"/>
              <a:t>Access DB via application</a:t>
            </a:r>
          </a:p>
          <a:p>
            <a:r>
              <a:rPr lang="en-US" dirty="0" smtClean="0"/>
              <a:t>Application should be security audited</a:t>
            </a:r>
          </a:p>
          <a:p>
            <a:r>
              <a:rPr lang="en-US" dirty="0" smtClean="0"/>
              <a:t>Restricted Authorization</a:t>
            </a:r>
          </a:p>
          <a:p>
            <a:r>
              <a:rPr lang="en-US" dirty="0" smtClean="0"/>
              <a:t>Restricted Authentication</a:t>
            </a:r>
          </a:p>
          <a:p>
            <a:r>
              <a:rPr lang="en-US" dirty="0" smtClean="0"/>
              <a:t>Advisable to use three </a:t>
            </a:r>
            <a:r>
              <a:rPr lang="en-US" dirty="0" err="1" smtClean="0"/>
              <a:t>tyre</a:t>
            </a:r>
            <a:r>
              <a:rPr lang="en-US" dirty="0" smtClean="0"/>
              <a:t> architecture </a:t>
            </a:r>
          </a:p>
          <a:p>
            <a:r>
              <a:rPr lang="en-US" dirty="0" smtClean="0"/>
              <a:t>DBMS should be behind the firewall </a:t>
            </a:r>
            <a:endParaRPr lang="en-US" dirty="0"/>
          </a:p>
        </p:txBody>
      </p:sp>
      <p:sp>
        <p:nvSpPr>
          <p:cNvPr id="4" name="Footer Placeholder 3"/>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57</a:t>
            </a:fld>
            <a:endParaRPr lang="en-US"/>
          </a:p>
        </p:txBody>
      </p:sp>
    </p:spTree>
    <p:extLst>
      <p:ext uri="{BB962C8B-B14F-4D97-AF65-F5344CB8AC3E}">
        <p14:creationId xmlns:p14="http://schemas.microsoft.com/office/powerpoint/2010/main" val="2512629486"/>
      </p:ext>
    </p:extLst>
  </p:cSld>
  <p:clrMapOvr>
    <a:masterClrMapping/>
  </p:clrMapOvr>
  <p:transition spd="med">
    <p:pull/>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4086"/>
            <a:ext cx="8229600" cy="3394710"/>
          </a:xfrm>
        </p:spPr>
        <p:txBody>
          <a:bodyPr>
            <a:normAutofit/>
          </a:bodyPr>
          <a:lstStyle/>
          <a:p>
            <a:r>
              <a:rPr lang="en-US" sz="2400" dirty="0"/>
              <a:t>Secure database</a:t>
            </a:r>
          </a:p>
          <a:p>
            <a:r>
              <a:rPr lang="en-US" sz="2400" dirty="0" smtClean="0"/>
              <a:t>Secure </a:t>
            </a:r>
            <a:r>
              <a:rPr lang="en-US" sz="2400" dirty="0"/>
              <a:t>DBMS</a:t>
            </a:r>
          </a:p>
          <a:p>
            <a:r>
              <a:rPr lang="en-US" sz="2400" dirty="0" smtClean="0"/>
              <a:t>Secure </a:t>
            </a:r>
            <a:r>
              <a:rPr lang="en-US" sz="2400" dirty="0"/>
              <a:t>applications / application development</a:t>
            </a:r>
          </a:p>
          <a:p>
            <a:r>
              <a:rPr lang="en-US" sz="2400" dirty="0" smtClean="0"/>
              <a:t>Secure </a:t>
            </a:r>
            <a:r>
              <a:rPr lang="en-US" sz="2400" dirty="0"/>
              <a:t>operating system in relation </a:t>
            </a:r>
            <a:r>
              <a:rPr lang="en-US" sz="2400" dirty="0" smtClean="0"/>
              <a:t>to database </a:t>
            </a:r>
            <a:r>
              <a:rPr lang="en-US" sz="2400" dirty="0"/>
              <a:t>system</a:t>
            </a:r>
          </a:p>
          <a:p>
            <a:r>
              <a:rPr lang="en-US" sz="2400" dirty="0" smtClean="0"/>
              <a:t>Secure </a:t>
            </a:r>
            <a:r>
              <a:rPr lang="en-US" sz="2400" dirty="0"/>
              <a:t>web server in relation to </a:t>
            </a:r>
            <a:r>
              <a:rPr lang="en-US" sz="2400" dirty="0" smtClean="0"/>
              <a:t>database system</a:t>
            </a:r>
            <a:endParaRPr lang="en-US" sz="2400" dirty="0"/>
          </a:p>
          <a:p>
            <a:r>
              <a:rPr lang="en-US" sz="2400" dirty="0" smtClean="0"/>
              <a:t>Secure </a:t>
            </a:r>
            <a:r>
              <a:rPr lang="en-US" sz="2400" dirty="0"/>
              <a:t>network environment in relation </a:t>
            </a:r>
            <a:r>
              <a:rPr lang="en-US" sz="2400" dirty="0" smtClean="0"/>
              <a:t>to database </a:t>
            </a:r>
            <a:r>
              <a:rPr lang="en-US" sz="2400" dirty="0"/>
              <a:t>system</a:t>
            </a:r>
          </a:p>
        </p:txBody>
      </p:sp>
      <p:sp>
        <p:nvSpPr>
          <p:cNvPr id="5" name="Title 4"/>
          <p:cNvSpPr>
            <a:spLocks noGrp="1"/>
          </p:cNvSpPr>
          <p:nvPr>
            <p:ph type="title"/>
          </p:nvPr>
        </p:nvSpPr>
        <p:spPr/>
        <p:txBody>
          <a:bodyPr/>
          <a:lstStyle/>
          <a:p>
            <a:r>
              <a:rPr lang="en-US" dirty="0" smtClean="0"/>
              <a:t>Database Security </a:t>
            </a:r>
            <a:endParaRPr lang="en-US" dirty="0"/>
          </a:p>
        </p:txBody>
      </p:sp>
      <p:sp>
        <p:nvSpPr>
          <p:cNvPr id="2" name="Footer Placeholder 1"/>
          <p:cNvSpPr>
            <a:spLocks noGrp="1"/>
          </p:cNvSpPr>
          <p:nvPr>
            <p:ph type="ftr" sz="quarter" idx="11"/>
          </p:nvPr>
        </p:nvSpPr>
        <p:spPr/>
        <p:txBody>
          <a:bodyPr/>
          <a:lstStyle/>
          <a:p>
            <a:r>
              <a:rPr lang="en-US" smtClean="0"/>
              <a:t>NIC, Lucknow</a:t>
            </a:r>
            <a:endParaRPr lang="en-US"/>
          </a:p>
        </p:txBody>
      </p:sp>
      <p:sp>
        <p:nvSpPr>
          <p:cNvPr id="4" name="Slide Number Placeholder 3"/>
          <p:cNvSpPr>
            <a:spLocks noGrp="1"/>
          </p:cNvSpPr>
          <p:nvPr>
            <p:ph type="sldNum" sz="quarter" idx="12"/>
          </p:nvPr>
        </p:nvSpPr>
        <p:spPr/>
        <p:txBody>
          <a:bodyPr/>
          <a:lstStyle/>
          <a:p>
            <a:fld id="{A3B9734E-3F9B-45C3-B944-4E3A09F2BDDF}" type="slidenum">
              <a:rPr lang="en-US" smtClean="0"/>
              <a:pPr/>
              <a:t>58</a:t>
            </a:fld>
            <a:endParaRPr lang="en-US"/>
          </a:p>
        </p:txBody>
      </p:sp>
    </p:spTree>
    <p:extLst>
      <p:ext uri="{BB962C8B-B14F-4D97-AF65-F5344CB8AC3E}">
        <p14:creationId xmlns:p14="http://schemas.microsoft.com/office/powerpoint/2010/main" val="353805758"/>
      </p:ext>
    </p:extLst>
  </p:cSld>
  <p:clrMapOvr>
    <a:masterClrMapping/>
  </p:clrMapOvr>
  <p:transition spd="med">
    <p:pull/>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4678"/>
            <a:ext cx="8229600" cy="3623072"/>
          </a:xfrm>
        </p:spPr>
        <p:txBody>
          <a:bodyPr>
            <a:noAutofit/>
          </a:bodyPr>
          <a:lstStyle/>
          <a:p>
            <a:pPr marL="0" indent="0">
              <a:buNone/>
            </a:pPr>
            <a:r>
              <a:rPr lang="en-US" sz="2000" dirty="0" smtClean="0"/>
              <a:t>• </a:t>
            </a:r>
            <a:r>
              <a:rPr lang="en-US" sz="2000" dirty="0"/>
              <a:t>Change default system passwords.</a:t>
            </a:r>
            <a:br>
              <a:rPr lang="en-US" sz="2000" dirty="0"/>
            </a:br>
            <a:r>
              <a:rPr lang="en-US" sz="2000" dirty="0" smtClean="0"/>
              <a:t>• </a:t>
            </a:r>
            <a:r>
              <a:rPr lang="en-US" sz="2000" dirty="0"/>
              <a:t>Change default installation paths.</a:t>
            </a:r>
            <a:br>
              <a:rPr lang="en-US" sz="2000" dirty="0"/>
            </a:br>
            <a:r>
              <a:rPr lang="en-US" sz="2000" dirty="0" smtClean="0"/>
              <a:t>• </a:t>
            </a:r>
            <a:r>
              <a:rPr lang="en-US" sz="2000" dirty="0"/>
              <a:t>Apply the latest patches.</a:t>
            </a:r>
            <a:br>
              <a:rPr lang="en-US" sz="2000" dirty="0"/>
            </a:br>
            <a:r>
              <a:rPr lang="en-US" sz="2000" dirty="0" smtClean="0"/>
              <a:t>• </a:t>
            </a:r>
            <a:r>
              <a:rPr lang="en-US" sz="2000" dirty="0"/>
              <a:t>Secure installation folders with proper access rights.</a:t>
            </a:r>
            <a:br>
              <a:rPr lang="en-US" sz="2000" dirty="0"/>
            </a:br>
            <a:r>
              <a:rPr lang="en-US" sz="2000" dirty="0" smtClean="0"/>
              <a:t>• </a:t>
            </a:r>
            <a:r>
              <a:rPr lang="en-US" sz="2000" dirty="0"/>
              <a:t>Make sure only required services are running.</a:t>
            </a:r>
            <a:br>
              <a:rPr lang="en-US" sz="2000" dirty="0"/>
            </a:br>
            <a:r>
              <a:rPr lang="en-US" sz="2000" dirty="0" smtClean="0"/>
              <a:t>• </a:t>
            </a:r>
            <a:r>
              <a:rPr lang="en-US" sz="2000" dirty="0"/>
              <a:t>Set up auditing logs.</a:t>
            </a:r>
            <a:br>
              <a:rPr lang="en-US" sz="2000" dirty="0"/>
            </a:br>
            <a:r>
              <a:rPr lang="en-US" sz="2000" dirty="0" smtClean="0"/>
              <a:t>• </a:t>
            </a:r>
            <a:r>
              <a:rPr lang="en-US" sz="2000" dirty="0"/>
              <a:t>Set up session logging.</a:t>
            </a:r>
            <a:br>
              <a:rPr lang="en-US" sz="2000" dirty="0"/>
            </a:br>
            <a:r>
              <a:rPr lang="en-US" sz="2000" dirty="0" smtClean="0"/>
              <a:t>• </a:t>
            </a:r>
            <a:r>
              <a:rPr lang="en-US" sz="2000" dirty="0"/>
              <a:t>Require session encryption</a:t>
            </a:r>
            <a:r>
              <a:rPr lang="en-US" sz="2000" dirty="0" smtClean="0"/>
              <a:t>.</a:t>
            </a:r>
          </a:p>
          <a:p>
            <a:pPr marL="0" indent="0">
              <a:lnSpc>
                <a:spcPct val="120000"/>
              </a:lnSpc>
              <a:buNone/>
            </a:pPr>
            <a:r>
              <a:rPr lang="en-US" sz="2000" dirty="0" smtClean="0"/>
              <a:t>• </a:t>
            </a:r>
            <a:r>
              <a:rPr lang="en-IN" sz="2000" dirty="0" smtClean="0"/>
              <a:t>Backups</a:t>
            </a:r>
          </a:p>
          <a:p>
            <a:pPr marL="0" indent="0">
              <a:lnSpc>
                <a:spcPct val="120000"/>
              </a:lnSpc>
              <a:buNone/>
            </a:pPr>
            <a:r>
              <a:rPr lang="en-US" sz="2000" dirty="0"/>
              <a:t>• </a:t>
            </a:r>
            <a:r>
              <a:rPr lang="en-IN" sz="2000" dirty="0" smtClean="0"/>
              <a:t>Database Auditing</a:t>
            </a:r>
          </a:p>
        </p:txBody>
      </p:sp>
      <p:sp>
        <p:nvSpPr>
          <p:cNvPr id="4" name="Title 1"/>
          <p:cNvSpPr txBox="1">
            <a:spLocks/>
          </p:cNvSpPr>
          <p:nvPr/>
        </p:nvSpPr>
        <p:spPr>
          <a:xfrm>
            <a:off x="0" y="285750"/>
            <a:ext cx="8229600" cy="857250"/>
          </a:xfrm>
          <a:prstGeom prst="rect">
            <a:avLst/>
          </a:prstGeom>
        </p:spPr>
        <p:txBody>
          <a:bodyPr rIns="91440" anchor="b">
            <a:normAutofit fontScale="7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defTabSz="914400"/>
            <a:r>
              <a:rPr lang="en-US" dirty="0" smtClean="0"/>
              <a:t>Minimum recommendation for </a:t>
            </a:r>
            <a:r>
              <a:rPr lang="en-US" dirty="0" err="1" smtClean="0"/>
              <a:t>Databses</a:t>
            </a:r>
            <a:endParaRPr lang="en-US" dirty="0"/>
          </a:p>
        </p:txBody>
      </p:sp>
      <p:sp>
        <p:nvSpPr>
          <p:cNvPr id="2" name="Footer Placeholder 1"/>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59</a:t>
            </a:fld>
            <a:endParaRPr lang="en-US"/>
          </a:p>
        </p:txBody>
      </p:sp>
    </p:spTree>
    <p:extLst>
      <p:ext uri="{BB962C8B-B14F-4D97-AF65-F5344CB8AC3E}">
        <p14:creationId xmlns:p14="http://schemas.microsoft.com/office/powerpoint/2010/main" val="2176372104"/>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7467600" cy="594121"/>
          </a:xfrm>
        </p:spPr>
        <p:txBody>
          <a:bodyPr>
            <a:normAutofit fontScale="90000"/>
          </a:bodyPr>
          <a:lstStyle/>
          <a:p>
            <a:r>
              <a:rPr lang="en-US" dirty="0" smtClean="0"/>
              <a:t>Trends  - II… </a:t>
            </a:r>
            <a:endParaRPr lang="en-US" dirty="0"/>
          </a:p>
        </p:txBody>
      </p:sp>
      <p:sp>
        <p:nvSpPr>
          <p:cNvPr id="3" name="Content Placeholder 2"/>
          <p:cNvSpPr>
            <a:spLocks noGrp="1"/>
          </p:cNvSpPr>
          <p:nvPr>
            <p:ph idx="1"/>
          </p:nvPr>
        </p:nvSpPr>
        <p:spPr>
          <a:xfrm>
            <a:off x="446049" y="1047750"/>
            <a:ext cx="8382000" cy="3524610"/>
          </a:xfrm>
        </p:spPr>
        <p:txBody>
          <a:bodyPr>
            <a:noAutofit/>
          </a:bodyPr>
          <a:lstStyle/>
          <a:p>
            <a:pPr algn="just"/>
            <a:r>
              <a:rPr lang="en-US" sz="1800" dirty="0" smtClean="0"/>
              <a:t>Hundreds of tools are available to </a:t>
            </a:r>
            <a:r>
              <a:rPr lang="en-US" sz="1800" dirty="0" smtClean="0">
                <a:solidFill>
                  <a:srgbClr val="FFFF00"/>
                </a:solidFill>
              </a:rPr>
              <a:t>secure various elements of applications portfolio</a:t>
            </a:r>
            <a:r>
              <a:rPr lang="en-US" sz="1800" dirty="0" smtClean="0"/>
              <a:t>, </a:t>
            </a:r>
          </a:p>
          <a:p>
            <a:pPr lvl="1" algn="just">
              <a:spcBef>
                <a:spcPts val="200"/>
              </a:spcBef>
            </a:pPr>
            <a:r>
              <a:rPr lang="en-US" sz="1400" dirty="0" smtClean="0"/>
              <a:t>from locking down coding changes</a:t>
            </a:r>
          </a:p>
          <a:p>
            <a:pPr lvl="1" algn="just">
              <a:spcBef>
                <a:spcPts val="200"/>
              </a:spcBef>
            </a:pPr>
            <a:r>
              <a:rPr lang="en-US" sz="1400" dirty="0" smtClean="0"/>
              <a:t> to assess inadvertent coding threats</a:t>
            </a:r>
          </a:p>
          <a:p>
            <a:pPr lvl="1" algn="just">
              <a:spcBef>
                <a:spcPts val="200"/>
              </a:spcBef>
            </a:pPr>
            <a:r>
              <a:rPr lang="en-US" sz="1400" dirty="0" smtClean="0"/>
              <a:t>evaluating encryption options </a:t>
            </a:r>
          </a:p>
          <a:p>
            <a:pPr lvl="1" algn="just">
              <a:spcBef>
                <a:spcPts val="200"/>
              </a:spcBef>
            </a:pPr>
            <a:r>
              <a:rPr lang="en-US" sz="1400" dirty="0" smtClean="0"/>
              <a:t>auditing permissions and access rights. </a:t>
            </a:r>
          </a:p>
          <a:p>
            <a:pPr lvl="1" algn="just">
              <a:spcBef>
                <a:spcPts val="200"/>
              </a:spcBef>
            </a:pPr>
            <a:r>
              <a:rPr lang="en-US" sz="1400" dirty="0" smtClean="0"/>
              <a:t>tools for mobile apps, for network-based apps</a:t>
            </a:r>
          </a:p>
          <a:p>
            <a:pPr lvl="1" algn="just">
              <a:spcBef>
                <a:spcPts val="200"/>
              </a:spcBef>
            </a:pPr>
            <a:r>
              <a:rPr lang="en-US" sz="1400" dirty="0" smtClean="0"/>
              <a:t>firewalls designed especially for web applications.</a:t>
            </a:r>
          </a:p>
          <a:p>
            <a:pPr algn="just">
              <a:buNone/>
            </a:pPr>
            <a:r>
              <a:rPr lang="en-US" sz="1800" b="1" dirty="0" smtClean="0">
                <a:solidFill>
                  <a:srgbClr val="FFFF00"/>
                </a:solidFill>
              </a:rPr>
              <a:t>Gartner also says that</a:t>
            </a:r>
          </a:p>
          <a:p>
            <a:pPr algn="just">
              <a:buNone/>
            </a:pPr>
            <a:r>
              <a:rPr lang="en-US" sz="1800" dirty="0" smtClean="0"/>
              <a:t>	</a:t>
            </a:r>
            <a:r>
              <a:rPr lang="en-US" sz="1800" i="1" dirty="0" smtClean="0"/>
              <a:t>“</a:t>
            </a:r>
            <a:r>
              <a:rPr lang="en-US" sz="1800" b="1" i="1" dirty="0" smtClean="0">
                <a:solidFill>
                  <a:srgbClr val="FFFF00"/>
                </a:solidFill>
              </a:rPr>
              <a:t>IT managers need to go beyond identifying common application development security errors and protecting against common attack techniques</a:t>
            </a:r>
            <a:r>
              <a:rPr lang="en-US" sz="1800" i="1" dirty="0" smtClean="0"/>
              <a:t>.” </a:t>
            </a:r>
          </a:p>
          <a:p>
            <a:pPr algn="just">
              <a:buNone/>
            </a:pPr>
            <a:r>
              <a:rPr lang="en-US" sz="1800" i="1" dirty="0" smtClean="0"/>
              <a:t>They offer more than a dozen different categories of products and describe where in their “hype cycle” they are located.”</a:t>
            </a:r>
          </a:p>
        </p:txBody>
      </p:sp>
      <p:sp>
        <p:nvSpPr>
          <p:cNvPr id="4" name="Title 1"/>
          <p:cNvSpPr txBox="1">
            <a:spLocks/>
          </p:cNvSpPr>
          <p:nvPr/>
        </p:nvSpPr>
        <p:spPr>
          <a:xfrm>
            <a:off x="838200" y="111405"/>
            <a:ext cx="7467600" cy="708421"/>
          </a:xfrm>
          <a:prstGeom prst="rect">
            <a:avLst/>
          </a:prstGeom>
        </p:spPr>
        <p:style>
          <a:lnRef idx="0">
            <a:schemeClr val="accent1"/>
          </a:lnRef>
          <a:fillRef idx="3">
            <a:schemeClr val="accent1"/>
          </a:fillRef>
          <a:effectRef idx="3">
            <a:schemeClr val="accent1"/>
          </a:effectRef>
          <a:fontRef idx="minor">
            <a:schemeClr val="lt1"/>
          </a:fontRef>
        </p:style>
        <p:txBody>
          <a:bodyPr rIns="91440" anchor="b">
            <a:normAutofit fontScale="90000" lnSpcReduction="10000"/>
            <a:scene3d>
              <a:camera prst="orthographicFront"/>
              <a:lightRig rig="soft" dir="t">
                <a:rot lat="0" lon="0" rev="2400000"/>
              </a:lightRig>
            </a:scene3d>
            <a:sp3d>
              <a:bevelT w="19050" h="12700"/>
            </a:sp3d>
          </a:bodyPr>
          <a:lstStyle/>
          <a:p>
            <a:pPr marL="54864" marR="0" lvl="0" indent="0" algn="r" defTabSz="914400" rtl="0" eaLnBrk="1" fontAlgn="auto" latinLnBrk="0" hangingPunct="1">
              <a:lnSpc>
                <a:spcPct val="100000"/>
              </a:lnSpc>
              <a:spcBef>
                <a:spcPct val="0"/>
              </a:spcBef>
              <a:spcAft>
                <a:spcPts val="0"/>
              </a:spcAft>
              <a:buClrTx/>
              <a:buSzTx/>
              <a:buFontTx/>
              <a:buNone/>
              <a:tabLst/>
              <a:defRPr/>
            </a:pPr>
            <a:r>
              <a:rPr kumimoji="0" lang="en-US" sz="4600" b="0" i="0" u="none" strike="noStrike" kern="1200" cap="none" spc="0" normalizeH="0" baseline="0" noProof="0" dirty="0" smtClean="0">
                <a:ln>
                  <a:noFill/>
                </a:ln>
                <a:solidFill>
                  <a:schemeClr val="lt1"/>
                </a:solidFill>
                <a:effectLst>
                  <a:outerShdw blurRad="38100" dist="25500" dir="5400000" algn="tl" rotWithShape="0">
                    <a:srgbClr val="000000">
                      <a:satMod val="180000"/>
                      <a:alpha val="75000"/>
                    </a:srgbClr>
                  </a:outerShdw>
                </a:effectLst>
                <a:uLnTx/>
                <a:uFillTx/>
                <a:latin typeface="+mn-lt"/>
                <a:ea typeface="+mn-ea"/>
                <a:cs typeface="+mn-cs"/>
              </a:rPr>
              <a:t>Trends - II</a:t>
            </a:r>
            <a:endParaRPr kumimoji="0" lang="en-US" sz="4600" b="0" i="0" u="none" strike="noStrike" kern="1200" cap="none" spc="0" normalizeH="0" baseline="0" noProof="0" dirty="0">
              <a:ln>
                <a:noFill/>
              </a:ln>
              <a:solidFill>
                <a:schemeClr val="lt1"/>
              </a:solidFill>
              <a:effectLst>
                <a:outerShdw blurRad="38100" dist="25500" dir="5400000" algn="tl" rotWithShape="0">
                  <a:srgbClr val="000000">
                    <a:satMod val="180000"/>
                    <a:alpha val="75000"/>
                  </a:srgbClr>
                </a:outerShdw>
              </a:effectLst>
              <a:uLnTx/>
              <a:uFillTx/>
              <a:latin typeface="+mn-lt"/>
              <a:ea typeface="+mn-ea"/>
              <a:cs typeface="+mn-cs"/>
            </a:endParaRPr>
          </a:p>
        </p:txBody>
      </p:sp>
      <p:sp>
        <p:nvSpPr>
          <p:cNvPr id="5" name="Footer Placeholder 4"/>
          <p:cNvSpPr>
            <a:spLocks noGrp="1"/>
          </p:cNvSpPr>
          <p:nvPr>
            <p:ph type="ftr" sz="quarter" idx="11"/>
          </p:nvPr>
        </p:nvSpPr>
        <p:spPr/>
        <p:txBody>
          <a:bodyPr/>
          <a:lstStyle/>
          <a:p>
            <a:r>
              <a:rPr lang="en-US" smtClean="0"/>
              <a:t>NIC, Lucknow</a:t>
            </a:r>
            <a:endParaRPr lang="en-US"/>
          </a:p>
        </p:txBody>
      </p:sp>
      <p:sp>
        <p:nvSpPr>
          <p:cNvPr id="6" name="Slide Number Placeholder 5"/>
          <p:cNvSpPr>
            <a:spLocks noGrp="1"/>
          </p:cNvSpPr>
          <p:nvPr>
            <p:ph type="sldNum" sz="quarter" idx="12"/>
          </p:nvPr>
        </p:nvSpPr>
        <p:spPr/>
        <p:txBody>
          <a:bodyPr/>
          <a:lstStyle/>
          <a:p>
            <a:fld id="{A3B9734E-3F9B-45C3-B944-4E3A09F2BDDF}" type="slidenum">
              <a:rPr lang="en-US" smtClean="0"/>
              <a:pPr/>
              <a:t>6</a:t>
            </a:fld>
            <a:endParaRPr lang="en-US"/>
          </a:p>
        </p:txBody>
      </p:sp>
      <p:sp>
        <p:nvSpPr>
          <p:cNvPr id="7" name="Rounded Rectangle 6"/>
          <p:cNvSpPr/>
          <p:nvPr/>
        </p:nvSpPr>
        <p:spPr>
          <a:xfrm>
            <a:off x="6400800" y="1962150"/>
            <a:ext cx="1981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IT managers Lack in knowledge</a:t>
            </a:r>
            <a:endParaRPr lang="en-US" sz="1600" dirty="0"/>
          </a:p>
        </p:txBody>
      </p:sp>
    </p:spTree>
  </p:cSld>
  <p:clrMapOvr>
    <a:masterClrMapping/>
  </p:clrMapOvr>
  <p:transition spd="med">
    <p:pull/>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these attacks exits ?</a:t>
            </a:r>
            <a:endParaRPr lang="en-US" dirty="0"/>
          </a:p>
        </p:txBody>
      </p:sp>
      <p:sp>
        <p:nvSpPr>
          <p:cNvPr id="3" name="Content Placeholder 2"/>
          <p:cNvSpPr>
            <a:spLocks noGrp="1"/>
          </p:cNvSpPr>
          <p:nvPr>
            <p:ph idx="1"/>
          </p:nvPr>
        </p:nvSpPr>
        <p:spPr/>
        <p:txBody>
          <a:bodyPr>
            <a:normAutofit/>
          </a:bodyPr>
          <a:lstStyle/>
          <a:p>
            <a:r>
              <a:rPr lang="en-US" sz="2800" dirty="0" smtClean="0"/>
              <a:t>SQL Injection</a:t>
            </a:r>
          </a:p>
          <a:p>
            <a:r>
              <a:rPr lang="en-US" sz="2800" dirty="0" smtClean="0"/>
              <a:t>Buffer Overflow</a:t>
            </a:r>
          </a:p>
          <a:p>
            <a:r>
              <a:rPr lang="en-US" sz="2800" dirty="0" smtClean="0"/>
              <a:t>DOS attacks/DDOS attack</a:t>
            </a:r>
          </a:p>
          <a:p>
            <a:r>
              <a:rPr lang="en-US" sz="2800" dirty="0" smtClean="0"/>
              <a:t>Source code of procedures disclosure </a:t>
            </a:r>
          </a:p>
          <a:p>
            <a:r>
              <a:rPr lang="en-US" sz="2800" dirty="0" smtClean="0"/>
              <a:t>Some areas in oracle has permission to operating system user to read &amp; write</a:t>
            </a:r>
          </a:p>
          <a:p>
            <a:r>
              <a:rPr lang="en-US" sz="2800" dirty="0" smtClean="0"/>
              <a:t>SQL Slammer worm(patch was there)</a:t>
            </a: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60</a:t>
            </a:fld>
            <a:endParaRPr lang="en-US"/>
          </a:p>
        </p:txBody>
      </p:sp>
    </p:spTree>
    <p:extLst>
      <p:ext uri="{BB962C8B-B14F-4D97-AF65-F5344CB8AC3E}">
        <p14:creationId xmlns:p14="http://schemas.microsoft.com/office/powerpoint/2010/main" val="1175205548"/>
      </p:ext>
    </p:extLst>
  </p:cSld>
  <p:clrMapOvr>
    <a:masterClrMapping/>
  </p:clrMapOvr>
  <p:transition spd="med">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343150"/>
            <a:ext cx="8229600" cy="857250"/>
          </a:xfrm>
        </p:spPr>
        <p:txBody>
          <a:bodyPr/>
          <a:lstStyle/>
          <a:p>
            <a:r>
              <a:rPr lang="en-US" dirty="0" smtClean="0"/>
              <a:t>Coding Practices</a:t>
            </a:r>
            <a:endParaRPr lang="en-US" dirty="0"/>
          </a:p>
        </p:txBody>
      </p:sp>
      <p:sp>
        <p:nvSpPr>
          <p:cNvPr id="3" name="Footer Placeholder 2"/>
          <p:cNvSpPr>
            <a:spLocks noGrp="1"/>
          </p:cNvSpPr>
          <p:nvPr>
            <p:ph type="ftr" sz="quarter" idx="11"/>
          </p:nvPr>
        </p:nvSpPr>
        <p:spPr/>
        <p:txBody>
          <a:bodyPr/>
          <a:lstStyle/>
          <a:p>
            <a:r>
              <a:rPr lang="en-US" smtClean="0"/>
              <a:t>NIC, Lucknow</a:t>
            </a:r>
            <a:endParaRPr lang="en-US"/>
          </a:p>
        </p:txBody>
      </p:sp>
      <p:sp>
        <p:nvSpPr>
          <p:cNvPr id="4" name="Slide Number Placeholder 3"/>
          <p:cNvSpPr>
            <a:spLocks noGrp="1"/>
          </p:cNvSpPr>
          <p:nvPr>
            <p:ph type="sldNum" sz="quarter" idx="12"/>
          </p:nvPr>
        </p:nvSpPr>
        <p:spPr/>
        <p:txBody>
          <a:bodyPr/>
          <a:lstStyle/>
          <a:p>
            <a:fld id="{A3B9734E-3F9B-45C3-B944-4E3A09F2BDDF}" type="slidenum">
              <a:rPr lang="en-US" smtClean="0"/>
              <a:pPr/>
              <a:t>61</a:t>
            </a:fld>
            <a:endParaRPr lang="en-US"/>
          </a:p>
        </p:txBody>
      </p:sp>
    </p:spTree>
    <p:extLst>
      <p:ext uri="{BB962C8B-B14F-4D97-AF65-F5344CB8AC3E}">
        <p14:creationId xmlns:p14="http://schemas.microsoft.com/office/powerpoint/2010/main" val="4022231188"/>
      </p:ext>
    </p:extLst>
  </p:cSld>
  <p:clrMapOvr>
    <a:masterClrMapping/>
  </p:clrMapOvr>
  <p:transition spd="med">
    <p:pull/>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68868"/>
            <a:ext cx="8536469" cy="365522"/>
          </a:xfrm>
        </p:spPr>
        <p:txBody>
          <a:bodyPr>
            <a:noAutofit/>
          </a:bodyPr>
          <a:lstStyle/>
          <a:p>
            <a:r>
              <a:rPr lang="en-US" sz="2800" dirty="0" smtClean="0"/>
              <a:t>Coding Practices - Top 10 Secure Coding Practices</a:t>
            </a:r>
            <a:endParaRPr lang="en-US" sz="2800" dirty="0"/>
          </a:p>
        </p:txBody>
      </p:sp>
      <p:sp>
        <p:nvSpPr>
          <p:cNvPr id="3" name="Content Placeholder 2"/>
          <p:cNvSpPr>
            <a:spLocks noGrp="1"/>
          </p:cNvSpPr>
          <p:nvPr>
            <p:ph idx="1"/>
          </p:nvPr>
        </p:nvSpPr>
        <p:spPr>
          <a:xfrm>
            <a:off x="381000" y="1123950"/>
            <a:ext cx="8534400" cy="4171950"/>
          </a:xfrm>
        </p:spPr>
        <p:txBody>
          <a:bodyPr>
            <a:noAutofit/>
          </a:bodyPr>
          <a:lstStyle/>
          <a:p>
            <a:pPr marL="342900" indent="-342900" algn="just">
              <a:buClr>
                <a:srgbClr val="FFFF00"/>
              </a:buClr>
              <a:buFont typeface="+mj-lt"/>
              <a:buAutoNum type="arabicPeriod"/>
            </a:pPr>
            <a:r>
              <a:rPr lang="en-US" sz="1700" b="1" dirty="0" smtClean="0">
                <a:solidFill>
                  <a:srgbClr val="FFFF00"/>
                </a:solidFill>
              </a:rPr>
              <a:t>Adhere </a:t>
            </a:r>
            <a:r>
              <a:rPr lang="en-US" sz="1700" b="1" dirty="0">
                <a:solidFill>
                  <a:srgbClr val="FFFF00"/>
                </a:solidFill>
              </a:rPr>
              <a:t>to the principle of least </a:t>
            </a:r>
            <a:r>
              <a:rPr lang="en-US" sz="1700" b="1" dirty="0" smtClean="0">
                <a:solidFill>
                  <a:srgbClr val="FFFF00"/>
                </a:solidFill>
              </a:rPr>
              <a:t>privilege:</a:t>
            </a:r>
            <a:r>
              <a:rPr lang="en-US" sz="1700" dirty="0"/>
              <a:t> </a:t>
            </a:r>
            <a:r>
              <a:rPr lang="en-US" sz="1700" dirty="0" smtClean="0"/>
              <a:t>This </a:t>
            </a:r>
            <a:r>
              <a:rPr lang="en-US" sz="1700" dirty="0"/>
              <a:t>approach reduces the opportunities an attacker has to execute arbitrary code with elevated </a:t>
            </a:r>
            <a:r>
              <a:rPr lang="en-US" sz="1700" dirty="0" smtClean="0"/>
              <a:t>privileges.</a:t>
            </a:r>
            <a:endParaRPr lang="en-US" sz="1700" dirty="0"/>
          </a:p>
          <a:p>
            <a:pPr marL="342900" indent="-342900" algn="just">
              <a:buFont typeface="+mj-lt"/>
              <a:buAutoNum type="arabicPeriod"/>
            </a:pPr>
            <a:r>
              <a:rPr lang="en-US" sz="1700" b="1" dirty="0">
                <a:solidFill>
                  <a:srgbClr val="FFFF00"/>
                </a:solidFill>
              </a:rPr>
              <a:t>Sanitize data sent to other </a:t>
            </a:r>
            <a:r>
              <a:rPr lang="en-US" sz="1700" b="1" dirty="0" smtClean="0">
                <a:solidFill>
                  <a:srgbClr val="FFFF00"/>
                </a:solidFill>
              </a:rPr>
              <a:t>systems:</a:t>
            </a:r>
            <a:r>
              <a:rPr lang="en-US" sz="1700" dirty="0" smtClean="0">
                <a:solidFill>
                  <a:schemeClr val="tx2">
                    <a:lumMod val="10000"/>
                  </a:schemeClr>
                </a:solidFill>
              </a:rPr>
              <a:t> </a:t>
            </a:r>
            <a:r>
              <a:rPr lang="en-US" sz="1700" dirty="0" smtClean="0"/>
              <a:t>Sanitize </a:t>
            </a:r>
            <a:r>
              <a:rPr lang="en-US" sz="1700" dirty="0"/>
              <a:t>all data passed to complex subsystems </a:t>
            </a:r>
            <a:r>
              <a:rPr lang="en-US" sz="1700" dirty="0" smtClean="0"/>
              <a:t>such </a:t>
            </a:r>
            <a:r>
              <a:rPr lang="en-US" sz="1700" dirty="0"/>
              <a:t>as command shells, relational databases, and commercial off-the-shelf (COTS) components</a:t>
            </a:r>
            <a:r>
              <a:rPr lang="en-US" sz="1700" dirty="0" smtClean="0"/>
              <a:t>. </a:t>
            </a:r>
            <a:endParaRPr lang="en-US" sz="1700" dirty="0"/>
          </a:p>
          <a:p>
            <a:pPr marL="342900" indent="-342900" algn="just">
              <a:buFont typeface="+mj-lt"/>
              <a:buAutoNum type="arabicPeriod"/>
            </a:pPr>
            <a:r>
              <a:rPr lang="en-US" sz="1700" b="1" dirty="0">
                <a:solidFill>
                  <a:srgbClr val="FFFF00"/>
                </a:solidFill>
              </a:rPr>
              <a:t>Practice</a:t>
            </a:r>
            <a:r>
              <a:rPr lang="en-US" sz="1700" dirty="0">
                <a:solidFill>
                  <a:srgbClr val="FFFF00"/>
                </a:solidFill>
              </a:rPr>
              <a:t> </a:t>
            </a:r>
            <a:r>
              <a:rPr lang="en-US" sz="1700" b="1" dirty="0">
                <a:solidFill>
                  <a:srgbClr val="FFFF00"/>
                </a:solidFill>
              </a:rPr>
              <a:t>defense in </a:t>
            </a:r>
            <a:r>
              <a:rPr lang="en-US" sz="1700" b="1" dirty="0" smtClean="0">
                <a:solidFill>
                  <a:srgbClr val="FFFF00"/>
                </a:solidFill>
              </a:rPr>
              <a:t>depth:</a:t>
            </a:r>
            <a:r>
              <a:rPr lang="en-US" sz="1700" dirty="0"/>
              <a:t> Manage risk with multiple defensive strategies, so that if </a:t>
            </a:r>
            <a:r>
              <a:rPr lang="en-US" sz="1700" dirty="0">
                <a:solidFill>
                  <a:srgbClr val="FFFF00"/>
                </a:solidFill>
              </a:rPr>
              <a:t>one layer of defense turns out to be inadequate, another layer of defense can prevent </a:t>
            </a:r>
            <a:r>
              <a:rPr lang="en-US" sz="1700" dirty="0"/>
              <a:t>a </a:t>
            </a:r>
            <a:r>
              <a:rPr lang="en-US" sz="1700" dirty="0">
                <a:solidFill>
                  <a:srgbClr val="FFFF00"/>
                </a:solidFill>
              </a:rPr>
              <a:t>security </a:t>
            </a:r>
            <a:r>
              <a:rPr lang="en-US" sz="1700" dirty="0" smtClean="0">
                <a:solidFill>
                  <a:srgbClr val="FFFF00"/>
                </a:solidFill>
              </a:rPr>
              <a:t>flaw</a:t>
            </a:r>
            <a:r>
              <a:rPr lang="en-US" sz="1700" dirty="0" smtClean="0"/>
              <a:t>.</a:t>
            </a:r>
            <a:endParaRPr lang="en-US" sz="1700" dirty="0"/>
          </a:p>
          <a:p>
            <a:pPr marL="342900" indent="-342900" algn="just">
              <a:buFont typeface="+mj-lt"/>
              <a:buAutoNum type="arabicPeriod"/>
            </a:pPr>
            <a:r>
              <a:rPr lang="en-US" sz="1700" b="1" dirty="0">
                <a:solidFill>
                  <a:srgbClr val="FFFF00"/>
                </a:solidFill>
              </a:rPr>
              <a:t>Use effective quality assurance </a:t>
            </a:r>
            <a:r>
              <a:rPr lang="en-US" sz="1700" b="1" dirty="0" smtClean="0">
                <a:solidFill>
                  <a:srgbClr val="FFFF00"/>
                </a:solidFill>
              </a:rPr>
              <a:t>techniques: </a:t>
            </a:r>
            <a:r>
              <a:rPr lang="en-US" sz="1700" dirty="0" smtClean="0"/>
              <a:t>Fuzz </a:t>
            </a:r>
            <a:r>
              <a:rPr lang="en-US" sz="1700" dirty="0"/>
              <a:t>testing, penetration testing, and source code audits should all be incorporated as part of an effective quality assurance program. Independent security </a:t>
            </a:r>
            <a:r>
              <a:rPr lang="en-US" sz="1700" dirty="0" smtClean="0"/>
              <a:t>reviews(Internal and External). </a:t>
            </a:r>
            <a:endParaRPr lang="en-US" sz="1700" dirty="0"/>
          </a:p>
          <a:p>
            <a:pPr marL="342900" indent="-342900" algn="just">
              <a:buFont typeface="+mj-lt"/>
              <a:buAutoNum type="arabicPeriod"/>
            </a:pPr>
            <a:r>
              <a:rPr lang="en-US" sz="1700" b="1" dirty="0" smtClean="0">
                <a:solidFill>
                  <a:srgbClr val="FFFF00"/>
                </a:solidFill>
              </a:rPr>
              <a:t>Adopt </a:t>
            </a:r>
            <a:r>
              <a:rPr lang="en-US" sz="1700" b="1" dirty="0">
                <a:solidFill>
                  <a:srgbClr val="FFFF00"/>
                </a:solidFill>
              </a:rPr>
              <a:t>a secure coding </a:t>
            </a:r>
            <a:r>
              <a:rPr lang="en-US" sz="1700" b="1" dirty="0" smtClean="0">
                <a:solidFill>
                  <a:srgbClr val="FFFF00"/>
                </a:solidFill>
              </a:rPr>
              <a:t>standard:</a:t>
            </a:r>
            <a:r>
              <a:rPr lang="en-US" sz="1700" dirty="0"/>
              <a:t> Develop and/or apply </a:t>
            </a:r>
            <a:r>
              <a:rPr lang="en-US" sz="1700" dirty="0" smtClean="0"/>
              <a:t>a                              secure </a:t>
            </a:r>
            <a:r>
              <a:rPr lang="en-US" sz="1700" dirty="0"/>
              <a:t>coding standard for your target development </a:t>
            </a:r>
            <a:r>
              <a:rPr lang="en-US" sz="1700" dirty="0" smtClean="0"/>
              <a:t>language </a:t>
            </a:r>
            <a:r>
              <a:rPr lang="en-US" sz="1700" dirty="0"/>
              <a:t>and platform.</a:t>
            </a:r>
          </a:p>
          <a:p>
            <a:pPr marL="342900" indent="-342900" algn="just">
              <a:buFont typeface="+mj-lt"/>
              <a:buAutoNum type="arabicPeriod"/>
            </a:pPr>
            <a:endParaRPr lang="en-US" sz="1700" dirty="0"/>
          </a:p>
        </p:txBody>
      </p:sp>
      <p:sp>
        <p:nvSpPr>
          <p:cNvPr id="4" name="Footer Placeholder 3"/>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62</a:t>
            </a:fld>
            <a:endParaRPr lang="en-US"/>
          </a:p>
        </p:txBody>
      </p:sp>
    </p:spTree>
    <p:extLst>
      <p:ext uri="{BB962C8B-B14F-4D97-AF65-F5344CB8AC3E}">
        <p14:creationId xmlns:p14="http://schemas.microsoft.com/office/powerpoint/2010/main" val="2371494140"/>
      </p:ext>
    </p:extLst>
  </p:cSld>
  <p:clrMapOvr>
    <a:masterClrMapping/>
  </p:clrMapOvr>
  <p:transition spd="med">
    <p:pull/>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7840" y="1034016"/>
            <a:ext cx="8534400" cy="4057650"/>
          </a:xfrm>
        </p:spPr>
        <p:txBody>
          <a:bodyPr>
            <a:noAutofit/>
          </a:bodyPr>
          <a:lstStyle/>
          <a:p>
            <a:pPr algn="just"/>
            <a:r>
              <a:rPr lang="en-US" sz="2000" b="1" dirty="0" smtClean="0">
                <a:solidFill>
                  <a:srgbClr val="FFFF00"/>
                </a:solidFill>
              </a:rPr>
              <a:t>Heed </a:t>
            </a:r>
            <a:r>
              <a:rPr lang="en-US" sz="2000" b="1" dirty="0">
                <a:solidFill>
                  <a:srgbClr val="FFFF00"/>
                </a:solidFill>
              </a:rPr>
              <a:t>compiler </a:t>
            </a:r>
            <a:r>
              <a:rPr lang="en-US" sz="2000" b="1" dirty="0" smtClean="0">
                <a:solidFill>
                  <a:srgbClr val="FFFF00"/>
                </a:solidFill>
              </a:rPr>
              <a:t>warnings:</a:t>
            </a:r>
            <a:r>
              <a:rPr lang="en-US" sz="2000" dirty="0"/>
              <a:t> Compile code using the highest warning level available for your compiler and eliminate warnings by modifying the </a:t>
            </a:r>
            <a:r>
              <a:rPr lang="en-US" sz="2000" dirty="0" smtClean="0"/>
              <a:t>code.</a:t>
            </a:r>
            <a:endParaRPr lang="en-US" sz="2000" dirty="0"/>
          </a:p>
          <a:p>
            <a:pPr algn="just"/>
            <a:r>
              <a:rPr lang="en-US" sz="2000" b="1" dirty="0">
                <a:solidFill>
                  <a:srgbClr val="FFFF00"/>
                </a:solidFill>
              </a:rPr>
              <a:t>Architect and design for security </a:t>
            </a:r>
            <a:r>
              <a:rPr lang="en-US" sz="2000" b="1" dirty="0" smtClean="0">
                <a:solidFill>
                  <a:srgbClr val="FFFF00"/>
                </a:solidFill>
              </a:rPr>
              <a:t>policies: </a:t>
            </a:r>
            <a:r>
              <a:rPr lang="en-US" sz="2000" dirty="0" smtClean="0"/>
              <a:t>Create </a:t>
            </a:r>
            <a:r>
              <a:rPr lang="en-US" sz="2000" dirty="0"/>
              <a:t>a software architecture and design your software to implement and enforce security policies. </a:t>
            </a:r>
          </a:p>
          <a:p>
            <a:pPr algn="just"/>
            <a:r>
              <a:rPr lang="en-US" sz="2000" b="1" dirty="0">
                <a:solidFill>
                  <a:srgbClr val="FFFF00"/>
                </a:solidFill>
              </a:rPr>
              <a:t>Keep it </a:t>
            </a:r>
            <a:r>
              <a:rPr lang="en-US" sz="2000" b="1" dirty="0" smtClean="0">
                <a:solidFill>
                  <a:srgbClr val="FFFF00"/>
                </a:solidFill>
              </a:rPr>
              <a:t>simple:</a:t>
            </a:r>
            <a:r>
              <a:rPr lang="en-US" sz="2000" dirty="0">
                <a:solidFill>
                  <a:schemeClr val="tx2">
                    <a:lumMod val="10000"/>
                  </a:schemeClr>
                </a:solidFill>
              </a:rPr>
              <a:t> </a:t>
            </a:r>
            <a:r>
              <a:rPr lang="en-US" sz="2000" dirty="0"/>
              <a:t>Keep the design as </a:t>
            </a:r>
            <a:r>
              <a:rPr lang="en-US" sz="2000" dirty="0" smtClean="0"/>
              <a:t>simple. Complex </a:t>
            </a:r>
            <a:r>
              <a:rPr lang="en-US" sz="2000" dirty="0"/>
              <a:t>designs increase the likelihood that errors will be made in their implementation, configuration, and use. </a:t>
            </a:r>
            <a:endParaRPr lang="en-US" sz="2000" dirty="0" smtClean="0"/>
          </a:p>
          <a:p>
            <a:pPr algn="just"/>
            <a:r>
              <a:rPr lang="en-US" sz="2000" b="1" dirty="0" smtClean="0">
                <a:solidFill>
                  <a:srgbClr val="FFFF00"/>
                </a:solidFill>
              </a:rPr>
              <a:t>Default deny:</a:t>
            </a:r>
            <a:r>
              <a:rPr lang="en-US" sz="2000" dirty="0"/>
              <a:t> Base access decisions on </a:t>
            </a:r>
            <a:r>
              <a:rPr lang="en-US" sz="2000" dirty="0" smtClean="0"/>
              <a:t>permission rather </a:t>
            </a:r>
            <a:r>
              <a:rPr lang="en-US" sz="2000" dirty="0"/>
              <a:t>than exclusion. This means that, by default, access </a:t>
            </a:r>
            <a:r>
              <a:rPr lang="en-US" sz="2000" dirty="0" smtClean="0"/>
              <a:t>is denied.</a:t>
            </a:r>
          </a:p>
          <a:p>
            <a:pPr algn="just"/>
            <a:r>
              <a:rPr lang="en-US" sz="2000" b="1" dirty="0">
                <a:solidFill>
                  <a:srgbClr val="FFFF00"/>
                </a:solidFill>
              </a:rPr>
              <a:t>V</a:t>
            </a:r>
            <a:r>
              <a:rPr lang="en-US" sz="2000" b="1" dirty="0" smtClean="0">
                <a:solidFill>
                  <a:srgbClr val="FFFF00"/>
                </a:solidFill>
              </a:rPr>
              <a:t>alidate Input: </a:t>
            </a:r>
            <a:r>
              <a:rPr lang="en-US" sz="2000" dirty="0" smtClean="0"/>
              <a:t>The input as well as output both the streams should be validated.</a:t>
            </a:r>
            <a:endParaRPr lang="en-US" sz="2000" dirty="0" smtClean="0">
              <a:solidFill>
                <a:srgbClr val="FFFF00"/>
              </a:solidFill>
            </a:endParaRPr>
          </a:p>
        </p:txBody>
      </p:sp>
      <p:sp>
        <p:nvSpPr>
          <p:cNvPr id="4" name="Footer Placeholder 3"/>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63</a:t>
            </a:fld>
            <a:endParaRPr lang="en-US"/>
          </a:p>
        </p:txBody>
      </p:sp>
      <p:sp>
        <p:nvSpPr>
          <p:cNvPr id="7" name="Title 1"/>
          <p:cNvSpPr txBox="1">
            <a:spLocks/>
          </p:cNvSpPr>
          <p:nvPr/>
        </p:nvSpPr>
        <p:spPr>
          <a:xfrm>
            <a:off x="228600" y="468868"/>
            <a:ext cx="8536469" cy="365522"/>
          </a:xfrm>
          <a:prstGeom prst="rect">
            <a:avLst/>
          </a:prstGeom>
        </p:spPr>
        <p:txBody>
          <a:bodyPr rIns="91440" anchor="b">
            <a:noAutofit/>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defTabSz="914400"/>
            <a:r>
              <a:rPr lang="en-US" sz="2800" smtClean="0"/>
              <a:t>Coding Practices - Top 10 Secure Coding Practices</a:t>
            </a:r>
            <a:endParaRPr lang="en-US" sz="2800" dirty="0"/>
          </a:p>
        </p:txBody>
      </p:sp>
    </p:spTree>
    <p:extLst>
      <p:ext uri="{BB962C8B-B14F-4D97-AF65-F5344CB8AC3E}">
        <p14:creationId xmlns:p14="http://schemas.microsoft.com/office/powerpoint/2010/main" val="2371494140"/>
      </p:ext>
    </p:extLst>
  </p:cSld>
  <p:clrMapOvr>
    <a:masterClrMapping/>
  </p:clrMapOvr>
  <p:transition spd="med">
    <p:pull/>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971550"/>
            <a:ext cx="7620000" cy="3655314"/>
          </a:xfrm>
        </p:spPr>
        <p:txBody>
          <a:bodyPr>
            <a:noAutofit/>
          </a:bodyPr>
          <a:lstStyle/>
          <a:p>
            <a:pPr marL="457200" indent="-457200" algn="just">
              <a:buFont typeface="+mj-lt"/>
              <a:buAutoNum type="arabicPeriod"/>
            </a:pPr>
            <a:r>
              <a:rPr lang="en-US" sz="2100" dirty="0" smtClean="0"/>
              <a:t>Understand the development side latest technologies</a:t>
            </a:r>
          </a:p>
          <a:p>
            <a:pPr marL="457200" indent="-457200" algn="just">
              <a:buFont typeface="+mj-lt"/>
              <a:buAutoNum type="arabicPeriod"/>
            </a:pPr>
            <a:r>
              <a:rPr lang="en-US" sz="2100" dirty="0" smtClean="0"/>
              <a:t>Should know the non vulnerable frameworks</a:t>
            </a:r>
          </a:p>
          <a:p>
            <a:pPr marL="457200" indent="-457200" algn="just">
              <a:buFont typeface="+mj-lt"/>
              <a:buAutoNum type="arabicPeriod"/>
            </a:pPr>
            <a:r>
              <a:rPr lang="en-US" sz="2100" dirty="0"/>
              <a:t>Should know the non vulnerable </a:t>
            </a:r>
            <a:r>
              <a:rPr lang="en-US" sz="2100" dirty="0" smtClean="0"/>
              <a:t>CMS</a:t>
            </a:r>
            <a:endParaRPr lang="en-US" sz="2100" dirty="0"/>
          </a:p>
          <a:p>
            <a:pPr marL="457200" indent="-457200" algn="just">
              <a:buFont typeface="+mj-lt"/>
              <a:buAutoNum type="arabicPeriod"/>
            </a:pPr>
            <a:r>
              <a:rPr lang="en-US" sz="2100" dirty="0" smtClean="0"/>
              <a:t>Should know OWASP</a:t>
            </a:r>
          </a:p>
          <a:p>
            <a:pPr marL="457200" indent="-457200" algn="just">
              <a:buFont typeface="+mj-lt"/>
              <a:buAutoNum type="arabicPeriod"/>
            </a:pPr>
            <a:r>
              <a:rPr lang="en-US" sz="2100" dirty="0" smtClean="0"/>
              <a:t>Should know CWE – 25</a:t>
            </a:r>
          </a:p>
          <a:p>
            <a:pPr marL="457200" indent="-457200" algn="just">
              <a:buFont typeface="+mj-lt"/>
              <a:buAutoNum type="arabicPeriod"/>
            </a:pPr>
            <a:r>
              <a:rPr lang="en-US" sz="2100" dirty="0" smtClean="0"/>
              <a:t>Latest treats in security &amp; their remedies</a:t>
            </a:r>
          </a:p>
          <a:p>
            <a:pPr marL="457200" indent="-457200" algn="just">
              <a:buFont typeface="+mj-lt"/>
              <a:buAutoNum type="arabicPeriod"/>
            </a:pPr>
            <a:r>
              <a:rPr lang="en-US" sz="2100" dirty="0" smtClean="0"/>
              <a:t>At </a:t>
            </a:r>
            <a:r>
              <a:rPr lang="en-US" sz="2100" dirty="0" err="1" smtClean="0"/>
              <a:t>Organisation</a:t>
            </a:r>
            <a:r>
              <a:rPr lang="en-US" sz="2100" dirty="0" smtClean="0"/>
              <a:t> side policies of using common libraries</a:t>
            </a:r>
          </a:p>
          <a:p>
            <a:pPr marL="457200" indent="-457200" algn="just">
              <a:buFont typeface="+mj-lt"/>
              <a:buAutoNum type="arabicPeriod"/>
            </a:pPr>
            <a:r>
              <a:rPr lang="en-US" sz="2100" dirty="0" smtClean="0"/>
              <a:t>At </a:t>
            </a:r>
            <a:r>
              <a:rPr lang="en-US" sz="2100" dirty="0" err="1" smtClean="0"/>
              <a:t>Organisation</a:t>
            </a:r>
            <a:r>
              <a:rPr lang="en-US" sz="2100" dirty="0" smtClean="0"/>
              <a:t> level, a team of Application Security group responsible for removing vulnerabilities in the web application before and after the deployment via Penetration test (PT).</a:t>
            </a:r>
          </a:p>
          <a:p>
            <a:pPr algn="just"/>
            <a:endParaRPr lang="en-US" sz="2100" dirty="0" smtClean="0"/>
          </a:p>
        </p:txBody>
      </p:sp>
      <p:pic>
        <p:nvPicPr>
          <p:cNvPr id="4" name="Picture 3" descr="six.png"/>
          <p:cNvPicPr>
            <a:picLocks noChangeAspect="1"/>
          </p:cNvPicPr>
          <p:nvPr/>
        </p:nvPicPr>
        <p:blipFill>
          <a:blip r:embed="rId2">
            <a:duotone>
              <a:schemeClr val="accent1">
                <a:shade val="45000"/>
                <a:satMod val="135000"/>
              </a:schemeClr>
              <a:prstClr val="white"/>
            </a:duotone>
          </a:blip>
          <a:srcRect b="5376"/>
          <a:stretch>
            <a:fillRect/>
          </a:stretch>
        </p:blipFill>
        <p:spPr>
          <a:xfrm>
            <a:off x="222250" y="514350"/>
            <a:ext cx="1149350" cy="1676400"/>
          </a:xfrm>
          <a:prstGeom prst="rect">
            <a:avLst/>
          </a:prstGeom>
        </p:spPr>
      </p:pic>
      <p:sp>
        <p:nvSpPr>
          <p:cNvPr id="5" name="Title 1"/>
          <p:cNvSpPr txBox="1">
            <a:spLocks/>
          </p:cNvSpPr>
          <p:nvPr/>
        </p:nvSpPr>
        <p:spPr>
          <a:xfrm>
            <a:off x="222250" y="285750"/>
            <a:ext cx="8536469" cy="365522"/>
          </a:xfrm>
          <a:prstGeom prst="rect">
            <a:avLst/>
          </a:prstGeom>
        </p:spPr>
        <p:txBody>
          <a:bodyPr rIns="91440" anchor="b">
            <a:noAutofit/>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defTabSz="914400"/>
            <a:r>
              <a:rPr lang="en-US" sz="2800" dirty="0" smtClean="0"/>
              <a:t>A Developer should equip himself with …</a:t>
            </a:r>
            <a:endParaRPr lang="en-US" sz="2800" dirty="0"/>
          </a:p>
        </p:txBody>
      </p:sp>
      <p:sp>
        <p:nvSpPr>
          <p:cNvPr id="2" name="Footer Placeholder 1"/>
          <p:cNvSpPr>
            <a:spLocks noGrp="1"/>
          </p:cNvSpPr>
          <p:nvPr>
            <p:ph type="ftr" sz="quarter" idx="11"/>
          </p:nvPr>
        </p:nvSpPr>
        <p:spPr/>
        <p:txBody>
          <a:bodyPr/>
          <a:lstStyle/>
          <a:p>
            <a:r>
              <a:rPr lang="en-US" smtClean="0"/>
              <a:t>NIC, Lucknow</a:t>
            </a:r>
            <a:endParaRPr lang="en-US"/>
          </a:p>
        </p:txBody>
      </p:sp>
      <p:sp>
        <p:nvSpPr>
          <p:cNvPr id="6" name="Slide Number Placeholder 5"/>
          <p:cNvSpPr>
            <a:spLocks noGrp="1"/>
          </p:cNvSpPr>
          <p:nvPr>
            <p:ph type="sldNum" sz="quarter" idx="12"/>
          </p:nvPr>
        </p:nvSpPr>
        <p:spPr/>
        <p:txBody>
          <a:bodyPr/>
          <a:lstStyle/>
          <a:p>
            <a:fld id="{A3B9734E-3F9B-45C3-B944-4E3A09F2BDDF}" type="slidenum">
              <a:rPr lang="en-US" smtClean="0"/>
              <a:pPr/>
              <a:t>64</a:t>
            </a:fld>
            <a:endParaRPr lang="en-US"/>
          </a:p>
        </p:txBody>
      </p:sp>
    </p:spTree>
    <p:extLst>
      <p:ext uri="{BB962C8B-B14F-4D97-AF65-F5344CB8AC3E}">
        <p14:creationId xmlns:p14="http://schemas.microsoft.com/office/powerpoint/2010/main" val="327577550"/>
      </p:ext>
    </p:extLst>
  </p:cSld>
  <p:clrMapOvr>
    <a:masterClrMapping/>
  </p:clrMapOvr>
  <p:transition spd="med">
    <p:pull/>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1" y="670"/>
          <a:ext cx="158750" cy="158709"/>
        </p:xfrm>
        <a:graphic>
          <a:graphicData uri="http://schemas.openxmlformats.org/presentationml/2006/ole">
            <mc:AlternateContent xmlns:mc="http://schemas.openxmlformats.org/markup-compatibility/2006">
              <mc:Choice xmlns:v="urn:schemas-microsoft-com:vml" Requires="v">
                <p:oleObj spid="_x0000_s2100" name="think-cell Slide" r:id="rId5" imgW="360" imgH="360" progId="TCLayout.ActiveDocument.1">
                  <p:embed/>
                </p:oleObj>
              </mc:Choice>
              <mc:Fallback>
                <p:oleObj name="think-cell Slide" r:id="rId5" imgW="360" imgH="360" progId="TCLayout.ActiveDocument.1">
                  <p:embed/>
                  <p:pic>
                    <p:nvPicPr>
                      <p:cNvPr id="8"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70"/>
                        <a:ext cx="158750" cy="15870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1" name="Slide Number Placeholder 10"/>
          <p:cNvSpPr>
            <a:spLocks noGrp="1"/>
          </p:cNvSpPr>
          <p:nvPr>
            <p:ph type="sldNum" sz="quarter" idx="4"/>
          </p:nvPr>
        </p:nvSpPr>
        <p:spPr>
          <a:xfrm>
            <a:off x="173723" y="4764180"/>
            <a:ext cx="536367" cy="169770"/>
          </a:xfrm>
        </p:spPr>
        <p:txBody>
          <a:bodyPr/>
          <a:lstStyle/>
          <a:p>
            <a:fld id="{0FB999A9-77CE-4AD1-9911-24A29F08BC34}" type="slidenum">
              <a:rPr lang="en-US" sz="1000" smtClean="0">
                <a:solidFill>
                  <a:schemeClr val="tx1"/>
                </a:solidFill>
              </a:rPr>
              <a:pPr/>
              <a:t>65</a:t>
            </a:fld>
            <a:endParaRPr lang="en-US" dirty="0">
              <a:solidFill>
                <a:schemeClr val="tx1"/>
              </a:solidFill>
            </a:endParaRPr>
          </a:p>
        </p:txBody>
      </p:sp>
      <p:grpSp>
        <p:nvGrpSpPr>
          <p:cNvPr id="7" name="Group 6"/>
          <p:cNvGrpSpPr/>
          <p:nvPr/>
        </p:nvGrpSpPr>
        <p:grpSpPr>
          <a:xfrm>
            <a:off x="1784457" y="2918087"/>
            <a:ext cx="5601824" cy="593517"/>
            <a:chOff x="2379276" y="3890782"/>
            <a:chExt cx="7469098" cy="791356"/>
          </a:xfrm>
        </p:grpSpPr>
        <p:sp>
          <p:nvSpPr>
            <p:cNvPr id="102" name="TextBox 61"/>
            <p:cNvSpPr txBox="1">
              <a:spLocks noChangeArrowheads="1"/>
            </p:cNvSpPr>
            <p:nvPr/>
          </p:nvSpPr>
          <p:spPr bwMode="auto">
            <a:xfrm>
              <a:off x="4640638" y="3975581"/>
              <a:ext cx="2946374" cy="369332"/>
            </a:xfrm>
            <a:prstGeom prst="rect">
              <a:avLst/>
            </a:prstGeom>
            <a:noFill/>
            <a:ln w="9525">
              <a:noFill/>
              <a:miter lim="800000"/>
              <a:headEnd/>
              <a:tailEnd/>
            </a:ln>
          </p:spPr>
          <p:txBody>
            <a:bodyPr wrap="square">
              <a:prstTxWarp prst="textNoShape">
                <a:avLst/>
              </a:prstTxWarp>
              <a:spAutoFit/>
            </a:bodyPr>
            <a:lstStyle/>
            <a:p>
              <a:pPr algn="ctr"/>
              <a:r>
                <a:rPr lang="en-US" sz="1200" i="1" dirty="0"/>
                <a:t>Improve SDLC Policies</a:t>
              </a:r>
            </a:p>
          </p:txBody>
        </p:sp>
        <p:sp>
          <p:nvSpPr>
            <p:cNvPr id="40" name="Rectangle 39"/>
            <p:cNvSpPr>
              <a:spLocks noChangeArrowheads="1"/>
            </p:cNvSpPr>
            <p:nvPr/>
          </p:nvSpPr>
          <p:spPr bwMode="auto">
            <a:xfrm>
              <a:off x="3294425" y="4282029"/>
              <a:ext cx="5638801" cy="400109"/>
            </a:xfrm>
            <a:prstGeom prst="rect">
              <a:avLst/>
            </a:prstGeom>
            <a:noFill/>
            <a:ln w="9525">
              <a:noFill/>
              <a:miter lim="800000"/>
              <a:headEnd/>
              <a:tailEnd/>
            </a:ln>
          </p:spPr>
          <p:txBody>
            <a:bodyPr wrap="square">
              <a:prstTxWarp prst="textNoShape">
                <a:avLst/>
              </a:prstTxWarp>
              <a:spAutoFit/>
            </a:bodyPr>
            <a:lstStyle/>
            <a:p>
              <a:pPr algn="ctr"/>
              <a:r>
                <a:rPr lang="en-US" sz="1350" dirty="0"/>
                <a:t>Application security for the SDLC</a:t>
              </a:r>
              <a:endParaRPr lang="en-US" sz="1350" i="1" dirty="0"/>
            </a:p>
          </p:txBody>
        </p:sp>
        <p:cxnSp>
          <p:nvCxnSpPr>
            <p:cNvPr id="9" name="Straight Arrow Connector 8"/>
            <p:cNvCxnSpPr>
              <a:stCxn id="54" idx="2"/>
              <a:endCxn id="37" idx="2"/>
            </p:cNvCxnSpPr>
            <p:nvPr/>
          </p:nvCxnSpPr>
          <p:spPr>
            <a:xfrm rot="5400000">
              <a:off x="6107475" y="162583"/>
              <a:ext cx="12700" cy="7469098"/>
            </a:xfrm>
            <a:prstGeom prst="bentConnector3">
              <a:avLst>
                <a:gd name="adj1" fmla="val 3136079"/>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5883627" y="1709139"/>
            <a:ext cx="2800912" cy="1218474"/>
            <a:chOff x="7844835" y="2278851"/>
            <a:chExt cx="3734549" cy="1624632"/>
          </a:xfrm>
          <a:blipFill>
            <a:blip r:embed="rId7"/>
            <a:tile tx="0" ty="0" sx="100000" sy="100000" flip="none" algn="tl"/>
          </a:blipFill>
        </p:grpSpPr>
        <p:sp>
          <p:nvSpPr>
            <p:cNvPr id="54" name="Rectangle 53"/>
            <p:cNvSpPr/>
            <p:nvPr/>
          </p:nvSpPr>
          <p:spPr bwMode="gray">
            <a:xfrm>
              <a:off x="8104664" y="2504016"/>
              <a:ext cx="3474720" cy="1393116"/>
            </a:xfrm>
            <a:prstGeom prst="rect">
              <a:avLst/>
            </a:prstGeom>
            <a:grpFill/>
            <a:ln w="28575">
              <a:solidFill>
                <a:srgbClr val="0078E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5740" tIns="137160" rIns="137160" bIns="137160" numCol="1" spcCol="0" rtlCol="0" fromWordArt="0" anchor="t" anchorCtr="0" forceAA="0" compatLnSpc="1">
              <a:prstTxWarp prst="textNoShape">
                <a:avLst/>
              </a:prstTxWarp>
              <a:noAutofit/>
            </a:bodyPr>
            <a:lstStyle/>
            <a:p>
              <a:endParaRPr lang="en-US" sz="1050" b="1" dirty="0">
                <a:solidFill>
                  <a:prstClr val="white"/>
                </a:solidFill>
              </a:endParaRPr>
            </a:p>
          </p:txBody>
        </p:sp>
        <p:sp>
          <p:nvSpPr>
            <p:cNvPr id="56" name="Rectangle 64"/>
            <p:cNvSpPr>
              <a:spLocks noChangeArrowheads="1"/>
            </p:cNvSpPr>
            <p:nvPr/>
          </p:nvSpPr>
          <p:spPr bwMode="auto">
            <a:xfrm>
              <a:off x="8104664" y="2713414"/>
              <a:ext cx="3417306" cy="1190069"/>
            </a:xfrm>
            <a:prstGeom prst="rect">
              <a:avLst/>
            </a:prstGeom>
            <a:grpFill/>
            <a:ln w="9525">
              <a:noFill/>
              <a:miter lim="800000"/>
              <a:headEnd/>
              <a:tailEnd/>
            </a:ln>
          </p:spPr>
          <p:txBody>
            <a:bodyPr wrap="square" anchor="ctr">
              <a:prstTxWarp prst="textNoShape">
                <a:avLst/>
              </a:prstTxWarp>
              <a:spAutoFit/>
            </a:bodyPr>
            <a:lstStyle/>
            <a:p>
              <a:pPr lvl="0"/>
              <a:r>
                <a:rPr lang="en-US" sz="1400" b="1" dirty="0" smtClean="0"/>
                <a:t>Continuous </a:t>
              </a:r>
              <a:r>
                <a:rPr lang="en-US" sz="1400" b="1" dirty="0"/>
                <a:t>Monitoring and Protection</a:t>
              </a:r>
            </a:p>
            <a:p>
              <a:pPr lvl="0"/>
              <a:r>
                <a:rPr lang="en-US" sz="1200" dirty="0"/>
                <a:t>Monitor and protect software running in Production</a:t>
              </a:r>
            </a:p>
          </p:txBody>
        </p:sp>
        <p:sp>
          <p:nvSpPr>
            <p:cNvPr id="57" name="TextBox 56"/>
            <p:cNvSpPr txBox="1"/>
            <p:nvPr/>
          </p:nvSpPr>
          <p:spPr>
            <a:xfrm>
              <a:off x="7902248" y="2278851"/>
              <a:ext cx="417827" cy="417827"/>
            </a:xfrm>
            <a:prstGeom prst="ellipse">
              <a:avLst/>
            </a:prstGeom>
            <a:grpFill/>
          </p:spPr>
          <p:txBody>
            <a:bodyPr lIns="0" tIns="0" rIns="0" bIns="0" anchor="ctr">
              <a:prstTxWarp prst="textNoShape">
                <a:avLst/>
              </a:prstTxWarp>
              <a:noAutofit/>
            </a:bodyPr>
            <a:lstStyle/>
            <a:p>
              <a:pPr algn="ctr">
                <a:lnSpc>
                  <a:spcPct val="90000"/>
                </a:lnSpc>
              </a:pPr>
              <a:r>
                <a:rPr lang="en-US" sz="1500" b="1" dirty="0">
                  <a:solidFill>
                    <a:schemeClr val="bg1"/>
                  </a:solidFill>
                  <a:ea typeface="Arial" pitchFamily="-123" charset="0"/>
                  <a:cs typeface="Arial" pitchFamily="-123" charset="0"/>
                </a:rPr>
                <a:t>3</a:t>
              </a:r>
            </a:p>
          </p:txBody>
        </p:sp>
        <p:cxnSp>
          <p:nvCxnSpPr>
            <p:cNvPr id="6" name="Straight Arrow Connector 5"/>
            <p:cNvCxnSpPr>
              <a:stCxn id="45" idx="3"/>
              <a:endCxn id="54" idx="1"/>
            </p:cNvCxnSpPr>
            <p:nvPr/>
          </p:nvCxnSpPr>
          <p:spPr>
            <a:xfrm>
              <a:off x="7844835" y="3200574"/>
              <a:ext cx="259829" cy="0"/>
            </a:xfrm>
            <a:prstGeom prst="straightConnector1">
              <a:avLst/>
            </a:prstGeom>
            <a:grpFill/>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8305292" y="2859550"/>
              <a:ext cx="604459" cy="568518"/>
              <a:chOff x="6591419" y="2827393"/>
              <a:chExt cx="294577" cy="235291"/>
            </a:xfrm>
            <a:grpFill/>
          </p:grpSpPr>
          <p:sp>
            <p:nvSpPr>
              <p:cNvPr id="51" name="Freeform 156"/>
              <p:cNvSpPr>
                <a:spLocks noChangeArrowheads="1"/>
              </p:cNvSpPr>
              <p:nvPr/>
            </p:nvSpPr>
            <p:spPr bwMode="auto">
              <a:xfrm>
                <a:off x="6591419" y="2827393"/>
                <a:ext cx="294577" cy="235291"/>
              </a:xfrm>
              <a:custGeom>
                <a:avLst/>
                <a:gdLst>
                  <a:gd name="T0" fmla="*/ 70 w 701"/>
                  <a:gd name="T1" fmla="*/ 490 h 561"/>
                  <a:gd name="T2" fmla="*/ 70 w 701"/>
                  <a:gd name="T3" fmla="*/ 490 h 561"/>
                  <a:gd name="T4" fmla="*/ 280 w 701"/>
                  <a:gd name="T5" fmla="*/ 490 h 561"/>
                  <a:gd name="T6" fmla="*/ 280 w 701"/>
                  <a:gd name="T7" fmla="*/ 537 h 561"/>
                  <a:gd name="T8" fmla="*/ 233 w 701"/>
                  <a:gd name="T9" fmla="*/ 537 h 561"/>
                  <a:gd name="T10" fmla="*/ 222 w 701"/>
                  <a:gd name="T11" fmla="*/ 549 h 561"/>
                  <a:gd name="T12" fmla="*/ 233 w 701"/>
                  <a:gd name="T13" fmla="*/ 560 h 561"/>
                  <a:gd name="T14" fmla="*/ 466 w 701"/>
                  <a:gd name="T15" fmla="*/ 560 h 561"/>
                  <a:gd name="T16" fmla="*/ 478 w 701"/>
                  <a:gd name="T17" fmla="*/ 549 h 561"/>
                  <a:gd name="T18" fmla="*/ 466 w 701"/>
                  <a:gd name="T19" fmla="*/ 537 h 561"/>
                  <a:gd name="T20" fmla="*/ 419 w 701"/>
                  <a:gd name="T21" fmla="*/ 537 h 561"/>
                  <a:gd name="T22" fmla="*/ 419 w 701"/>
                  <a:gd name="T23" fmla="*/ 490 h 561"/>
                  <a:gd name="T24" fmla="*/ 630 w 701"/>
                  <a:gd name="T25" fmla="*/ 490 h 561"/>
                  <a:gd name="T26" fmla="*/ 700 w 701"/>
                  <a:gd name="T27" fmla="*/ 421 h 561"/>
                  <a:gd name="T28" fmla="*/ 700 w 701"/>
                  <a:gd name="T29" fmla="*/ 71 h 561"/>
                  <a:gd name="T30" fmla="*/ 630 w 701"/>
                  <a:gd name="T31" fmla="*/ 0 h 561"/>
                  <a:gd name="T32" fmla="*/ 70 w 701"/>
                  <a:gd name="T33" fmla="*/ 0 h 561"/>
                  <a:gd name="T34" fmla="*/ 0 w 701"/>
                  <a:gd name="T35" fmla="*/ 71 h 561"/>
                  <a:gd name="T36" fmla="*/ 0 w 701"/>
                  <a:gd name="T37" fmla="*/ 421 h 561"/>
                  <a:gd name="T38" fmla="*/ 70 w 701"/>
                  <a:gd name="T39" fmla="*/ 490 h 561"/>
                  <a:gd name="T40" fmla="*/ 397 w 701"/>
                  <a:gd name="T41" fmla="*/ 537 h 561"/>
                  <a:gd name="T42" fmla="*/ 397 w 701"/>
                  <a:gd name="T43" fmla="*/ 537 h 561"/>
                  <a:gd name="T44" fmla="*/ 303 w 701"/>
                  <a:gd name="T45" fmla="*/ 537 h 561"/>
                  <a:gd name="T46" fmla="*/ 303 w 701"/>
                  <a:gd name="T47" fmla="*/ 490 h 561"/>
                  <a:gd name="T48" fmla="*/ 397 w 701"/>
                  <a:gd name="T49" fmla="*/ 490 h 561"/>
                  <a:gd name="T50" fmla="*/ 397 w 701"/>
                  <a:gd name="T51" fmla="*/ 537 h 561"/>
                  <a:gd name="T52" fmla="*/ 677 w 701"/>
                  <a:gd name="T53" fmla="*/ 421 h 561"/>
                  <a:gd name="T54" fmla="*/ 677 w 701"/>
                  <a:gd name="T55" fmla="*/ 421 h 561"/>
                  <a:gd name="T56" fmla="*/ 630 w 701"/>
                  <a:gd name="T57" fmla="*/ 467 h 561"/>
                  <a:gd name="T58" fmla="*/ 70 w 701"/>
                  <a:gd name="T59" fmla="*/ 467 h 561"/>
                  <a:gd name="T60" fmla="*/ 23 w 701"/>
                  <a:gd name="T61" fmla="*/ 421 h 561"/>
                  <a:gd name="T62" fmla="*/ 23 w 701"/>
                  <a:gd name="T63" fmla="*/ 397 h 561"/>
                  <a:gd name="T64" fmla="*/ 677 w 701"/>
                  <a:gd name="T65" fmla="*/ 397 h 561"/>
                  <a:gd name="T66" fmla="*/ 677 w 701"/>
                  <a:gd name="T67" fmla="*/ 421 h 561"/>
                  <a:gd name="T68" fmla="*/ 23 w 701"/>
                  <a:gd name="T69" fmla="*/ 71 h 561"/>
                  <a:gd name="T70" fmla="*/ 23 w 701"/>
                  <a:gd name="T71" fmla="*/ 71 h 561"/>
                  <a:gd name="T72" fmla="*/ 70 w 701"/>
                  <a:gd name="T73" fmla="*/ 24 h 561"/>
                  <a:gd name="T74" fmla="*/ 630 w 701"/>
                  <a:gd name="T75" fmla="*/ 24 h 561"/>
                  <a:gd name="T76" fmla="*/ 677 w 701"/>
                  <a:gd name="T77" fmla="*/ 71 h 561"/>
                  <a:gd name="T78" fmla="*/ 677 w 701"/>
                  <a:gd name="T79" fmla="*/ 374 h 561"/>
                  <a:gd name="T80" fmla="*/ 23 w 701"/>
                  <a:gd name="T81" fmla="*/ 374 h 561"/>
                  <a:gd name="T82" fmla="*/ 23 w 701"/>
                  <a:gd name="T83" fmla="*/ 71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1" h="561">
                    <a:moveTo>
                      <a:pt x="70" y="490"/>
                    </a:moveTo>
                    <a:lnTo>
                      <a:pt x="70" y="490"/>
                    </a:lnTo>
                    <a:cubicBezTo>
                      <a:pt x="280" y="490"/>
                      <a:pt x="280" y="490"/>
                      <a:pt x="280" y="490"/>
                    </a:cubicBezTo>
                    <a:cubicBezTo>
                      <a:pt x="280" y="537"/>
                      <a:pt x="280" y="537"/>
                      <a:pt x="280" y="537"/>
                    </a:cubicBezTo>
                    <a:cubicBezTo>
                      <a:pt x="233" y="537"/>
                      <a:pt x="233" y="537"/>
                      <a:pt x="233" y="537"/>
                    </a:cubicBezTo>
                    <a:cubicBezTo>
                      <a:pt x="227" y="537"/>
                      <a:pt x="222" y="542"/>
                      <a:pt x="222" y="549"/>
                    </a:cubicBezTo>
                    <a:cubicBezTo>
                      <a:pt x="222" y="555"/>
                      <a:pt x="227" y="560"/>
                      <a:pt x="233" y="560"/>
                    </a:cubicBezTo>
                    <a:cubicBezTo>
                      <a:pt x="466" y="560"/>
                      <a:pt x="466" y="560"/>
                      <a:pt x="466" y="560"/>
                    </a:cubicBezTo>
                    <a:cubicBezTo>
                      <a:pt x="473" y="560"/>
                      <a:pt x="478" y="555"/>
                      <a:pt x="478" y="549"/>
                    </a:cubicBezTo>
                    <a:cubicBezTo>
                      <a:pt x="478" y="542"/>
                      <a:pt x="473" y="537"/>
                      <a:pt x="466" y="537"/>
                    </a:cubicBezTo>
                    <a:cubicBezTo>
                      <a:pt x="419" y="537"/>
                      <a:pt x="419" y="537"/>
                      <a:pt x="419" y="537"/>
                    </a:cubicBezTo>
                    <a:cubicBezTo>
                      <a:pt x="419" y="490"/>
                      <a:pt x="419" y="490"/>
                      <a:pt x="419" y="490"/>
                    </a:cubicBezTo>
                    <a:cubicBezTo>
                      <a:pt x="630" y="490"/>
                      <a:pt x="630" y="490"/>
                      <a:pt x="630" y="490"/>
                    </a:cubicBezTo>
                    <a:cubicBezTo>
                      <a:pt x="668" y="490"/>
                      <a:pt x="700" y="459"/>
                      <a:pt x="700" y="421"/>
                    </a:cubicBezTo>
                    <a:cubicBezTo>
                      <a:pt x="700" y="71"/>
                      <a:pt x="700" y="71"/>
                      <a:pt x="700" y="71"/>
                    </a:cubicBezTo>
                    <a:cubicBezTo>
                      <a:pt x="700" y="31"/>
                      <a:pt x="668" y="0"/>
                      <a:pt x="630" y="0"/>
                    </a:cubicBezTo>
                    <a:cubicBezTo>
                      <a:pt x="70" y="0"/>
                      <a:pt x="70" y="0"/>
                      <a:pt x="70" y="0"/>
                    </a:cubicBezTo>
                    <a:cubicBezTo>
                      <a:pt x="31" y="0"/>
                      <a:pt x="0" y="31"/>
                      <a:pt x="0" y="71"/>
                    </a:cubicBezTo>
                    <a:cubicBezTo>
                      <a:pt x="0" y="421"/>
                      <a:pt x="0" y="421"/>
                      <a:pt x="0" y="421"/>
                    </a:cubicBezTo>
                    <a:cubicBezTo>
                      <a:pt x="0" y="459"/>
                      <a:pt x="31" y="490"/>
                      <a:pt x="70" y="490"/>
                    </a:cubicBezTo>
                    <a:close/>
                    <a:moveTo>
                      <a:pt x="397" y="537"/>
                    </a:moveTo>
                    <a:lnTo>
                      <a:pt x="397" y="537"/>
                    </a:lnTo>
                    <a:cubicBezTo>
                      <a:pt x="303" y="537"/>
                      <a:pt x="303" y="537"/>
                      <a:pt x="303" y="537"/>
                    </a:cubicBezTo>
                    <a:cubicBezTo>
                      <a:pt x="303" y="490"/>
                      <a:pt x="303" y="490"/>
                      <a:pt x="303" y="490"/>
                    </a:cubicBezTo>
                    <a:cubicBezTo>
                      <a:pt x="397" y="490"/>
                      <a:pt x="397" y="490"/>
                      <a:pt x="397" y="490"/>
                    </a:cubicBezTo>
                    <a:lnTo>
                      <a:pt x="397" y="537"/>
                    </a:lnTo>
                    <a:close/>
                    <a:moveTo>
                      <a:pt x="677" y="421"/>
                    </a:moveTo>
                    <a:lnTo>
                      <a:pt x="677" y="421"/>
                    </a:lnTo>
                    <a:cubicBezTo>
                      <a:pt x="677" y="447"/>
                      <a:pt x="656" y="467"/>
                      <a:pt x="630" y="467"/>
                    </a:cubicBezTo>
                    <a:cubicBezTo>
                      <a:pt x="70" y="467"/>
                      <a:pt x="70" y="467"/>
                      <a:pt x="70" y="467"/>
                    </a:cubicBezTo>
                    <a:cubicBezTo>
                      <a:pt x="44" y="467"/>
                      <a:pt x="23" y="447"/>
                      <a:pt x="23" y="421"/>
                    </a:cubicBezTo>
                    <a:cubicBezTo>
                      <a:pt x="23" y="397"/>
                      <a:pt x="23" y="397"/>
                      <a:pt x="23" y="397"/>
                    </a:cubicBezTo>
                    <a:cubicBezTo>
                      <a:pt x="677" y="397"/>
                      <a:pt x="677" y="397"/>
                      <a:pt x="677" y="397"/>
                    </a:cubicBezTo>
                    <a:lnTo>
                      <a:pt x="677" y="421"/>
                    </a:lnTo>
                    <a:close/>
                    <a:moveTo>
                      <a:pt x="23" y="71"/>
                    </a:moveTo>
                    <a:lnTo>
                      <a:pt x="23" y="71"/>
                    </a:lnTo>
                    <a:cubicBezTo>
                      <a:pt x="23" y="45"/>
                      <a:pt x="44" y="24"/>
                      <a:pt x="70" y="24"/>
                    </a:cubicBezTo>
                    <a:cubicBezTo>
                      <a:pt x="630" y="24"/>
                      <a:pt x="630" y="24"/>
                      <a:pt x="630" y="24"/>
                    </a:cubicBezTo>
                    <a:cubicBezTo>
                      <a:pt x="656" y="24"/>
                      <a:pt x="677" y="45"/>
                      <a:pt x="677" y="71"/>
                    </a:cubicBezTo>
                    <a:cubicBezTo>
                      <a:pt x="677" y="374"/>
                      <a:pt x="677" y="374"/>
                      <a:pt x="677" y="374"/>
                    </a:cubicBezTo>
                    <a:cubicBezTo>
                      <a:pt x="23" y="374"/>
                      <a:pt x="23" y="374"/>
                      <a:pt x="23" y="374"/>
                    </a:cubicBezTo>
                    <a:lnTo>
                      <a:pt x="23" y="7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dirty="0"/>
              </a:p>
            </p:txBody>
          </p:sp>
          <p:sp>
            <p:nvSpPr>
              <p:cNvPr id="58" name="Freeform 157"/>
              <p:cNvSpPr>
                <a:spLocks noChangeArrowheads="1"/>
              </p:cNvSpPr>
              <p:nvPr/>
            </p:nvSpPr>
            <p:spPr bwMode="auto">
              <a:xfrm>
                <a:off x="6689612" y="2847773"/>
                <a:ext cx="98191" cy="120424"/>
              </a:xfrm>
              <a:custGeom>
                <a:avLst/>
                <a:gdLst>
                  <a:gd name="T0" fmla="*/ 221 w 234"/>
                  <a:gd name="T1" fmla="*/ 35 h 288"/>
                  <a:gd name="T2" fmla="*/ 221 w 234"/>
                  <a:gd name="T3" fmla="*/ 35 h 288"/>
                  <a:gd name="T4" fmla="*/ 125 w 234"/>
                  <a:gd name="T5" fmla="*/ 4 h 288"/>
                  <a:gd name="T6" fmla="*/ 108 w 234"/>
                  <a:gd name="T7" fmla="*/ 4 h 288"/>
                  <a:gd name="T8" fmla="*/ 105 w 234"/>
                  <a:gd name="T9" fmla="*/ 7 h 288"/>
                  <a:gd name="T10" fmla="*/ 13 w 234"/>
                  <a:gd name="T11" fmla="*/ 35 h 288"/>
                  <a:gd name="T12" fmla="*/ 3 w 234"/>
                  <a:gd name="T13" fmla="*/ 38 h 288"/>
                  <a:gd name="T14" fmla="*/ 0 w 234"/>
                  <a:gd name="T15" fmla="*/ 47 h 288"/>
                  <a:gd name="T16" fmla="*/ 0 w 234"/>
                  <a:gd name="T17" fmla="*/ 166 h 288"/>
                  <a:gd name="T18" fmla="*/ 117 w 234"/>
                  <a:gd name="T19" fmla="*/ 287 h 288"/>
                  <a:gd name="T20" fmla="*/ 233 w 234"/>
                  <a:gd name="T21" fmla="*/ 166 h 288"/>
                  <a:gd name="T22" fmla="*/ 233 w 234"/>
                  <a:gd name="T23" fmla="*/ 47 h 288"/>
                  <a:gd name="T24" fmla="*/ 229 w 234"/>
                  <a:gd name="T25" fmla="*/ 38 h 288"/>
                  <a:gd name="T26" fmla="*/ 221 w 234"/>
                  <a:gd name="T27" fmla="*/ 35 h 288"/>
                  <a:gd name="T28" fmla="*/ 210 w 234"/>
                  <a:gd name="T29" fmla="*/ 166 h 288"/>
                  <a:gd name="T30" fmla="*/ 210 w 234"/>
                  <a:gd name="T31" fmla="*/ 166 h 288"/>
                  <a:gd name="T32" fmla="*/ 117 w 234"/>
                  <a:gd name="T33" fmla="*/ 263 h 288"/>
                  <a:gd name="T34" fmla="*/ 23 w 234"/>
                  <a:gd name="T35" fmla="*/ 166 h 288"/>
                  <a:gd name="T36" fmla="*/ 23 w 234"/>
                  <a:gd name="T37" fmla="*/ 59 h 288"/>
                  <a:gd name="T38" fmla="*/ 117 w 234"/>
                  <a:gd name="T39" fmla="*/ 29 h 288"/>
                  <a:gd name="T40" fmla="*/ 208 w 234"/>
                  <a:gd name="T41" fmla="*/ 59 h 288"/>
                  <a:gd name="T42" fmla="*/ 210 w 234"/>
                  <a:gd name="T43" fmla="*/ 59 h 288"/>
                  <a:gd name="T44" fmla="*/ 210 w 234"/>
                  <a:gd name="T45" fmla="*/ 16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4" h="288">
                    <a:moveTo>
                      <a:pt x="221" y="35"/>
                    </a:moveTo>
                    <a:lnTo>
                      <a:pt x="221" y="35"/>
                    </a:lnTo>
                    <a:cubicBezTo>
                      <a:pt x="180" y="38"/>
                      <a:pt x="149" y="28"/>
                      <a:pt x="125" y="4"/>
                    </a:cubicBezTo>
                    <a:cubicBezTo>
                      <a:pt x="121" y="0"/>
                      <a:pt x="113" y="0"/>
                      <a:pt x="108" y="4"/>
                    </a:cubicBezTo>
                    <a:cubicBezTo>
                      <a:pt x="105" y="7"/>
                      <a:pt x="105" y="7"/>
                      <a:pt x="105" y="7"/>
                    </a:cubicBezTo>
                    <a:cubicBezTo>
                      <a:pt x="84" y="29"/>
                      <a:pt x="75" y="38"/>
                      <a:pt x="13" y="35"/>
                    </a:cubicBezTo>
                    <a:cubicBezTo>
                      <a:pt x="9" y="35"/>
                      <a:pt x="6" y="36"/>
                      <a:pt x="3" y="38"/>
                    </a:cubicBezTo>
                    <a:cubicBezTo>
                      <a:pt x="1" y="40"/>
                      <a:pt x="0" y="43"/>
                      <a:pt x="0" y="47"/>
                    </a:cubicBezTo>
                    <a:cubicBezTo>
                      <a:pt x="0" y="166"/>
                      <a:pt x="0" y="166"/>
                      <a:pt x="0" y="166"/>
                    </a:cubicBezTo>
                    <a:cubicBezTo>
                      <a:pt x="0" y="233"/>
                      <a:pt x="52" y="287"/>
                      <a:pt x="117" y="287"/>
                    </a:cubicBezTo>
                    <a:cubicBezTo>
                      <a:pt x="181" y="287"/>
                      <a:pt x="233" y="233"/>
                      <a:pt x="233" y="166"/>
                    </a:cubicBezTo>
                    <a:cubicBezTo>
                      <a:pt x="233" y="47"/>
                      <a:pt x="233" y="47"/>
                      <a:pt x="233" y="47"/>
                    </a:cubicBezTo>
                    <a:cubicBezTo>
                      <a:pt x="233" y="43"/>
                      <a:pt x="232" y="40"/>
                      <a:pt x="229" y="38"/>
                    </a:cubicBezTo>
                    <a:cubicBezTo>
                      <a:pt x="227" y="36"/>
                      <a:pt x="224" y="35"/>
                      <a:pt x="221" y="35"/>
                    </a:cubicBezTo>
                    <a:close/>
                    <a:moveTo>
                      <a:pt x="210" y="166"/>
                    </a:moveTo>
                    <a:lnTo>
                      <a:pt x="210" y="166"/>
                    </a:lnTo>
                    <a:cubicBezTo>
                      <a:pt x="210" y="220"/>
                      <a:pt x="168" y="263"/>
                      <a:pt x="117" y="263"/>
                    </a:cubicBezTo>
                    <a:cubicBezTo>
                      <a:pt x="66" y="263"/>
                      <a:pt x="23" y="220"/>
                      <a:pt x="23" y="166"/>
                    </a:cubicBezTo>
                    <a:cubicBezTo>
                      <a:pt x="23" y="59"/>
                      <a:pt x="23" y="59"/>
                      <a:pt x="23" y="59"/>
                    </a:cubicBezTo>
                    <a:cubicBezTo>
                      <a:pt x="78" y="60"/>
                      <a:pt x="95" y="50"/>
                      <a:pt x="117" y="29"/>
                    </a:cubicBezTo>
                    <a:cubicBezTo>
                      <a:pt x="142" y="49"/>
                      <a:pt x="172" y="59"/>
                      <a:pt x="208" y="59"/>
                    </a:cubicBezTo>
                    <a:cubicBezTo>
                      <a:pt x="208" y="59"/>
                      <a:pt x="209" y="59"/>
                      <a:pt x="210" y="59"/>
                    </a:cubicBezTo>
                    <a:lnTo>
                      <a:pt x="210" y="16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dirty="0"/>
              </a:p>
            </p:txBody>
          </p:sp>
        </p:grpSp>
      </p:grpSp>
      <p:grpSp>
        <p:nvGrpSpPr>
          <p:cNvPr id="3" name="Group 2"/>
          <p:cNvGrpSpPr/>
          <p:nvPr/>
        </p:nvGrpSpPr>
        <p:grpSpPr>
          <a:xfrm>
            <a:off x="3082715" y="1709139"/>
            <a:ext cx="2800912" cy="1213711"/>
            <a:chOff x="4110286" y="2278851"/>
            <a:chExt cx="3734549" cy="1618281"/>
          </a:xfrm>
          <a:blipFill>
            <a:blip r:embed="rId7"/>
            <a:tile tx="0" ty="0" sx="100000" sy="100000" flip="none" algn="tl"/>
          </a:blipFill>
        </p:grpSpPr>
        <p:sp>
          <p:nvSpPr>
            <p:cNvPr id="45" name="Rectangle 44"/>
            <p:cNvSpPr/>
            <p:nvPr/>
          </p:nvSpPr>
          <p:spPr bwMode="gray">
            <a:xfrm>
              <a:off x="4370115" y="2504016"/>
              <a:ext cx="3474720" cy="1393116"/>
            </a:xfrm>
            <a:prstGeom prst="rect">
              <a:avLst/>
            </a:prstGeom>
            <a:grpFill/>
            <a:ln w="28575">
              <a:solidFill>
                <a:srgbClr val="0078E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5740" tIns="137160" rIns="137160" bIns="137160" numCol="1" spcCol="0" rtlCol="0" fromWordArt="0" anchor="t" anchorCtr="0" forceAA="0" compatLnSpc="1">
              <a:prstTxWarp prst="textNoShape">
                <a:avLst/>
              </a:prstTxWarp>
              <a:noAutofit/>
            </a:bodyPr>
            <a:lstStyle/>
            <a:p>
              <a:endParaRPr lang="en-US" sz="1050" b="1" dirty="0">
                <a:solidFill>
                  <a:prstClr val="white"/>
                </a:solidFill>
              </a:endParaRPr>
            </a:p>
          </p:txBody>
        </p:sp>
        <p:sp>
          <p:nvSpPr>
            <p:cNvPr id="52" name="Rectangle 64"/>
            <p:cNvSpPr>
              <a:spLocks noChangeArrowheads="1"/>
            </p:cNvSpPr>
            <p:nvPr/>
          </p:nvSpPr>
          <p:spPr bwMode="auto">
            <a:xfrm>
              <a:off x="4695238" y="2749170"/>
              <a:ext cx="3149597" cy="902810"/>
            </a:xfrm>
            <a:prstGeom prst="rect">
              <a:avLst/>
            </a:prstGeom>
            <a:grpFill/>
            <a:ln w="9525">
              <a:noFill/>
              <a:miter lim="800000"/>
              <a:headEnd/>
              <a:tailEnd/>
            </a:ln>
          </p:spPr>
          <p:txBody>
            <a:bodyPr wrap="square" anchor="ctr">
              <a:prstTxWarp prst="textNoShape">
                <a:avLst/>
              </a:prstTxWarp>
              <a:spAutoFit/>
            </a:bodyPr>
            <a:lstStyle/>
            <a:p>
              <a:pPr lvl="0"/>
              <a:r>
                <a:rPr lang="en-US" sz="1400" b="1" dirty="0"/>
                <a:t>Security Testing</a:t>
              </a:r>
            </a:p>
            <a:p>
              <a:pPr lvl="0"/>
              <a:r>
                <a:rPr lang="en-US" sz="1200" dirty="0"/>
                <a:t>Embed scalable security into the development tool chain </a:t>
              </a:r>
            </a:p>
          </p:txBody>
        </p:sp>
        <p:sp>
          <p:nvSpPr>
            <p:cNvPr id="53" name="TextBox 52"/>
            <p:cNvSpPr txBox="1"/>
            <p:nvPr/>
          </p:nvSpPr>
          <p:spPr>
            <a:xfrm>
              <a:off x="4193848" y="2278851"/>
              <a:ext cx="417827" cy="417827"/>
            </a:xfrm>
            <a:prstGeom prst="ellipse">
              <a:avLst/>
            </a:prstGeom>
            <a:grpFill/>
          </p:spPr>
          <p:txBody>
            <a:bodyPr lIns="0" tIns="0" rIns="0" bIns="0" anchor="ctr">
              <a:prstTxWarp prst="textNoShape">
                <a:avLst/>
              </a:prstTxWarp>
              <a:noAutofit/>
            </a:bodyPr>
            <a:lstStyle/>
            <a:p>
              <a:pPr algn="ctr">
                <a:lnSpc>
                  <a:spcPct val="90000"/>
                </a:lnSpc>
              </a:pPr>
              <a:r>
                <a:rPr lang="en-US" sz="1500" b="1" dirty="0">
                  <a:solidFill>
                    <a:schemeClr val="bg1"/>
                  </a:solidFill>
                  <a:ea typeface="Arial" pitchFamily="-123" charset="0"/>
                  <a:cs typeface="Arial" pitchFamily="-123" charset="0"/>
                </a:rPr>
                <a:t>2</a:t>
              </a:r>
            </a:p>
          </p:txBody>
        </p:sp>
        <p:cxnSp>
          <p:nvCxnSpPr>
            <p:cNvPr id="4" name="Straight Arrow Connector 3"/>
            <p:cNvCxnSpPr>
              <a:stCxn id="37" idx="3"/>
              <a:endCxn id="45" idx="1"/>
            </p:cNvCxnSpPr>
            <p:nvPr/>
          </p:nvCxnSpPr>
          <p:spPr>
            <a:xfrm>
              <a:off x="4110286" y="3200574"/>
              <a:ext cx="259829" cy="0"/>
            </a:xfrm>
            <a:prstGeom prst="straightConnector1">
              <a:avLst/>
            </a:prstGeom>
            <a:grpFill/>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4658254" y="2902310"/>
              <a:ext cx="469938" cy="525758"/>
              <a:chOff x="5757714" y="1889939"/>
              <a:chExt cx="261228" cy="301986"/>
            </a:xfrm>
            <a:grpFill/>
          </p:grpSpPr>
          <p:sp>
            <p:nvSpPr>
              <p:cNvPr id="62" name="Freeform 84"/>
              <p:cNvSpPr>
                <a:spLocks noChangeArrowheads="1"/>
              </p:cNvSpPr>
              <p:nvPr/>
            </p:nvSpPr>
            <p:spPr bwMode="auto">
              <a:xfrm>
                <a:off x="5933719" y="2110407"/>
                <a:ext cx="85223" cy="59286"/>
              </a:xfrm>
              <a:custGeom>
                <a:avLst/>
                <a:gdLst>
                  <a:gd name="T0" fmla="*/ 21 w 202"/>
                  <a:gd name="T1" fmla="*/ 63 h 143"/>
                  <a:gd name="T2" fmla="*/ 21 w 202"/>
                  <a:gd name="T3" fmla="*/ 63 h 143"/>
                  <a:gd name="T4" fmla="*/ 5 w 202"/>
                  <a:gd name="T5" fmla="*/ 63 h 143"/>
                  <a:gd name="T6" fmla="*/ 5 w 202"/>
                  <a:gd name="T7" fmla="*/ 80 h 143"/>
                  <a:gd name="T8" fmla="*/ 63 w 202"/>
                  <a:gd name="T9" fmla="*/ 138 h 143"/>
                  <a:gd name="T10" fmla="*/ 72 w 202"/>
                  <a:gd name="T11" fmla="*/ 142 h 143"/>
                  <a:gd name="T12" fmla="*/ 79 w 202"/>
                  <a:gd name="T13" fmla="*/ 138 h 143"/>
                  <a:gd name="T14" fmla="*/ 197 w 202"/>
                  <a:gd name="T15" fmla="*/ 21 h 143"/>
                  <a:gd name="T16" fmla="*/ 197 w 202"/>
                  <a:gd name="T17" fmla="*/ 5 h 143"/>
                  <a:gd name="T18" fmla="*/ 180 w 202"/>
                  <a:gd name="T19" fmla="*/ 5 h 143"/>
                  <a:gd name="T20" fmla="*/ 72 w 202"/>
                  <a:gd name="T21" fmla="*/ 113 h 143"/>
                  <a:gd name="T22" fmla="*/ 21 w 202"/>
                  <a:gd name="T23" fmla="*/ 6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2" h="143">
                    <a:moveTo>
                      <a:pt x="21" y="63"/>
                    </a:moveTo>
                    <a:lnTo>
                      <a:pt x="21" y="63"/>
                    </a:lnTo>
                    <a:cubicBezTo>
                      <a:pt x="17" y="59"/>
                      <a:pt x="9" y="59"/>
                      <a:pt x="5" y="63"/>
                    </a:cubicBezTo>
                    <a:cubicBezTo>
                      <a:pt x="0" y="68"/>
                      <a:pt x="0" y="75"/>
                      <a:pt x="5" y="80"/>
                    </a:cubicBezTo>
                    <a:cubicBezTo>
                      <a:pt x="63" y="138"/>
                      <a:pt x="63" y="138"/>
                      <a:pt x="63" y="138"/>
                    </a:cubicBezTo>
                    <a:cubicBezTo>
                      <a:pt x="66" y="140"/>
                      <a:pt x="69" y="142"/>
                      <a:pt x="72" y="142"/>
                    </a:cubicBezTo>
                    <a:cubicBezTo>
                      <a:pt x="74" y="142"/>
                      <a:pt x="77" y="140"/>
                      <a:pt x="79" y="138"/>
                    </a:cubicBezTo>
                    <a:cubicBezTo>
                      <a:pt x="197" y="21"/>
                      <a:pt x="197" y="21"/>
                      <a:pt x="197" y="21"/>
                    </a:cubicBezTo>
                    <a:cubicBezTo>
                      <a:pt x="201" y="17"/>
                      <a:pt x="201" y="10"/>
                      <a:pt x="197" y="5"/>
                    </a:cubicBezTo>
                    <a:cubicBezTo>
                      <a:pt x="192" y="0"/>
                      <a:pt x="184" y="0"/>
                      <a:pt x="180" y="5"/>
                    </a:cubicBezTo>
                    <a:cubicBezTo>
                      <a:pt x="72" y="113"/>
                      <a:pt x="72" y="113"/>
                      <a:pt x="72" y="113"/>
                    </a:cubicBezTo>
                    <a:lnTo>
                      <a:pt x="21" y="6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350" dirty="0"/>
              </a:p>
            </p:txBody>
          </p:sp>
          <p:sp>
            <p:nvSpPr>
              <p:cNvPr id="63" name="Freeform 85"/>
              <p:cNvSpPr>
                <a:spLocks noChangeArrowheads="1"/>
              </p:cNvSpPr>
              <p:nvPr/>
            </p:nvSpPr>
            <p:spPr bwMode="auto">
              <a:xfrm>
                <a:off x="5757714" y="1889939"/>
                <a:ext cx="207500" cy="301986"/>
              </a:xfrm>
              <a:custGeom>
                <a:avLst/>
                <a:gdLst>
                  <a:gd name="T0" fmla="*/ 12 w 492"/>
                  <a:gd name="T1" fmla="*/ 717 h 718"/>
                  <a:gd name="T2" fmla="*/ 12 w 492"/>
                  <a:gd name="T3" fmla="*/ 717 h 718"/>
                  <a:gd name="T4" fmla="*/ 23 w 492"/>
                  <a:gd name="T5" fmla="*/ 706 h 718"/>
                  <a:gd name="T6" fmla="*/ 23 w 492"/>
                  <a:gd name="T7" fmla="*/ 673 h 718"/>
                  <a:gd name="T8" fmla="*/ 148 w 492"/>
                  <a:gd name="T9" fmla="*/ 565 h 718"/>
                  <a:gd name="T10" fmla="*/ 193 w 492"/>
                  <a:gd name="T11" fmla="*/ 565 h 718"/>
                  <a:gd name="T12" fmla="*/ 202 w 492"/>
                  <a:gd name="T13" fmla="*/ 561 h 718"/>
                  <a:gd name="T14" fmla="*/ 248 w 492"/>
                  <a:gd name="T15" fmla="*/ 494 h 718"/>
                  <a:gd name="T16" fmla="*/ 308 w 492"/>
                  <a:gd name="T17" fmla="*/ 510 h 718"/>
                  <a:gd name="T18" fmla="*/ 463 w 492"/>
                  <a:gd name="T19" fmla="*/ 333 h 718"/>
                  <a:gd name="T20" fmla="*/ 491 w 492"/>
                  <a:gd name="T21" fmla="*/ 294 h 718"/>
                  <a:gd name="T22" fmla="*/ 491 w 492"/>
                  <a:gd name="T23" fmla="*/ 234 h 718"/>
                  <a:gd name="T24" fmla="*/ 482 w 492"/>
                  <a:gd name="T25" fmla="*/ 204 h 718"/>
                  <a:gd name="T26" fmla="*/ 467 w 492"/>
                  <a:gd name="T27" fmla="*/ 197 h 718"/>
                  <a:gd name="T28" fmla="*/ 467 w 492"/>
                  <a:gd name="T29" fmla="*/ 149 h 718"/>
                  <a:gd name="T30" fmla="*/ 380 w 492"/>
                  <a:gd name="T31" fmla="*/ 19 h 718"/>
                  <a:gd name="T32" fmla="*/ 237 w 492"/>
                  <a:gd name="T33" fmla="*/ 50 h 718"/>
                  <a:gd name="T34" fmla="*/ 234 w 492"/>
                  <a:gd name="T35" fmla="*/ 49 h 718"/>
                  <a:gd name="T36" fmla="*/ 140 w 492"/>
                  <a:gd name="T37" fmla="*/ 149 h 718"/>
                  <a:gd name="T38" fmla="*/ 140 w 492"/>
                  <a:gd name="T39" fmla="*/ 195 h 718"/>
                  <a:gd name="T40" fmla="*/ 127 w 492"/>
                  <a:gd name="T41" fmla="*/ 203 h 718"/>
                  <a:gd name="T42" fmla="*/ 117 w 492"/>
                  <a:gd name="T43" fmla="*/ 236 h 718"/>
                  <a:gd name="T44" fmla="*/ 117 w 492"/>
                  <a:gd name="T45" fmla="*/ 294 h 718"/>
                  <a:gd name="T46" fmla="*/ 149 w 492"/>
                  <a:gd name="T47" fmla="*/ 334 h 718"/>
                  <a:gd name="T48" fmla="*/ 228 w 492"/>
                  <a:gd name="T49" fmla="*/ 481 h 718"/>
                  <a:gd name="T50" fmla="*/ 187 w 492"/>
                  <a:gd name="T51" fmla="*/ 542 h 718"/>
                  <a:gd name="T52" fmla="*/ 148 w 492"/>
                  <a:gd name="T53" fmla="*/ 542 h 718"/>
                  <a:gd name="T54" fmla="*/ 0 w 492"/>
                  <a:gd name="T55" fmla="*/ 673 h 718"/>
                  <a:gd name="T56" fmla="*/ 0 w 492"/>
                  <a:gd name="T57" fmla="*/ 706 h 718"/>
                  <a:gd name="T58" fmla="*/ 12 w 492"/>
                  <a:gd name="T59" fmla="*/ 717 h 718"/>
                  <a:gd name="T60" fmla="*/ 172 w 492"/>
                  <a:gd name="T61" fmla="*/ 324 h 718"/>
                  <a:gd name="T62" fmla="*/ 172 w 492"/>
                  <a:gd name="T63" fmla="*/ 324 h 718"/>
                  <a:gd name="T64" fmla="*/ 161 w 492"/>
                  <a:gd name="T65" fmla="*/ 312 h 718"/>
                  <a:gd name="T66" fmla="*/ 140 w 492"/>
                  <a:gd name="T67" fmla="*/ 294 h 718"/>
                  <a:gd name="T68" fmla="*/ 140 w 492"/>
                  <a:gd name="T69" fmla="*/ 235 h 718"/>
                  <a:gd name="T70" fmla="*/ 143 w 492"/>
                  <a:gd name="T71" fmla="*/ 219 h 718"/>
                  <a:gd name="T72" fmla="*/ 148 w 492"/>
                  <a:gd name="T73" fmla="*/ 218 h 718"/>
                  <a:gd name="T74" fmla="*/ 149 w 492"/>
                  <a:gd name="T75" fmla="*/ 218 h 718"/>
                  <a:gd name="T76" fmla="*/ 160 w 492"/>
                  <a:gd name="T77" fmla="*/ 215 h 718"/>
                  <a:gd name="T78" fmla="*/ 164 w 492"/>
                  <a:gd name="T79" fmla="*/ 207 h 718"/>
                  <a:gd name="T80" fmla="*/ 164 w 492"/>
                  <a:gd name="T81" fmla="*/ 149 h 718"/>
                  <a:gd name="T82" fmla="*/ 233 w 492"/>
                  <a:gd name="T83" fmla="*/ 73 h 718"/>
                  <a:gd name="T84" fmla="*/ 255 w 492"/>
                  <a:gd name="T85" fmla="*/ 63 h 718"/>
                  <a:gd name="T86" fmla="*/ 373 w 492"/>
                  <a:gd name="T87" fmla="*/ 40 h 718"/>
                  <a:gd name="T88" fmla="*/ 444 w 492"/>
                  <a:gd name="T89" fmla="*/ 149 h 718"/>
                  <a:gd name="T90" fmla="*/ 444 w 492"/>
                  <a:gd name="T91" fmla="*/ 207 h 718"/>
                  <a:gd name="T92" fmla="*/ 455 w 492"/>
                  <a:gd name="T93" fmla="*/ 218 h 718"/>
                  <a:gd name="T94" fmla="*/ 466 w 492"/>
                  <a:gd name="T95" fmla="*/ 220 h 718"/>
                  <a:gd name="T96" fmla="*/ 467 w 492"/>
                  <a:gd name="T97" fmla="*/ 236 h 718"/>
                  <a:gd name="T98" fmla="*/ 467 w 492"/>
                  <a:gd name="T99" fmla="*/ 294 h 718"/>
                  <a:gd name="T100" fmla="*/ 451 w 492"/>
                  <a:gd name="T101" fmla="*/ 312 h 718"/>
                  <a:gd name="T102" fmla="*/ 440 w 492"/>
                  <a:gd name="T103" fmla="*/ 324 h 718"/>
                  <a:gd name="T104" fmla="*/ 308 w 492"/>
                  <a:gd name="T105" fmla="*/ 487 h 718"/>
                  <a:gd name="T106" fmla="*/ 172 w 492"/>
                  <a:gd name="T107" fmla="*/ 324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2" h="718">
                    <a:moveTo>
                      <a:pt x="12" y="717"/>
                    </a:moveTo>
                    <a:lnTo>
                      <a:pt x="12" y="717"/>
                    </a:lnTo>
                    <a:cubicBezTo>
                      <a:pt x="18" y="717"/>
                      <a:pt x="23" y="712"/>
                      <a:pt x="23" y="706"/>
                    </a:cubicBezTo>
                    <a:cubicBezTo>
                      <a:pt x="23" y="673"/>
                      <a:pt x="23" y="673"/>
                      <a:pt x="23" y="673"/>
                    </a:cubicBezTo>
                    <a:cubicBezTo>
                      <a:pt x="23" y="605"/>
                      <a:pt x="69" y="565"/>
                      <a:pt x="148" y="565"/>
                    </a:cubicBezTo>
                    <a:cubicBezTo>
                      <a:pt x="193" y="565"/>
                      <a:pt x="193" y="565"/>
                      <a:pt x="193" y="565"/>
                    </a:cubicBezTo>
                    <a:cubicBezTo>
                      <a:pt x="196" y="565"/>
                      <a:pt x="200" y="564"/>
                      <a:pt x="202" y="561"/>
                    </a:cubicBezTo>
                    <a:cubicBezTo>
                      <a:pt x="248" y="494"/>
                      <a:pt x="248" y="494"/>
                      <a:pt x="248" y="494"/>
                    </a:cubicBezTo>
                    <a:cubicBezTo>
                      <a:pt x="267" y="505"/>
                      <a:pt x="287" y="510"/>
                      <a:pt x="308" y="510"/>
                    </a:cubicBezTo>
                    <a:cubicBezTo>
                      <a:pt x="392" y="510"/>
                      <a:pt x="459" y="417"/>
                      <a:pt x="463" y="333"/>
                    </a:cubicBezTo>
                    <a:cubicBezTo>
                      <a:pt x="479" y="329"/>
                      <a:pt x="491" y="313"/>
                      <a:pt x="491" y="294"/>
                    </a:cubicBezTo>
                    <a:cubicBezTo>
                      <a:pt x="491" y="234"/>
                      <a:pt x="491" y="234"/>
                      <a:pt x="491" y="234"/>
                    </a:cubicBezTo>
                    <a:cubicBezTo>
                      <a:pt x="491" y="224"/>
                      <a:pt x="491" y="212"/>
                      <a:pt x="482" y="204"/>
                    </a:cubicBezTo>
                    <a:cubicBezTo>
                      <a:pt x="478" y="200"/>
                      <a:pt x="473" y="198"/>
                      <a:pt x="467" y="197"/>
                    </a:cubicBezTo>
                    <a:cubicBezTo>
                      <a:pt x="467" y="149"/>
                      <a:pt x="467" y="149"/>
                      <a:pt x="467" y="149"/>
                    </a:cubicBezTo>
                    <a:cubicBezTo>
                      <a:pt x="466" y="58"/>
                      <a:pt x="412" y="28"/>
                      <a:pt x="380" y="19"/>
                    </a:cubicBezTo>
                    <a:cubicBezTo>
                      <a:pt x="322" y="0"/>
                      <a:pt x="258" y="20"/>
                      <a:pt x="237" y="50"/>
                    </a:cubicBezTo>
                    <a:cubicBezTo>
                      <a:pt x="236" y="50"/>
                      <a:pt x="235" y="49"/>
                      <a:pt x="234" y="49"/>
                    </a:cubicBezTo>
                    <a:cubicBezTo>
                      <a:pt x="181" y="49"/>
                      <a:pt x="140" y="91"/>
                      <a:pt x="140" y="149"/>
                    </a:cubicBezTo>
                    <a:cubicBezTo>
                      <a:pt x="140" y="195"/>
                      <a:pt x="140" y="195"/>
                      <a:pt x="140" y="195"/>
                    </a:cubicBezTo>
                    <a:cubicBezTo>
                      <a:pt x="136" y="197"/>
                      <a:pt x="132" y="199"/>
                      <a:pt x="127" y="203"/>
                    </a:cubicBezTo>
                    <a:cubicBezTo>
                      <a:pt x="119" y="210"/>
                      <a:pt x="116" y="222"/>
                      <a:pt x="117" y="236"/>
                    </a:cubicBezTo>
                    <a:cubicBezTo>
                      <a:pt x="117" y="294"/>
                      <a:pt x="117" y="294"/>
                      <a:pt x="117" y="294"/>
                    </a:cubicBezTo>
                    <a:cubicBezTo>
                      <a:pt x="117" y="312"/>
                      <a:pt x="132" y="329"/>
                      <a:pt x="149" y="334"/>
                    </a:cubicBezTo>
                    <a:cubicBezTo>
                      <a:pt x="152" y="388"/>
                      <a:pt x="184" y="447"/>
                      <a:pt x="228" y="481"/>
                    </a:cubicBezTo>
                    <a:cubicBezTo>
                      <a:pt x="187" y="542"/>
                      <a:pt x="187" y="542"/>
                      <a:pt x="187" y="542"/>
                    </a:cubicBezTo>
                    <a:cubicBezTo>
                      <a:pt x="148" y="542"/>
                      <a:pt x="148" y="542"/>
                      <a:pt x="148" y="542"/>
                    </a:cubicBezTo>
                    <a:cubicBezTo>
                      <a:pt x="56" y="542"/>
                      <a:pt x="0" y="591"/>
                      <a:pt x="0" y="673"/>
                    </a:cubicBezTo>
                    <a:cubicBezTo>
                      <a:pt x="0" y="706"/>
                      <a:pt x="0" y="706"/>
                      <a:pt x="0" y="706"/>
                    </a:cubicBezTo>
                    <a:cubicBezTo>
                      <a:pt x="0" y="712"/>
                      <a:pt x="6" y="717"/>
                      <a:pt x="12" y="717"/>
                    </a:cubicBezTo>
                    <a:close/>
                    <a:moveTo>
                      <a:pt x="172" y="324"/>
                    </a:moveTo>
                    <a:lnTo>
                      <a:pt x="172" y="324"/>
                    </a:lnTo>
                    <a:cubicBezTo>
                      <a:pt x="172" y="317"/>
                      <a:pt x="167" y="312"/>
                      <a:pt x="161" y="312"/>
                    </a:cubicBezTo>
                    <a:cubicBezTo>
                      <a:pt x="150" y="312"/>
                      <a:pt x="140" y="303"/>
                      <a:pt x="140" y="294"/>
                    </a:cubicBezTo>
                    <a:cubicBezTo>
                      <a:pt x="140" y="235"/>
                      <a:pt x="140" y="235"/>
                      <a:pt x="140" y="235"/>
                    </a:cubicBezTo>
                    <a:cubicBezTo>
                      <a:pt x="140" y="228"/>
                      <a:pt x="141" y="222"/>
                      <a:pt x="143" y="219"/>
                    </a:cubicBezTo>
                    <a:cubicBezTo>
                      <a:pt x="145" y="218"/>
                      <a:pt x="147" y="218"/>
                      <a:pt x="148" y="218"/>
                    </a:cubicBezTo>
                    <a:cubicBezTo>
                      <a:pt x="149" y="218"/>
                      <a:pt x="149" y="218"/>
                      <a:pt x="149" y="218"/>
                    </a:cubicBezTo>
                    <a:cubicBezTo>
                      <a:pt x="153" y="218"/>
                      <a:pt x="157" y="218"/>
                      <a:pt x="160" y="215"/>
                    </a:cubicBezTo>
                    <a:cubicBezTo>
                      <a:pt x="162" y="213"/>
                      <a:pt x="164" y="210"/>
                      <a:pt x="164" y="207"/>
                    </a:cubicBezTo>
                    <a:cubicBezTo>
                      <a:pt x="164" y="149"/>
                      <a:pt x="164" y="149"/>
                      <a:pt x="164" y="149"/>
                    </a:cubicBezTo>
                    <a:cubicBezTo>
                      <a:pt x="164" y="105"/>
                      <a:pt x="193" y="73"/>
                      <a:pt x="233" y="73"/>
                    </a:cubicBezTo>
                    <a:cubicBezTo>
                      <a:pt x="239" y="74"/>
                      <a:pt x="248" y="73"/>
                      <a:pt x="255" y="63"/>
                    </a:cubicBezTo>
                    <a:cubicBezTo>
                      <a:pt x="271" y="40"/>
                      <a:pt x="326" y="26"/>
                      <a:pt x="373" y="40"/>
                    </a:cubicBezTo>
                    <a:cubicBezTo>
                      <a:pt x="404" y="51"/>
                      <a:pt x="443" y="77"/>
                      <a:pt x="444" y="149"/>
                    </a:cubicBezTo>
                    <a:cubicBezTo>
                      <a:pt x="444" y="207"/>
                      <a:pt x="444" y="207"/>
                      <a:pt x="444" y="207"/>
                    </a:cubicBezTo>
                    <a:cubicBezTo>
                      <a:pt x="444" y="213"/>
                      <a:pt x="449" y="218"/>
                      <a:pt x="455" y="218"/>
                    </a:cubicBezTo>
                    <a:cubicBezTo>
                      <a:pt x="464" y="218"/>
                      <a:pt x="466" y="220"/>
                      <a:pt x="466" y="220"/>
                    </a:cubicBezTo>
                    <a:cubicBezTo>
                      <a:pt x="467" y="222"/>
                      <a:pt x="467" y="229"/>
                      <a:pt x="467" y="236"/>
                    </a:cubicBezTo>
                    <a:cubicBezTo>
                      <a:pt x="467" y="294"/>
                      <a:pt x="467" y="294"/>
                      <a:pt x="467" y="294"/>
                    </a:cubicBezTo>
                    <a:cubicBezTo>
                      <a:pt x="467" y="303"/>
                      <a:pt x="463" y="312"/>
                      <a:pt x="451" y="312"/>
                    </a:cubicBezTo>
                    <a:cubicBezTo>
                      <a:pt x="445" y="312"/>
                      <a:pt x="440" y="317"/>
                      <a:pt x="440" y="324"/>
                    </a:cubicBezTo>
                    <a:cubicBezTo>
                      <a:pt x="440" y="397"/>
                      <a:pt x="382" y="487"/>
                      <a:pt x="308" y="487"/>
                    </a:cubicBezTo>
                    <a:cubicBezTo>
                      <a:pt x="233" y="487"/>
                      <a:pt x="172" y="397"/>
                      <a:pt x="172" y="32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350" dirty="0"/>
              </a:p>
            </p:txBody>
          </p:sp>
        </p:grpSp>
      </p:grpSp>
      <p:grpSp>
        <p:nvGrpSpPr>
          <p:cNvPr id="2" name="Group 1"/>
          <p:cNvGrpSpPr/>
          <p:nvPr/>
        </p:nvGrpSpPr>
        <p:grpSpPr>
          <a:xfrm>
            <a:off x="364086" y="1709139"/>
            <a:ext cx="2718629" cy="1213711"/>
            <a:chOff x="485447" y="2278851"/>
            <a:chExt cx="3624839" cy="1618281"/>
          </a:xfrm>
          <a:blipFill>
            <a:blip r:embed="rId7"/>
            <a:tile tx="0" ty="0" sx="100000" sy="100000" flip="none" algn="tl"/>
          </a:blipFill>
        </p:grpSpPr>
        <p:sp>
          <p:nvSpPr>
            <p:cNvPr id="37" name="Rectangle 36"/>
            <p:cNvSpPr/>
            <p:nvPr/>
          </p:nvSpPr>
          <p:spPr bwMode="gray">
            <a:xfrm>
              <a:off x="635566" y="2504016"/>
              <a:ext cx="3474720" cy="1393116"/>
            </a:xfrm>
            <a:prstGeom prst="rect">
              <a:avLst/>
            </a:prstGeom>
            <a:grpFill/>
            <a:ln w="28575">
              <a:solidFill>
                <a:srgbClr val="0078E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05740" tIns="137160" rIns="137160" bIns="137160" numCol="1" spcCol="0" rtlCol="0" fromWordArt="0" anchor="t" anchorCtr="0" forceAA="0" compatLnSpc="1">
              <a:prstTxWarp prst="textNoShape">
                <a:avLst/>
              </a:prstTxWarp>
              <a:noAutofit/>
            </a:bodyPr>
            <a:lstStyle/>
            <a:p>
              <a:endParaRPr lang="en-US" sz="1050" b="1" dirty="0">
                <a:solidFill>
                  <a:prstClr val="white"/>
                </a:solidFill>
              </a:endParaRPr>
            </a:p>
          </p:txBody>
        </p:sp>
        <p:sp>
          <p:nvSpPr>
            <p:cNvPr id="82" name="Rectangle 64"/>
            <p:cNvSpPr>
              <a:spLocks noChangeArrowheads="1"/>
            </p:cNvSpPr>
            <p:nvPr/>
          </p:nvSpPr>
          <p:spPr bwMode="auto">
            <a:xfrm>
              <a:off x="960687" y="2646578"/>
              <a:ext cx="3149599" cy="1107996"/>
            </a:xfrm>
            <a:prstGeom prst="rect">
              <a:avLst/>
            </a:prstGeom>
            <a:grpFill/>
            <a:ln w="9525">
              <a:noFill/>
              <a:miter lim="800000"/>
              <a:headEnd/>
              <a:tailEnd/>
            </a:ln>
          </p:spPr>
          <p:txBody>
            <a:bodyPr wrap="square" anchor="ctr">
              <a:prstTxWarp prst="textNoShape">
                <a:avLst/>
              </a:prstTxWarp>
              <a:spAutoFit/>
            </a:bodyPr>
            <a:lstStyle/>
            <a:p>
              <a:r>
                <a:rPr lang="en-US" sz="1200" b="1" dirty="0"/>
                <a:t>Secure Development</a:t>
              </a:r>
            </a:p>
            <a:p>
              <a:r>
                <a:rPr lang="en-US" sz="1100" dirty="0"/>
                <a:t>Continuous feedback on the developer’s </a:t>
              </a:r>
              <a:r>
                <a:rPr lang="en-US" sz="1400" dirty="0"/>
                <a:t>desktop</a:t>
              </a:r>
              <a:r>
                <a:rPr lang="en-US" sz="1100" dirty="0"/>
                <a:t> at DevOps speed</a:t>
              </a:r>
            </a:p>
          </p:txBody>
        </p:sp>
        <p:sp>
          <p:nvSpPr>
            <p:cNvPr id="83" name="TextBox 82"/>
            <p:cNvSpPr txBox="1"/>
            <p:nvPr/>
          </p:nvSpPr>
          <p:spPr>
            <a:xfrm>
              <a:off x="485447" y="2278851"/>
              <a:ext cx="417827" cy="417827"/>
            </a:xfrm>
            <a:prstGeom prst="ellipse">
              <a:avLst/>
            </a:prstGeom>
            <a:grpFill/>
          </p:spPr>
          <p:txBody>
            <a:bodyPr lIns="0" tIns="0" rIns="0" bIns="0" anchor="ctr">
              <a:prstTxWarp prst="textNoShape">
                <a:avLst/>
              </a:prstTxWarp>
              <a:noAutofit/>
            </a:bodyPr>
            <a:lstStyle/>
            <a:p>
              <a:pPr algn="ctr">
                <a:lnSpc>
                  <a:spcPct val="90000"/>
                </a:lnSpc>
              </a:pPr>
              <a:r>
                <a:rPr lang="en-US" sz="1500" b="1" dirty="0">
                  <a:solidFill>
                    <a:schemeClr val="bg1"/>
                  </a:solidFill>
                  <a:ea typeface="Arial" pitchFamily="-123" charset="0"/>
                  <a:cs typeface="Arial" pitchFamily="-123" charset="0"/>
                </a:rPr>
                <a:t>1</a:t>
              </a:r>
            </a:p>
          </p:txBody>
        </p:sp>
        <p:grpSp>
          <p:nvGrpSpPr>
            <p:cNvPr id="64" name="Group 63"/>
            <p:cNvGrpSpPr/>
            <p:nvPr/>
          </p:nvGrpSpPr>
          <p:grpSpPr>
            <a:xfrm>
              <a:off x="805502" y="2873194"/>
              <a:ext cx="587828" cy="653143"/>
              <a:chOff x="4018049" y="2799604"/>
              <a:chExt cx="244554" cy="292723"/>
            </a:xfrm>
            <a:grpFill/>
          </p:grpSpPr>
          <p:sp>
            <p:nvSpPr>
              <p:cNvPr id="65" name="Freeform 188"/>
              <p:cNvSpPr>
                <a:spLocks noChangeArrowheads="1"/>
              </p:cNvSpPr>
              <p:nvPr/>
            </p:nvSpPr>
            <p:spPr bwMode="auto">
              <a:xfrm>
                <a:off x="4018049" y="2799604"/>
                <a:ext cx="244554" cy="292723"/>
              </a:xfrm>
              <a:custGeom>
                <a:avLst/>
                <a:gdLst>
                  <a:gd name="T0" fmla="*/ 299 w 584"/>
                  <a:gd name="T1" fmla="*/ 4 h 697"/>
                  <a:gd name="T2" fmla="*/ 299 w 584"/>
                  <a:gd name="T3" fmla="*/ 4 h 697"/>
                  <a:gd name="T4" fmla="*/ 283 w 584"/>
                  <a:gd name="T5" fmla="*/ 4 h 697"/>
                  <a:gd name="T6" fmla="*/ 11 w 584"/>
                  <a:gd name="T7" fmla="*/ 89 h 697"/>
                  <a:gd name="T8" fmla="*/ 3 w 584"/>
                  <a:gd name="T9" fmla="*/ 92 h 697"/>
                  <a:gd name="T10" fmla="*/ 0 w 584"/>
                  <a:gd name="T11" fmla="*/ 100 h 697"/>
                  <a:gd name="T12" fmla="*/ 0 w 584"/>
                  <a:gd name="T13" fmla="*/ 406 h 697"/>
                  <a:gd name="T14" fmla="*/ 291 w 584"/>
                  <a:gd name="T15" fmla="*/ 696 h 697"/>
                  <a:gd name="T16" fmla="*/ 583 w 584"/>
                  <a:gd name="T17" fmla="*/ 406 h 697"/>
                  <a:gd name="T18" fmla="*/ 583 w 584"/>
                  <a:gd name="T19" fmla="*/ 100 h 697"/>
                  <a:gd name="T20" fmla="*/ 579 w 584"/>
                  <a:gd name="T21" fmla="*/ 92 h 697"/>
                  <a:gd name="T22" fmla="*/ 570 w 584"/>
                  <a:gd name="T23" fmla="*/ 89 h 697"/>
                  <a:gd name="T24" fmla="*/ 299 w 584"/>
                  <a:gd name="T25" fmla="*/ 4 h 697"/>
                  <a:gd name="T26" fmla="*/ 560 w 584"/>
                  <a:gd name="T27" fmla="*/ 406 h 697"/>
                  <a:gd name="T28" fmla="*/ 560 w 584"/>
                  <a:gd name="T29" fmla="*/ 406 h 697"/>
                  <a:gd name="T30" fmla="*/ 291 w 584"/>
                  <a:gd name="T31" fmla="*/ 672 h 697"/>
                  <a:gd name="T32" fmla="*/ 23 w 584"/>
                  <a:gd name="T33" fmla="*/ 406 h 697"/>
                  <a:gd name="T34" fmla="*/ 23 w 584"/>
                  <a:gd name="T35" fmla="*/ 113 h 697"/>
                  <a:gd name="T36" fmla="*/ 291 w 584"/>
                  <a:gd name="T37" fmla="*/ 28 h 697"/>
                  <a:gd name="T38" fmla="*/ 560 w 584"/>
                  <a:gd name="T39" fmla="*/ 113 h 697"/>
                  <a:gd name="T40" fmla="*/ 560 w 584"/>
                  <a:gd name="T41" fmla="*/ 406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4" h="697">
                    <a:moveTo>
                      <a:pt x="299" y="4"/>
                    </a:moveTo>
                    <a:lnTo>
                      <a:pt x="299" y="4"/>
                    </a:lnTo>
                    <a:cubicBezTo>
                      <a:pt x="294" y="0"/>
                      <a:pt x="287" y="0"/>
                      <a:pt x="283" y="4"/>
                    </a:cubicBezTo>
                    <a:cubicBezTo>
                      <a:pt x="224" y="62"/>
                      <a:pt x="155" y="97"/>
                      <a:pt x="11" y="89"/>
                    </a:cubicBezTo>
                    <a:cubicBezTo>
                      <a:pt x="9" y="89"/>
                      <a:pt x="5" y="90"/>
                      <a:pt x="3" y="92"/>
                    </a:cubicBezTo>
                    <a:cubicBezTo>
                      <a:pt x="1" y="94"/>
                      <a:pt x="0" y="97"/>
                      <a:pt x="0" y="100"/>
                    </a:cubicBezTo>
                    <a:cubicBezTo>
                      <a:pt x="0" y="406"/>
                      <a:pt x="0" y="406"/>
                      <a:pt x="0" y="406"/>
                    </a:cubicBezTo>
                    <a:cubicBezTo>
                      <a:pt x="0" y="566"/>
                      <a:pt x="130" y="696"/>
                      <a:pt x="291" y="696"/>
                    </a:cubicBezTo>
                    <a:cubicBezTo>
                      <a:pt x="452" y="696"/>
                      <a:pt x="583" y="566"/>
                      <a:pt x="583" y="406"/>
                    </a:cubicBezTo>
                    <a:cubicBezTo>
                      <a:pt x="583" y="100"/>
                      <a:pt x="583" y="100"/>
                      <a:pt x="583" y="100"/>
                    </a:cubicBezTo>
                    <a:cubicBezTo>
                      <a:pt x="583" y="97"/>
                      <a:pt x="582" y="94"/>
                      <a:pt x="579" y="92"/>
                    </a:cubicBezTo>
                    <a:cubicBezTo>
                      <a:pt x="577" y="90"/>
                      <a:pt x="573" y="89"/>
                      <a:pt x="570" y="89"/>
                    </a:cubicBezTo>
                    <a:cubicBezTo>
                      <a:pt x="414" y="97"/>
                      <a:pt x="366" y="68"/>
                      <a:pt x="299" y="4"/>
                    </a:cubicBezTo>
                    <a:close/>
                    <a:moveTo>
                      <a:pt x="560" y="406"/>
                    </a:moveTo>
                    <a:lnTo>
                      <a:pt x="560" y="406"/>
                    </a:lnTo>
                    <a:cubicBezTo>
                      <a:pt x="560" y="553"/>
                      <a:pt x="439" y="672"/>
                      <a:pt x="291" y="672"/>
                    </a:cubicBezTo>
                    <a:cubicBezTo>
                      <a:pt x="144" y="672"/>
                      <a:pt x="23" y="553"/>
                      <a:pt x="23" y="406"/>
                    </a:cubicBezTo>
                    <a:cubicBezTo>
                      <a:pt x="23" y="113"/>
                      <a:pt x="23" y="113"/>
                      <a:pt x="23" y="113"/>
                    </a:cubicBezTo>
                    <a:cubicBezTo>
                      <a:pt x="140" y="117"/>
                      <a:pt x="220" y="93"/>
                      <a:pt x="291" y="28"/>
                    </a:cubicBezTo>
                    <a:cubicBezTo>
                      <a:pt x="352" y="86"/>
                      <a:pt x="406" y="119"/>
                      <a:pt x="560" y="113"/>
                    </a:cubicBezTo>
                    <a:lnTo>
                      <a:pt x="560" y="40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dirty="0"/>
              </a:p>
            </p:txBody>
          </p:sp>
          <p:sp>
            <p:nvSpPr>
              <p:cNvPr id="66" name="Freeform 189"/>
              <p:cNvSpPr>
                <a:spLocks noChangeArrowheads="1"/>
              </p:cNvSpPr>
              <p:nvPr/>
            </p:nvSpPr>
            <p:spPr bwMode="auto">
              <a:xfrm>
                <a:off x="4131062" y="2929291"/>
                <a:ext cx="85223" cy="85223"/>
              </a:xfrm>
              <a:custGeom>
                <a:avLst/>
                <a:gdLst>
                  <a:gd name="T0" fmla="*/ 191 w 205"/>
                  <a:gd name="T1" fmla="*/ 90 h 204"/>
                  <a:gd name="T2" fmla="*/ 191 w 205"/>
                  <a:gd name="T3" fmla="*/ 90 h 204"/>
                  <a:gd name="T4" fmla="*/ 178 w 205"/>
                  <a:gd name="T5" fmla="*/ 90 h 204"/>
                  <a:gd name="T6" fmla="*/ 165 w 205"/>
                  <a:gd name="T7" fmla="*/ 56 h 204"/>
                  <a:gd name="T8" fmla="*/ 173 w 205"/>
                  <a:gd name="T9" fmla="*/ 47 h 204"/>
                  <a:gd name="T10" fmla="*/ 173 w 205"/>
                  <a:gd name="T11" fmla="*/ 31 h 204"/>
                  <a:gd name="T12" fmla="*/ 157 w 205"/>
                  <a:gd name="T13" fmla="*/ 31 h 204"/>
                  <a:gd name="T14" fmla="*/ 148 w 205"/>
                  <a:gd name="T15" fmla="*/ 39 h 204"/>
                  <a:gd name="T16" fmla="*/ 113 w 205"/>
                  <a:gd name="T17" fmla="*/ 23 h 204"/>
                  <a:gd name="T18" fmla="*/ 113 w 205"/>
                  <a:gd name="T19" fmla="*/ 12 h 204"/>
                  <a:gd name="T20" fmla="*/ 102 w 205"/>
                  <a:gd name="T21" fmla="*/ 0 h 204"/>
                  <a:gd name="T22" fmla="*/ 90 w 205"/>
                  <a:gd name="T23" fmla="*/ 12 h 204"/>
                  <a:gd name="T24" fmla="*/ 90 w 205"/>
                  <a:gd name="T25" fmla="*/ 23 h 204"/>
                  <a:gd name="T26" fmla="*/ 55 w 205"/>
                  <a:gd name="T27" fmla="*/ 39 h 204"/>
                  <a:gd name="T28" fmla="*/ 46 w 205"/>
                  <a:gd name="T29" fmla="*/ 31 h 204"/>
                  <a:gd name="T30" fmla="*/ 30 w 205"/>
                  <a:gd name="T31" fmla="*/ 31 h 204"/>
                  <a:gd name="T32" fmla="*/ 30 w 205"/>
                  <a:gd name="T33" fmla="*/ 47 h 204"/>
                  <a:gd name="T34" fmla="*/ 38 w 205"/>
                  <a:gd name="T35" fmla="*/ 56 h 204"/>
                  <a:gd name="T36" fmla="*/ 26 w 205"/>
                  <a:gd name="T37" fmla="*/ 90 h 204"/>
                  <a:gd name="T38" fmla="*/ 12 w 205"/>
                  <a:gd name="T39" fmla="*/ 90 h 204"/>
                  <a:gd name="T40" fmla="*/ 0 w 205"/>
                  <a:gd name="T41" fmla="*/ 102 h 204"/>
                  <a:gd name="T42" fmla="*/ 12 w 205"/>
                  <a:gd name="T43" fmla="*/ 114 h 204"/>
                  <a:gd name="T44" fmla="*/ 26 w 205"/>
                  <a:gd name="T45" fmla="*/ 114 h 204"/>
                  <a:gd name="T46" fmla="*/ 40 w 205"/>
                  <a:gd name="T47" fmla="*/ 146 h 204"/>
                  <a:gd name="T48" fmla="*/ 30 w 205"/>
                  <a:gd name="T49" fmla="*/ 158 h 204"/>
                  <a:gd name="T50" fmla="*/ 30 w 205"/>
                  <a:gd name="T51" fmla="*/ 174 h 204"/>
                  <a:gd name="T52" fmla="*/ 38 w 205"/>
                  <a:gd name="T53" fmla="*/ 177 h 204"/>
                  <a:gd name="T54" fmla="*/ 46 w 205"/>
                  <a:gd name="T55" fmla="*/ 174 h 204"/>
                  <a:gd name="T56" fmla="*/ 57 w 205"/>
                  <a:gd name="T57" fmla="*/ 163 h 204"/>
                  <a:gd name="T58" fmla="*/ 90 w 205"/>
                  <a:gd name="T59" fmla="*/ 175 h 204"/>
                  <a:gd name="T60" fmla="*/ 90 w 205"/>
                  <a:gd name="T61" fmla="*/ 192 h 204"/>
                  <a:gd name="T62" fmla="*/ 102 w 205"/>
                  <a:gd name="T63" fmla="*/ 203 h 204"/>
                  <a:gd name="T64" fmla="*/ 113 w 205"/>
                  <a:gd name="T65" fmla="*/ 192 h 204"/>
                  <a:gd name="T66" fmla="*/ 113 w 205"/>
                  <a:gd name="T67" fmla="*/ 175 h 204"/>
                  <a:gd name="T68" fmla="*/ 145 w 205"/>
                  <a:gd name="T69" fmla="*/ 163 h 204"/>
                  <a:gd name="T70" fmla="*/ 157 w 205"/>
                  <a:gd name="T71" fmla="*/ 174 h 204"/>
                  <a:gd name="T72" fmla="*/ 165 w 205"/>
                  <a:gd name="T73" fmla="*/ 177 h 204"/>
                  <a:gd name="T74" fmla="*/ 173 w 205"/>
                  <a:gd name="T75" fmla="*/ 174 h 204"/>
                  <a:gd name="T76" fmla="*/ 173 w 205"/>
                  <a:gd name="T77" fmla="*/ 158 h 204"/>
                  <a:gd name="T78" fmla="*/ 163 w 205"/>
                  <a:gd name="T79" fmla="*/ 146 h 204"/>
                  <a:gd name="T80" fmla="*/ 178 w 205"/>
                  <a:gd name="T81" fmla="*/ 114 h 204"/>
                  <a:gd name="T82" fmla="*/ 191 w 205"/>
                  <a:gd name="T83" fmla="*/ 114 h 204"/>
                  <a:gd name="T84" fmla="*/ 204 w 205"/>
                  <a:gd name="T85" fmla="*/ 102 h 204"/>
                  <a:gd name="T86" fmla="*/ 191 w 205"/>
                  <a:gd name="T87" fmla="*/ 90 h 204"/>
                  <a:gd name="T88" fmla="*/ 102 w 205"/>
                  <a:gd name="T89" fmla="*/ 153 h 204"/>
                  <a:gd name="T90" fmla="*/ 102 w 205"/>
                  <a:gd name="T91" fmla="*/ 153 h 204"/>
                  <a:gd name="T92" fmla="*/ 47 w 205"/>
                  <a:gd name="T93" fmla="*/ 99 h 204"/>
                  <a:gd name="T94" fmla="*/ 102 w 205"/>
                  <a:gd name="T95" fmla="*/ 46 h 204"/>
                  <a:gd name="T96" fmla="*/ 156 w 205"/>
                  <a:gd name="T97" fmla="*/ 99 h 204"/>
                  <a:gd name="T98" fmla="*/ 102 w 205"/>
                  <a:gd name="T99" fmla="*/ 153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 h="204">
                    <a:moveTo>
                      <a:pt x="191" y="90"/>
                    </a:moveTo>
                    <a:lnTo>
                      <a:pt x="191" y="90"/>
                    </a:lnTo>
                    <a:cubicBezTo>
                      <a:pt x="178" y="90"/>
                      <a:pt x="178" y="90"/>
                      <a:pt x="178" y="90"/>
                    </a:cubicBezTo>
                    <a:cubicBezTo>
                      <a:pt x="177" y="77"/>
                      <a:pt x="171" y="66"/>
                      <a:pt x="165" y="56"/>
                    </a:cubicBezTo>
                    <a:cubicBezTo>
                      <a:pt x="173" y="47"/>
                      <a:pt x="173" y="47"/>
                      <a:pt x="173" y="47"/>
                    </a:cubicBezTo>
                    <a:cubicBezTo>
                      <a:pt x="178" y="42"/>
                      <a:pt x="178" y="35"/>
                      <a:pt x="173" y="31"/>
                    </a:cubicBezTo>
                    <a:cubicBezTo>
                      <a:pt x="169" y="25"/>
                      <a:pt x="161" y="25"/>
                      <a:pt x="157" y="31"/>
                    </a:cubicBezTo>
                    <a:cubicBezTo>
                      <a:pt x="148" y="39"/>
                      <a:pt x="148" y="39"/>
                      <a:pt x="148" y="39"/>
                    </a:cubicBezTo>
                    <a:cubicBezTo>
                      <a:pt x="138" y="31"/>
                      <a:pt x="127" y="25"/>
                      <a:pt x="113" y="23"/>
                    </a:cubicBezTo>
                    <a:cubicBezTo>
                      <a:pt x="113" y="12"/>
                      <a:pt x="113" y="12"/>
                      <a:pt x="113" y="12"/>
                    </a:cubicBezTo>
                    <a:cubicBezTo>
                      <a:pt x="113" y="6"/>
                      <a:pt x="108" y="0"/>
                      <a:pt x="102" y="0"/>
                    </a:cubicBezTo>
                    <a:cubicBezTo>
                      <a:pt x="95" y="0"/>
                      <a:pt x="90" y="6"/>
                      <a:pt x="90" y="12"/>
                    </a:cubicBezTo>
                    <a:cubicBezTo>
                      <a:pt x="90" y="23"/>
                      <a:pt x="90" y="23"/>
                      <a:pt x="90" y="23"/>
                    </a:cubicBezTo>
                    <a:cubicBezTo>
                      <a:pt x="77" y="25"/>
                      <a:pt x="65" y="31"/>
                      <a:pt x="55" y="39"/>
                    </a:cubicBezTo>
                    <a:cubicBezTo>
                      <a:pt x="46" y="31"/>
                      <a:pt x="46" y="31"/>
                      <a:pt x="46" y="31"/>
                    </a:cubicBezTo>
                    <a:cubicBezTo>
                      <a:pt x="41" y="25"/>
                      <a:pt x="34" y="25"/>
                      <a:pt x="30" y="31"/>
                    </a:cubicBezTo>
                    <a:cubicBezTo>
                      <a:pt x="26" y="35"/>
                      <a:pt x="26" y="42"/>
                      <a:pt x="30" y="47"/>
                    </a:cubicBezTo>
                    <a:cubicBezTo>
                      <a:pt x="38" y="56"/>
                      <a:pt x="38" y="56"/>
                      <a:pt x="38" y="56"/>
                    </a:cubicBezTo>
                    <a:cubicBezTo>
                      <a:pt x="31" y="66"/>
                      <a:pt x="27" y="77"/>
                      <a:pt x="26" y="90"/>
                    </a:cubicBezTo>
                    <a:cubicBezTo>
                      <a:pt x="12" y="90"/>
                      <a:pt x="12" y="90"/>
                      <a:pt x="12" y="90"/>
                    </a:cubicBezTo>
                    <a:cubicBezTo>
                      <a:pt x="5" y="90"/>
                      <a:pt x="0" y="95"/>
                      <a:pt x="0" y="102"/>
                    </a:cubicBezTo>
                    <a:cubicBezTo>
                      <a:pt x="0" y="109"/>
                      <a:pt x="5" y="114"/>
                      <a:pt x="12" y="114"/>
                    </a:cubicBezTo>
                    <a:cubicBezTo>
                      <a:pt x="26" y="114"/>
                      <a:pt x="26" y="114"/>
                      <a:pt x="26" y="114"/>
                    </a:cubicBezTo>
                    <a:cubicBezTo>
                      <a:pt x="28" y="126"/>
                      <a:pt x="33" y="137"/>
                      <a:pt x="40" y="146"/>
                    </a:cubicBezTo>
                    <a:cubicBezTo>
                      <a:pt x="30" y="158"/>
                      <a:pt x="30" y="158"/>
                      <a:pt x="30" y="158"/>
                    </a:cubicBezTo>
                    <a:cubicBezTo>
                      <a:pt x="26" y="162"/>
                      <a:pt x="26" y="169"/>
                      <a:pt x="30" y="174"/>
                    </a:cubicBezTo>
                    <a:cubicBezTo>
                      <a:pt x="32" y="176"/>
                      <a:pt x="35" y="177"/>
                      <a:pt x="38" y="177"/>
                    </a:cubicBezTo>
                    <a:cubicBezTo>
                      <a:pt x="41" y="177"/>
                      <a:pt x="44" y="176"/>
                      <a:pt x="46" y="174"/>
                    </a:cubicBezTo>
                    <a:cubicBezTo>
                      <a:pt x="57" y="163"/>
                      <a:pt x="57" y="163"/>
                      <a:pt x="57" y="163"/>
                    </a:cubicBezTo>
                    <a:cubicBezTo>
                      <a:pt x="67" y="169"/>
                      <a:pt x="78" y="174"/>
                      <a:pt x="90" y="175"/>
                    </a:cubicBezTo>
                    <a:cubicBezTo>
                      <a:pt x="90" y="192"/>
                      <a:pt x="90" y="192"/>
                      <a:pt x="90" y="192"/>
                    </a:cubicBezTo>
                    <a:cubicBezTo>
                      <a:pt x="90" y="198"/>
                      <a:pt x="95" y="203"/>
                      <a:pt x="102" y="203"/>
                    </a:cubicBezTo>
                    <a:cubicBezTo>
                      <a:pt x="108" y="203"/>
                      <a:pt x="113" y="198"/>
                      <a:pt x="113" y="192"/>
                    </a:cubicBezTo>
                    <a:cubicBezTo>
                      <a:pt x="113" y="175"/>
                      <a:pt x="113" y="175"/>
                      <a:pt x="113" y="175"/>
                    </a:cubicBezTo>
                    <a:cubicBezTo>
                      <a:pt x="126" y="174"/>
                      <a:pt x="136" y="169"/>
                      <a:pt x="145" y="163"/>
                    </a:cubicBezTo>
                    <a:cubicBezTo>
                      <a:pt x="157" y="174"/>
                      <a:pt x="157" y="174"/>
                      <a:pt x="157" y="174"/>
                    </a:cubicBezTo>
                    <a:cubicBezTo>
                      <a:pt x="159" y="176"/>
                      <a:pt x="162" y="177"/>
                      <a:pt x="165" y="177"/>
                    </a:cubicBezTo>
                    <a:cubicBezTo>
                      <a:pt x="168" y="177"/>
                      <a:pt x="171" y="176"/>
                      <a:pt x="173" y="174"/>
                    </a:cubicBezTo>
                    <a:cubicBezTo>
                      <a:pt x="178" y="169"/>
                      <a:pt x="178" y="162"/>
                      <a:pt x="173" y="158"/>
                    </a:cubicBezTo>
                    <a:cubicBezTo>
                      <a:pt x="163" y="146"/>
                      <a:pt x="163" y="146"/>
                      <a:pt x="163" y="146"/>
                    </a:cubicBezTo>
                    <a:cubicBezTo>
                      <a:pt x="170" y="137"/>
                      <a:pt x="175" y="126"/>
                      <a:pt x="178" y="114"/>
                    </a:cubicBezTo>
                    <a:cubicBezTo>
                      <a:pt x="191" y="114"/>
                      <a:pt x="191" y="114"/>
                      <a:pt x="191" y="114"/>
                    </a:cubicBezTo>
                    <a:cubicBezTo>
                      <a:pt x="198" y="114"/>
                      <a:pt x="204" y="109"/>
                      <a:pt x="204" y="102"/>
                    </a:cubicBezTo>
                    <a:cubicBezTo>
                      <a:pt x="204" y="95"/>
                      <a:pt x="198" y="90"/>
                      <a:pt x="191" y="90"/>
                    </a:cubicBezTo>
                    <a:close/>
                    <a:moveTo>
                      <a:pt x="102" y="153"/>
                    </a:moveTo>
                    <a:lnTo>
                      <a:pt x="102" y="153"/>
                    </a:lnTo>
                    <a:cubicBezTo>
                      <a:pt x="71" y="153"/>
                      <a:pt x="47" y="130"/>
                      <a:pt x="47" y="99"/>
                    </a:cubicBezTo>
                    <a:cubicBezTo>
                      <a:pt x="47" y="70"/>
                      <a:pt x="71" y="46"/>
                      <a:pt x="102" y="46"/>
                    </a:cubicBezTo>
                    <a:cubicBezTo>
                      <a:pt x="132" y="46"/>
                      <a:pt x="156" y="70"/>
                      <a:pt x="156" y="99"/>
                    </a:cubicBezTo>
                    <a:cubicBezTo>
                      <a:pt x="156" y="130"/>
                      <a:pt x="132" y="153"/>
                      <a:pt x="102" y="15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dirty="0"/>
              </a:p>
            </p:txBody>
          </p:sp>
          <p:sp>
            <p:nvSpPr>
              <p:cNvPr id="67" name="Freeform 190"/>
              <p:cNvSpPr>
                <a:spLocks noChangeArrowheads="1"/>
              </p:cNvSpPr>
              <p:nvPr/>
            </p:nvSpPr>
            <p:spPr bwMode="auto">
              <a:xfrm>
                <a:off x="4108830" y="2879268"/>
                <a:ext cx="59286" cy="59286"/>
              </a:xfrm>
              <a:custGeom>
                <a:avLst/>
                <a:gdLst>
                  <a:gd name="T0" fmla="*/ 12 w 141"/>
                  <a:gd name="T1" fmla="*/ 81 h 140"/>
                  <a:gd name="T2" fmla="*/ 12 w 141"/>
                  <a:gd name="T3" fmla="*/ 81 h 140"/>
                  <a:gd name="T4" fmla="*/ 16 w 141"/>
                  <a:gd name="T5" fmla="*/ 81 h 140"/>
                  <a:gd name="T6" fmla="*/ 23 w 141"/>
                  <a:gd name="T7" fmla="*/ 100 h 140"/>
                  <a:gd name="T8" fmla="*/ 20 w 141"/>
                  <a:gd name="T9" fmla="*/ 103 h 140"/>
                  <a:gd name="T10" fmla="*/ 20 w 141"/>
                  <a:gd name="T11" fmla="*/ 120 h 140"/>
                  <a:gd name="T12" fmla="*/ 28 w 141"/>
                  <a:gd name="T13" fmla="*/ 123 h 140"/>
                  <a:gd name="T14" fmla="*/ 37 w 141"/>
                  <a:gd name="T15" fmla="*/ 120 h 140"/>
                  <a:gd name="T16" fmla="*/ 40 w 141"/>
                  <a:gd name="T17" fmla="*/ 116 h 140"/>
                  <a:gd name="T18" fmla="*/ 59 w 141"/>
                  <a:gd name="T19" fmla="*/ 124 h 140"/>
                  <a:gd name="T20" fmla="*/ 59 w 141"/>
                  <a:gd name="T21" fmla="*/ 128 h 140"/>
                  <a:gd name="T22" fmla="*/ 70 w 141"/>
                  <a:gd name="T23" fmla="*/ 139 h 140"/>
                  <a:gd name="T24" fmla="*/ 82 w 141"/>
                  <a:gd name="T25" fmla="*/ 128 h 140"/>
                  <a:gd name="T26" fmla="*/ 82 w 141"/>
                  <a:gd name="T27" fmla="*/ 124 h 140"/>
                  <a:gd name="T28" fmla="*/ 100 w 141"/>
                  <a:gd name="T29" fmla="*/ 116 h 140"/>
                  <a:gd name="T30" fmla="*/ 103 w 141"/>
                  <a:gd name="T31" fmla="*/ 120 h 140"/>
                  <a:gd name="T32" fmla="*/ 112 w 141"/>
                  <a:gd name="T33" fmla="*/ 123 h 140"/>
                  <a:gd name="T34" fmla="*/ 119 w 141"/>
                  <a:gd name="T35" fmla="*/ 120 h 140"/>
                  <a:gd name="T36" fmla="*/ 119 w 141"/>
                  <a:gd name="T37" fmla="*/ 103 h 140"/>
                  <a:gd name="T38" fmla="*/ 117 w 141"/>
                  <a:gd name="T39" fmla="*/ 100 h 140"/>
                  <a:gd name="T40" fmla="*/ 124 w 141"/>
                  <a:gd name="T41" fmla="*/ 81 h 140"/>
                  <a:gd name="T42" fmla="*/ 128 w 141"/>
                  <a:gd name="T43" fmla="*/ 81 h 140"/>
                  <a:gd name="T44" fmla="*/ 140 w 141"/>
                  <a:gd name="T45" fmla="*/ 70 h 140"/>
                  <a:gd name="T46" fmla="*/ 128 w 141"/>
                  <a:gd name="T47" fmla="*/ 58 h 140"/>
                  <a:gd name="T48" fmla="*/ 124 w 141"/>
                  <a:gd name="T49" fmla="*/ 58 h 140"/>
                  <a:gd name="T50" fmla="*/ 117 w 141"/>
                  <a:gd name="T51" fmla="*/ 39 h 140"/>
                  <a:gd name="T52" fmla="*/ 119 w 141"/>
                  <a:gd name="T53" fmla="*/ 37 h 140"/>
                  <a:gd name="T54" fmla="*/ 119 w 141"/>
                  <a:gd name="T55" fmla="*/ 21 h 140"/>
                  <a:gd name="T56" fmla="*/ 103 w 141"/>
                  <a:gd name="T57" fmla="*/ 21 h 140"/>
                  <a:gd name="T58" fmla="*/ 100 w 141"/>
                  <a:gd name="T59" fmla="*/ 24 h 140"/>
                  <a:gd name="T60" fmla="*/ 82 w 141"/>
                  <a:gd name="T61" fmla="*/ 15 h 140"/>
                  <a:gd name="T62" fmla="*/ 82 w 141"/>
                  <a:gd name="T63" fmla="*/ 11 h 140"/>
                  <a:gd name="T64" fmla="*/ 70 w 141"/>
                  <a:gd name="T65" fmla="*/ 0 h 140"/>
                  <a:gd name="T66" fmla="*/ 59 w 141"/>
                  <a:gd name="T67" fmla="*/ 11 h 140"/>
                  <a:gd name="T68" fmla="*/ 59 w 141"/>
                  <a:gd name="T69" fmla="*/ 15 h 140"/>
                  <a:gd name="T70" fmla="*/ 40 w 141"/>
                  <a:gd name="T71" fmla="*/ 24 h 140"/>
                  <a:gd name="T72" fmla="*/ 37 w 141"/>
                  <a:gd name="T73" fmla="*/ 21 h 140"/>
                  <a:gd name="T74" fmla="*/ 20 w 141"/>
                  <a:gd name="T75" fmla="*/ 21 h 140"/>
                  <a:gd name="T76" fmla="*/ 20 w 141"/>
                  <a:gd name="T77" fmla="*/ 37 h 140"/>
                  <a:gd name="T78" fmla="*/ 23 w 141"/>
                  <a:gd name="T79" fmla="*/ 39 h 140"/>
                  <a:gd name="T80" fmla="*/ 16 w 141"/>
                  <a:gd name="T81" fmla="*/ 58 h 140"/>
                  <a:gd name="T82" fmla="*/ 12 w 141"/>
                  <a:gd name="T83" fmla="*/ 58 h 140"/>
                  <a:gd name="T84" fmla="*/ 0 w 141"/>
                  <a:gd name="T85" fmla="*/ 70 h 140"/>
                  <a:gd name="T86" fmla="*/ 12 w 141"/>
                  <a:gd name="T87" fmla="*/ 81 h 140"/>
                  <a:gd name="T88" fmla="*/ 70 w 141"/>
                  <a:gd name="T89" fmla="*/ 37 h 140"/>
                  <a:gd name="T90" fmla="*/ 70 w 141"/>
                  <a:gd name="T91" fmla="*/ 37 h 140"/>
                  <a:gd name="T92" fmla="*/ 102 w 141"/>
                  <a:gd name="T93" fmla="*/ 70 h 140"/>
                  <a:gd name="T94" fmla="*/ 70 w 141"/>
                  <a:gd name="T95" fmla="*/ 102 h 140"/>
                  <a:gd name="T96" fmla="*/ 38 w 141"/>
                  <a:gd name="T97" fmla="*/ 70 h 140"/>
                  <a:gd name="T98" fmla="*/ 70 w 141"/>
                  <a:gd name="T99" fmla="*/ 3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1" h="140">
                    <a:moveTo>
                      <a:pt x="12" y="81"/>
                    </a:moveTo>
                    <a:lnTo>
                      <a:pt x="12" y="81"/>
                    </a:lnTo>
                    <a:cubicBezTo>
                      <a:pt x="16" y="81"/>
                      <a:pt x="16" y="81"/>
                      <a:pt x="16" y="81"/>
                    </a:cubicBezTo>
                    <a:cubicBezTo>
                      <a:pt x="17" y="88"/>
                      <a:pt x="20" y="95"/>
                      <a:pt x="23" y="100"/>
                    </a:cubicBezTo>
                    <a:cubicBezTo>
                      <a:pt x="20" y="103"/>
                      <a:pt x="20" y="103"/>
                      <a:pt x="20" y="103"/>
                    </a:cubicBezTo>
                    <a:cubicBezTo>
                      <a:pt x="16" y="107"/>
                      <a:pt x="16" y="114"/>
                      <a:pt x="20" y="120"/>
                    </a:cubicBezTo>
                    <a:cubicBezTo>
                      <a:pt x="23" y="122"/>
                      <a:pt x="25" y="123"/>
                      <a:pt x="28" y="123"/>
                    </a:cubicBezTo>
                    <a:cubicBezTo>
                      <a:pt x="32" y="123"/>
                      <a:pt x="35" y="122"/>
                      <a:pt x="37" y="120"/>
                    </a:cubicBezTo>
                    <a:cubicBezTo>
                      <a:pt x="40" y="116"/>
                      <a:pt x="40" y="116"/>
                      <a:pt x="40" y="116"/>
                    </a:cubicBezTo>
                    <a:cubicBezTo>
                      <a:pt x="45" y="120"/>
                      <a:pt x="51" y="123"/>
                      <a:pt x="59" y="124"/>
                    </a:cubicBezTo>
                    <a:cubicBezTo>
                      <a:pt x="59" y="128"/>
                      <a:pt x="59" y="128"/>
                      <a:pt x="59" y="128"/>
                    </a:cubicBezTo>
                    <a:cubicBezTo>
                      <a:pt x="59" y="134"/>
                      <a:pt x="64" y="139"/>
                      <a:pt x="70" y="139"/>
                    </a:cubicBezTo>
                    <a:cubicBezTo>
                      <a:pt x="76" y="139"/>
                      <a:pt x="82" y="134"/>
                      <a:pt x="82" y="128"/>
                    </a:cubicBezTo>
                    <a:cubicBezTo>
                      <a:pt x="82" y="124"/>
                      <a:pt x="82" y="124"/>
                      <a:pt x="82" y="124"/>
                    </a:cubicBezTo>
                    <a:cubicBezTo>
                      <a:pt x="88" y="123"/>
                      <a:pt x="94" y="120"/>
                      <a:pt x="100" y="116"/>
                    </a:cubicBezTo>
                    <a:cubicBezTo>
                      <a:pt x="103" y="120"/>
                      <a:pt x="103" y="120"/>
                      <a:pt x="103" y="120"/>
                    </a:cubicBezTo>
                    <a:cubicBezTo>
                      <a:pt x="105" y="122"/>
                      <a:pt x="109" y="123"/>
                      <a:pt x="112" y="123"/>
                    </a:cubicBezTo>
                    <a:cubicBezTo>
                      <a:pt x="114" y="123"/>
                      <a:pt x="117" y="122"/>
                      <a:pt x="119" y="120"/>
                    </a:cubicBezTo>
                    <a:cubicBezTo>
                      <a:pt x="124" y="114"/>
                      <a:pt x="124" y="107"/>
                      <a:pt x="119" y="103"/>
                    </a:cubicBezTo>
                    <a:cubicBezTo>
                      <a:pt x="117" y="100"/>
                      <a:pt x="117" y="100"/>
                      <a:pt x="117" y="100"/>
                    </a:cubicBezTo>
                    <a:cubicBezTo>
                      <a:pt x="120" y="95"/>
                      <a:pt x="123" y="88"/>
                      <a:pt x="124" y="81"/>
                    </a:cubicBezTo>
                    <a:cubicBezTo>
                      <a:pt x="128" y="81"/>
                      <a:pt x="128" y="81"/>
                      <a:pt x="128" y="81"/>
                    </a:cubicBezTo>
                    <a:cubicBezTo>
                      <a:pt x="135" y="81"/>
                      <a:pt x="140" y="76"/>
                      <a:pt x="140" y="70"/>
                    </a:cubicBezTo>
                    <a:cubicBezTo>
                      <a:pt x="140" y="63"/>
                      <a:pt x="135" y="58"/>
                      <a:pt x="128" y="58"/>
                    </a:cubicBezTo>
                    <a:cubicBezTo>
                      <a:pt x="124" y="58"/>
                      <a:pt x="124" y="58"/>
                      <a:pt x="124" y="58"/>
                    </a:cubicBezTo>
                    <a:cubicBezTo>
                      <a:pt x="123" y="52"/>
                      <a:pt x="120" y="46"/>
                      <a:pt x="117" y="39"/>
                    </a:cubicBezTo>
                    <a:cubicBezTo>
                      <a:pt x="119" y="37"/>
                      <a:pt x="119" y="37"/>
                      <a:pt x="119" y="37"/>
                    </a:cubicBezTo>
                    <a:cubicBezTo>
                      <a:pt x="124" y="32"/>
                      <a:pt x="124" y="25"/>
                      <a:pt x="119" y="21"/>
                    </a:cubicBezTo>
                    <a:cubicBezTo>
                      <a:pt x="115" y="15"/>
                      <a:pt x="108" y="15"/>
                      <a:pt x="103" y="21"/>
                    </a:cubicBezTo>
                    <a:cubicBezTo>
                      <a:pt x="100" y="24"/>
                      <a:pt x="100" y="24"/>
                      <a:pt x="100" y="24"/>
                    </a:cubicBezTo>
                    <a:cubicBezTo>
                      <a:pt x="94" y="20"/>
                      <a:pt x="88" y="18"/>
                      <a:pt x="82" y="15"/>
                    </a:cubicBezTo>
                    <a:cubicBezTo>
                      <a:pt x="82" y="11"/>
                      <a:pt x="82" y="11"/>
                      <a:pt x="82" y="11"/>
                    </a:cubicBezTo>
                    <a:cubicBezTo>
                      <a:pt x="82" y="5"/>
                      <a:pt x="76" y="0"/>
                      <a:pt x="70" y="0"/>
                    </a:cubicBezTo>
                    <a:cubicBezTo>
                      <a:pt x="64" y="0"/>
                      <a:pt x="59" y="5"/>
                      <a:pt x="59" y="11"/>
                    </a:cubicBezTo>
                    <a:cubicBezTo>
                      <a:pt x="59" y="15"/>
                      <a:pt x="59" y="15"/>
                      <a:pt x="59" y="15"/>
                    </a:cubicBezTo>
                    <a:cubicBezTo>
                      <a:pt x="51" y="18"/>
                      <a:pt x="45" y="20"/>
                      <a:pt x="40" y="24"/>
                    </a:cubicBezTo>
                    <a:cubicBezTo>
                      <a:pt x="37" y="21"/>
                      <a:pt x="37" y="21"/>
                      <a:pt x="37" y="21"/>
                    </a:cubicBezTo>
                    <a:cubicBezTo>
                      <a:pt x="33" y="15"/>
                      <a:pt x="25" y="15"/>
                      <a:pt x="20" y="21"/>
                    </a:cubicBezTo>
                    <a:cubicBezTo>
                      <a:pt x="16" y="25"/>
                      <a:pt x="16" y="32"/>
                      <a:pt x="20" y="37"/>
                    </a:cubicBezTo>
                    <a:cubicBezTo>
                      <a:pt x="23" y="39"/>
                      <a:pt x="23" y="39"/>
                      <a:pt x="23" y="39"/>
                    </a:cubicBezTo>
                    <a:cubicBezTo>
                      <a:pt x="20" y="46"/>
                      <a:pt x="17" y="52"/>
                      <a:pt x="16" y="58"/>
                    </a:cubicBezTo>
                    <a:cubicBezTo>
                      <a:pt x="12" y="58"/>
                      <a:pt x="12" y="58"/>
                      <a:pt x="12" y="58"/>
                    </a:cubicBezTo>
                    <a:cubicBezTo>
                      <a:pt x="6" y="58"/>
                      <a:pt x="0" y="63"/>
                      <a:pt x="0" y="70"/>
                    </a:cubicBezTo>
                    <a:cubicBezTo>
                      <a:pt x="0" y="76"/>
                      <a:pt x="6" y="81"/>
                      <a:pt x="12" y="81"/>
                    </a:cubicBezTo>
                    <a:close/>
                    <a:moveTo>
                      <a:pt x="70" y="37"/>
                    </a:moveTo>
                    <a:lnTo>
                      <a:pt x="70" y="37"/>
                    </a:lnTo>
                    <a:cubicBezTo>
                      <a:pt x="88" y="37"/>
                      <a:pt x="102" y="52"/>
                      <a:pt x="102" y="70"/>
                    </a:cubicBezTo>
                    <a:cubicBezTo>
                      <a:pt x="102" y="87"/>
                      <a:pt x="88" y="102"/>
                      <a:pt x="70" y="102"/>
                    </a:cubicBezTo>
                    <a:cubicBezTo>
                      <a:pt x="52" y="102"/>
                      <a:pt x="38" y="87"/>
                      <a:pt x="38" y="70"/>
                    </a:cubicBezTo>
                    <a:cubicBezTo>
                      <a:pt x="38" y="52"/>
                      <a:pt x="52" y="37"/>
                      <a:pt x="70" y="3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dirty="0"/>
              </a:p>
            </p:txBody>
          </p:sp>
          <p:sp>
            <p:nvSpPr>
              <p:cNvPr id="68" name="Freeform 191"/>
              <p:cNvSpPr>
                <a:spLocks noChangeArrowheads="1"/>
              </p:cNvSpPr>
              <p:nvPr/>
            </p:nvSpPr>
            <p:spPr bwMode="auto">
              <a:xfrm>
                <a:off x="4071776" y="2953375"/>
                <a:ext cx="59286" cy="59286"/>
              </a:xfrm>
              <a:custGeom>
                <a:avLst/>
                <a:gdLst>
                  <a:gd name="T0" fmla="*/ 128 w 140"/>
                  <a:gd name="T1" fmla="*/ 58 h 141"/>
                  <a:gd name="T2" fmla="*/ 128 w 140"/>
                  <a:gd name="T3" fmla="*/ 58 h 141"/>
                  <a:gd name="T4" fmla="*/ 124 w 140"/>
                  <a:gd name="T5" fmla="*/ 58 h 141"/>
                  <a:gd name="T6" fmla="*/ 115 w 140"/>
                  <a:gd name="T7" fmla="*/ 40 h 141"/>
                  <a:gd name="T8" fmla="*/ 119 w 140"/>
                  <a:gd name="T9" fmla="*/ 37 h 141"/>
                  <a:gd name="T10" fmla="*/ 119 w 140"/>
                  <a:gd name="T11" fmla="*/ 21 h 141"/>
                  <a:gd name="T12" fmla="*/ 103 w 140"/>
                  <a:gd name="T13" fmla="*/ 21 h 141"/>
                  <a:gd name="T14" fmla="*/ 100 w 140"/>
                  <a:gd name="T15" fmla="*/ 24 h 141"/>
                  <a:gd name="T16" fmla="*/ 81 w 140"/>
                  <a:gd name="T17" fmla="*/ 15 h 141"/>
                  <a:gd name="T18" fmla="*/ 81 w 140"/>
                  <a:gd name="T19" fmla="*/ 11 h 141"/>
                  <a:gd name="T20" fmla="*/ 70 w 140"/>
                  <a:gd name="T21" fmla="*/ 0 h 141"/>
                  <a:gd name="T22" fmla="*/ 58 w 140"/>
                  <a:gd name="T23" fmla="*/ 11 h 141"/>
                  <a:gd name="T24" fmla="*/ 58 w 140"/>
                  <a:gd name="T25" fmla="*/ 15 h 141"/>
                  <a:gd name="T26" fmla="*/ 39 w 140"/>
                  <a:gd name="T27" fmla="*/ 24 h 141"/>
                  <a:gd name="T28" fmla="*/ 36 w 140"/>
                  <a:gd name="T29" fmla="*/ 21 h 141"/>
                  <a:gd name="T30" fmla="*/ 20 w 140"/>
                  <a:gd name="T31" fmla="*/ 21 h 141"/>
                  <a:gd name="T32" fmla="*/ 20 w 140"/>
                  <a:gd name="T33" fmla="*/ 37 h 141"/>
                  <a:gd name="T34" fmla="*/ 23 w 140"/>
                  <a:gd name="T35" fmla="*/ 40 h 141"/>
                  <a:gd name="T36" fmla="*/ 16 w 140"/>
                  <a:gd name="T37" fmla="*/ 58 h 141"/>
                  <a:gd name="T38" fmla="*/ 11 w 140"/>
                  <a:gd name="T39" fmla="*/ 58 h 141"/>
                  <a:gd name="T40" fmla="*/ 0 w 140"/>
                  <a:gd name="T41" fmla="*/ 69 h 141"/>
                  <a:gd name="T42" fmla="*/ 11 w 140"/>
                  <a:gd name="T43" fmla="*/ 82 h 141"/>
                  <a:gd name="T44" fmla="*/ 16 w 140"/>
                  <a:gd name="T45" fmla="*/ 82 h 141"/>
                  <a:gd name="T46" fmla="*/ 23 w 140"/>
                  <a:gd name="T47" fmla="*/ 100 h 141"/>
                  <a:gd name="T48" fmla="*/ 20 w 140"/>
                  <a:gd name="T49" fmla="*/ 103 h 141"/>
                  <a:gd name="T50" fmla="*/ 20 w 140"/>
                  <a:gd name="T51" fmla="*/ 119 h 141"/>
                  <a:gd name="T52" fmla="*/ 28 w 140"/>
                  <a:gd name="T53" fmla="*/ 123 h 141"/>
                  <a:gd name="T54" fmla="*/ 36 w 140"/>
                  <a:gd name="T55" fmla="*/ 119 h 141"/>
                  <a:gd name="T56" fmla="*/ 39 w 140"/>
                  <a:gd name="T57" fmla="*/ 116 h 141"/>
                  <a:gd name="T58" fmla="*/ 58 w 140"/>
                  <a:gd name="T59" fmla="*/ 124 h 141"/>
                  <a:gd name="T60" fmla="*/ 58 w 140"/>
                  <a:gd name="T61" fmla="*/ 128 h 141"/>
                  <a:gd name="T62" fmla="*/ 70 w 140"/>
                  <a:gd name="T63" fmla="*/ 140 h 141"/>
                  <a:gd name="T64" fmla="*/ 81 w 140"/>
                  <a:gd name="T65" fmla="*/ 128 h 141"/>
                  <a:gd name="T66" fmla="*/ 81 w 140"/>
                  <a:gd name="T67" fmla="*/ 124 h 141"/>
                  <a:gd name="T68" fmla="*/ 100 w 140"/>
                  <a:gd name="T69" fmla="*/ 116 h 141"/>
                  <a:gd name="T70" fmla="*/ 103 w 140"/>
                  <a:gd name="T71" fmla="*/ 119 h 141"/>
                  <a:gd name="T72" fmla="*/ 110 w 140"/>
                  <a:gd name="T73" fmla="*/ 123 h 141"/>
                  <a:gd name="T74" fmla="*/ 119 w 140"/>
                  <a:gd name="T75" fmla="*/ 119 h 141"/>
                  <a:gd name="T76" fmla="*/ 119 w 140"/>
                  <a:gd name="T77" fmla="*/ 103 h 141"/>
                  <a:gd name="T78" fmla="*/ 115 w 140"/>
                  <a:gd name="T79" fmla="*/ 100 h 141"/>
                  <a:gd name="T80" fmla="*/ 124 w 140"/>
                  <a:gd name="T81" fmla="*/ 82 h 141"/>
                  <a:gd name="T82" fmla="*/ 128 w 140"/>
                  <a:gd name="T83" fmla="*/ 82 h 141"/>
                  <a:gd name="T84" fmla="*/ 139 w 140"/>
                  <a:gd name="T85" fmla="*/ 69 h 141"/>
                  <a:gd name="T86" fmla="*/ 128 w 140"/>
                  <a:gd name="T87" fmla="*/ 58 h 141"/>
                  <a:gd name="T88" fmla="*/ 70 w 140"/>
                  <a:gd name="T89" fmla="*/ 102 h 141"/>
                  <a:gd name="T90" fmla="*/ 70 w 140"/>
                  <a:gd name="T91" fmla="*/ 102 h 141"/>
                  <a:gd name="T92" fmla="*/ 37 w 140"/>
                  <a:gd name="T93" fmla="*/ 69 h 141"/>
                  <a:gd name="T94" fmla="*/ 70 w 140"/>
                  <a:gd name="T95" fmla="*/ 38 h 141"/>
                  <a:gd name="T96" fmla="*/ 102 w 140"/>
                  <a:gd name="T97" fmla="*/ 69 h 141"/>
                  <a:gd name="T98" fmla="*/ 70 w 140"/>
                  <a:gd name="T99" fmla="*/ 10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0" h="141">
                    <a:moveTo>
                      <a:pt x="128" y="58"/>
                    </a:moveTo>
                    <a:lnTo>
                      <a:pt x="128" y="58"/>
                    </a:lnTo>
                    <a:cubicBezTo>
                      <a:pt x="124" y="58"/>
                      <a:pt x="124" y="58"/>
                      <a:pt x="124" y="58"/>
                    </a:cubicBezTo>
                    <a:cubicBezTo>
                      <a:pt x="122" y="52"/>
                      <a:pt x="120" y="46"/>
                      <a:pt x="115" y="40"/>
                    </a:cubicBezTo>
                    <a:cubicBezTo>
                      <a:pt x="119" y="37"/>
                      <a:pt x="119" y="37"/>
                      <a:pt x="119" y="37"/>
                    </a:cubicBezTo>
                    <a:cubicBezTo>
                      <a:pt x="124" y="32"/>
                      <a:pt x="124" y="25"/>
                      <a:pt x="119" y="21"/>
                    </a:cubicBezTo>
                    <a:cubicBezTo>
                      <a:pt x="114" y="15"/>
                      <a:pt x="107" y="15"/>
                      <a:pt x="103" y="21"/>
                    </a:cubicBezTo>
                    <a:cubicBezTo>
                      <a:pt x="100" y="24"/>
                      <a:pt x="100" y="24"/>
                      <a:pt x="100" y="24"/>
                    </a:cubicBezTo>
                    <a:cubicBezTo>
                      <a:pt x="94" y="20"/>
                      <a:pt x="87" y="17"/>
                      <a:pt x="81" y="15"/>
                    </a:cubicBezTo>
                    <a:cubicBezTo>
                      <a:pt x="81" y="11"/>
                      <a:pt x="81" y="11"/>
                      <a:pt x="81" y="11"/>
                    </a:cubicBezTo>
                    <a:cubicBezTo>
                      <a:pt x="81" y="5"/>
                      <a:pt x="76" y="0"/>
                      <a:pt x="70" y="0"/>
                    </a:cubicBezTo>
                    <a:cubicBezTo>
                      <a:pt x="63" y="0"/>
                      <a:pt x="58" y="5"/>
                      <a:pt x="58" y="11"/>
                    </a:cubicBezTo>
                    <a:cubicBezTo>
                      <a:pt x="58" y="15"/>
                      <a:pt x="58" y="15"/>
                      <a:pt x="58" y="15"/>
                    </a:cubicBezTo>
                    <a:cubicBezTo>
                      <a:pt x="51" y="17"/>
                      <a:pt x="45" y="20"/>
                      <a:pt x="39" y="24"/>
                    </a:cubicBezTo>
                    <a:cubicBezTo>
                      <a:pt x="36" y="21"/>
                      <a:pt x="36" y="21"/>
                      <a:pt x="36" y="21"/>
                    </a:cubicBezTo>
                    <a:cubicBezTo>
                      <a:pt x="32" y="15"/>
                      <a:pt x="25" y="15"/>
                      <a:pt x="20" y="21"/>
                    </a:cubicBezTo>
                    <a:cubicBezTo>
                      <a:pt x="16" y="25"/>
                      <a:pt x="16" y="32"/>
                      <a:pt x="20" y="37"/>
                    </a:cubicBezTo>
                    <a:cubicBezTo>
                      <a:pt x="23" y="40"/>
                      <a:pt x="23" y="40"/>
                      <a:pt x="23" y="40"/>
                    </a:cubicBezTo>
                    <a:cubicBezTo>
                      <a:pt x="20" y="46"/>
                      <a:pt x="17" y="52"/>
                      <a:pt x="16" y="58"/>
                    </a:cubicBezTo>
                    <a:cubicBezTo>
                      <a:pt x="11" y="58"/>
                      <a:pt x="11" y="58"/>
                      <a:pt x="11" y="58"/>
                    </a:cubicBezTo>
                    <a:cubicBezTo>
                      <a:pt x="5" y="58"/>
                      <a:pt x="0" y="63"/>
                      <a:pt x="0" y="69"/>
                    </a:cubicBezTo>
                    <a:cubicBezTo>
                      <a:pt x="0" y="77"/>
                      <a:pt x="5" y="82"/>
                      <a:pt x="11" y="82"/>
                    </a:cubicBezTo>
                    <a:cubicBezTo>
                      <a:pt x="16" y="82"/>
                      <a:pt x="16" y="82"/>
                      <a:pt x="16" y="82"/>
                    </a:cubicBezTo>
                    <a:cubicBezTo>
                      <a:pt x="17" y="88"/>
                      <a:pt x="20" y="94"/>
                      <a:pt x="23" y="100"/>
                    </a:cubicBezTo>
                    <a:cubicBezTo>
                      <a:pt x="20" y="103"/>
                      <a:pt x="20" y="103"/>
                      <a:pt x="20" y="103"/>
                    </a:cubicBezTo>
                    <a:cubicBezTo>
                      <a:pt x="16" y="107"/>
                      <a:pt x="16" y="115"/>
                      <a:pt x="20" y="119"/>
                    </a:cubicBezTo>
                    <a:cubicBezTo>
                      <a:pt x="22" y="122"/>
                      <a:pt x="25" y="123"/>
                      <a:pt x="28" y="123"/>
                    </a:cubicBezTo>
                    <a:cubicBezTo>
                      <a:pt x="31" y="123"/>
                      <a:pt x="34" y="122"/>
                      <a:pt x="36" y="119"/>
                    </a:cubicBezTo>
                    <a:cubicBezTo>
                      <a:pt x="39" y="116"/>
                      <a:pt x="39" y="116"/>
                      <a:pt x="39" y="116"/>
                    </a:cubicBezTo>
                    <a:cubicBezTo>
                      <a:pt x="45" y="119"/>
                      <a:pt x="51" y="123"/>
                      <a:pt x="58" y="124"/>
                    </a:cubicBezTo>
                    <a:cubicBezTo>
                      <a:pt x="58" y="128"/>
                      <a:pt x="58" y="128"/>
                      <a:pt x="58" y="128"/>
                    </a:cubicBezTo>
                    <a:cubicBezTo>
                      <a:pt x="58" y="135"/>
                      <a:pt x="63" y="140"/>
                      <a:pt x="70" y="140"/>
                    </a:cubicBezTo>
                    <a:cubicBezTo>
                      <a:pt x="76" y="140"/>
                      <a:pt x="81" y="135"/>
                      <a:pt x="81" y="128"/>
                    </a:cubicBezTo>
                    <a:cubicBezTo>
                      <a:pt x="81" y="124"/>
                      <a:pt x="81" y="124"/>
                      <a:pt x="81" y="124"/>
                    </a:cubicBezTo>
                    <a:cubicBezTo>
                      <a:pt x="87" y="123"/>
                      <a:pt x="94" y="119"/>
                      <a:pt x="100" y="116"/>
                    </a:cubicBezTo>
                    <a:cubicBezTo>
                      <a:pt x="103" y="119"/>
                      <a:pt x="103" y="119"/>
                      <a:pt x="103" y="119"/>
                    </a:cubicBezTo>
                    <a:cubicBezTo>
                      <a:pt x="105" y="122"/>
                      <a:pt x="108" y="123"/>
                      <a:pt x="110" y="123"/>
                    </a:cubicBezTo>
                    <a:cubicBezTo>
                      <a:pt x="113" y="123"/>
                      <a:pt x="117" y="122"/>
                      <a:pt x="119" y="119"/>
                    </a:cubicBezTo>
                    <a:cubicBezTo>
                      <a:pt x="124" y="115"/>
                      <a:pt x="124" y="107"/>
                      <a:pt x="119" y="103"/>
                    </a:cubicBezTo>
                    <a:cubicBezTo>
                      <a:pt x="115" y="100"/>
                      <a:pt x="115" y="100"/>
                      <a:pt x="115" y="100"/>
                    </a:cubicBezTo>
                    <a:cubicBezTo>
                      <a:pt x="120" y="94"/>
                      <a:pt x="122" y="88"/>
                      <a:pt x="124" y="82"/>
                    </a:cubicBezTo>
                    <a:cubicBezTo>
                      <a:pt x="128" y="82"/>
                      <a:pt x="128" y="82"/>
                      <a:pt x="128" y="82"/>
                    </a:cubicBezTo>
                    <a:cubicBezTo>
                      <a:pt x="134" y="82"/>
                      <a:pt x="139" y="77"/>
                      <a:pt x="139" y="69"/>
                    </a:cubicBezTo>
                    <a:cubicBezTo>
                      <a:pt x="139" y="63"/>
                      <a:pt x="134" y="58"/>
                      <a:pt x="128" y="58"/>
                    </a:cubicBezTo>
                    <a:close/>
                    <a:moveTo>
                      <a:pt x="70" y="102"/>
                    </a:moveTo>
                    <a:lnTo>
                      <a:pt x="70" y="102"/>
                    </a:lnTo>
                    <a:cubicBezTo>
                      <a:pt x="52" y="102"/>
                      <a:pt x="37" y="87"/>
                      <a:pt x="37" y="69"/>
                    </a:cubicBezTo>
                    <a:cubicBezTo>
                      <a:pt x="37" y="52"/>
                      <a:pt x="52" y="38"/>
                      <a:pt x="70" y="38"/>
                    </a:cubicBezTo>
                    <a:cubicBezTo>
                      <a:pt x="87" y="38"/>
                      <a:pt x="102" y="52"/>
                      <a:pt x="102" y="69"/>
                    </a:cubicBezTo>
                    <a:cubicBezTo>
                      <a:pt x="102" y="87"/>
                      <a:pt x="87" y="102"/>
                      <a:pt x="70" y="102"/>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dirty="0"/>
              </a:p>
            </p:txBody>
          </p:sp>
        </p:grpSp>
      </p:grpSp>
      <p:sp>
        <p:nvSpPr>
          <p:cNvPr id="34" name="Title 1"/>
          <p:cNvSpPr txBox="1">
            <a:spLocks/>
          </p:cNvSpPr>
          <p:nvPr/>
        </p:nvSpPr>
        <p:spPr>
          <a:xfrm>
            <a:off x="-228600" y="591067"/>
            <a:ext cx="8536469" cy="365522"/>
          </a:xfrm>
          <a:prstGeom prst="rect">
            <a:avLst/>
          </a:prstGeom>
        </p:spPr>
        <p:txBody>
          <a:bodyPr rIns="91440" anchor="b">
            <a:noAutofit/>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defTabSz="914400"/>
            <a:r>
              <a:rPr lang="en-US" sz="2800" dirty="0"/>
              <a:t>S</a:t>
            </a:r>
            <a:r>
              <a:rPr lang="en-US" sz="2800" dirty="0" smtClean="0"/>
              <a:t>ecurity must be integrated into new SDLC.</a:t>
            </a:r>
            <a:endParaRPr lang="en-US" sz="2800" dirty="0"/>
          </a:p>
        </p:txBody>
      </p:sp>
    </p:spTree>
    <p:extLst>
      <p:ext uri="{BB962C8B-B14F-4D97-AF65-F5344CB8AC3E}">
        <p14:creationId xmlns:p14="http://schemas.microsoft.com/office/powerpoint/2010/main" val="38353473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104" y="57150"/>
            <a:ext cx="8449496" cy="594121"/>
          </a:xfrm>
        </p:spPr>
        <p:txBody>
          <a:bodyPr>
            <a:noAutofit/>
          </a:bodyPr>
          <a:lstStyle/>
          <a:p>
            <a:r>
              <a:rPr lang="en-US" sz="4000" dirty="0" smtClean="0"/>
              <a:t>Tips for Application Security</a:t>
            </a:r>
            <a:endParaRPr lang="en-US" sz="4000" dirty="0"/>
          </a:p>
        </p:txBody>
      </p:sp>
      <p:graphicFrame>
        <p:nvGraphicFramePr>
          <p:cNvPr id="4" name="Diagram 3"/>
          <p:cNvGraphicFramePr/>
          <p:nvPr>
            <p:extLst>
              <p:ext uri="{D42A27DB-BD31-4B8C-83A1-F6EECF244321}">
                <p14:modId xmlns:p14="http://schemas.microsoft.com/office/powerpoint/2010/main" val="2718072784"/>
              </p:ext>
            </p:extLst>
          </p:nvPr>
        </p:nvGraphicFramePr>
        <p:xfrm>
          <a:off x="1261652" y="651271"/>
          <a:ext cx="7010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smtClean="0"/>
              <a:t>NIC, Lucknow</a:t>
            </a:r>
            <a:endParaRPr lang="en-US"/>
          </a:p>
        </p:txBody>
      </p:sp>
      <p:sp>
        <p:nvSpPr>
          <p:cNvPr id="5" name="Slide Number Placeholder 4"/>
          <p:cNvSpPr>
            <a:spLocks noGrp="1"/>
          </p:cNvSpPr>
          <p:nvPr>
            <p:ph type="sldNum" sz="quarter" idx="12"/>
          </p:nvPr>
        </p:nvSpPr>
        <p:spPr/>
        <p:txBody>
          <a:bodyPr/>
          <a:lstStyle/>
          <a:p>
            <a:fld id="{A3B9734E-3F9B-45C3-B944-4E3A09F2BDDF}" type="slidenum">
              <a:rPr lang="en-US" smtClean="0"/>
              <a:pPr/>
              <a:t>66</a:t>
            </a:fld>
            <a:endParaRPr lang="en-US"/>
          </a:p>
        </p:txBody>
      </p:sp>
    </p:spTree>
  </p:cSld>
  <p:clrMapOvr>
    <a:masterClrMapping/>
  </p:clrMapOvr>
  <p:transition spd="med">
    <p:pull/>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6" name="Rectangle 6"/>
          <p:cNvSpPr>
            <a:spLocks noGrp="1" noChangeArrowheads="1"/>
          </p:cNvSpPr>
          <p:nvPr>
            <p:ph type="title"/>
          </p:nvPr>
        </p:nvSpPr>
        <p:spPr>
          <a:xfrm>
            <a:off x="457200" y="205980"/>
            <a:ext cx="7467600" cy="469106"/>
          </a:xfrm>
        </p:spPr>
        <p:txBody>
          <a:bodyPr>
            <a:normAutofit fontScale="90000"/>
          </a:bodyPr>
          <a:lstStyle/>
          <a:p>
            <a:r>
              <a:rPr lang="en-US" dirty="0" smtClean="0"/>
              <a:t>Recommendations</a:t>
            </a:r>
            <a:endParaRPr lang="en-US" dirty="0"/>
          </a:p>
        </p:txBody>
      </p:sp>
      <p:sp>
        <p:nvSpPr>
          <p:cNvPr id="128007" name="Rectangle 7"/>
          <p:cNvSpPr>
            <a:spLocks noGrp="1" noChangeArrowheads="1"/>
          </p:cNvSpPr>
          <p:nvPr>
            <p:ph idx="1"/>
          </p:nvPr>
        </p:nvSpPr>
        <p:spPr>
          <a:xfrm>
            <a:off x="457200" y="742950"/>
            <a:ext cx="8458200" cy="775097"/>
          </a:xfrm>
        </p:spPr>
        <p:txBody>
          <a:bodyPr>
            <a:normAutofit fontScale="70000" lnSpcReduction="20000"/>
          </a:bodyPr>
          <a:lstStyle/>
          <a:p>
            <a:pPr marL="517455" indent="-517455">
              <a:lnSpc>
                <a:spcPct val="90000"/>
              </a:lnSpc>
              <a:spcBef>
                <a:spcPct val="50000"/>
              </a:spcBef>
            </a:pPr>
            <a:r>
              <a:rPr lang="en-US" dirty="0" smtClean="0"/>
              <a:t>Development practices</a:t>
            </a:r>
          </a:p>
          <a:p>
            <a:pPr marL="517455" indent="-517455">
              <a:lnSpc>
                <a:spcPct val="90000"/>
              </a:lnSpc>
              <a:spcBef>
                <a:spcPct val="50000"/>
              </a:spcBef>
            </a:pPr>
            <a:r>
              <a:rPr lang="en-US" dirty="0" smtClean="0"/>
              <a:t>Scenario </a:t>
            </a:r>
            <a:r>
              <a:rPr lang="en-US" dirty="0"/>
              <a:t>#1: Developing Guidance Documents </a:t>
            </a:r>
          </a:p>
          <a:p>
            <a:pPr marL="1722204" lvl="3">
              <a:spcBef>
                <a:spcPct val="70000"/>
              </a:spcBef>
            </a:pPr>
            <a:endParaRPr lang="en-US" sz="2000" dirty="0"/>
          </a:p>
        </p:txBody>
      </p:sp>
      <p:sp>
        <p:nvSpPr>
          <p:cNvPr id="31" name="Slide Number Placeholder 3"/>
          <p:cNvSpPr>
            <a:spLocks noGrp="1"/>
          </p:cNvSpPr>
          <p:nvPr>
            <p:ph type="sldNum" sz="quarter" idx="12"/>
          </p:nvPr>
        </p:nvSpPr>
        <p:spPr>
          <a:xfrm>
            <a:off x="8585200" y="4731544"/>
            <a:ext cx="406400" cy="171450"/>
          </a:xfrm>
          <a:prstGeom prst="rect">
            <a:avLst/>
          </a:prstGeom>
        </p:spPr>
        <p:txBody>
          <a:bodyPr/>
          <a:lstStyle/>
          <a:p>
            <a:fld id="{99348EBC-D164-4AED-A181-C707D91492D0}" type="slidenum">
              <a:rPr lang="en-US"/>
              <a:pPr/>
              <a:t>67</a:t>
            </a:fld>
            <a:endParaRPr lang="en-US"/>
          </a:p>
        </p:txBody>
      </p:sp>
      <p:pic>
        <p:nvPicPr>
          <p:cNvPr id="128018" name="Picture 18" descr="MMj02347000000[1]"/>
          <p:cNvPicPr>
            <a:picLocks noChangeAspect="1" noChangeArrowheads="1" noCrop="1"/>
          </p:cNvPicPr>
          <p:nvPr/>
        </p:nvPicPr>
        <p:blipFill>
          <a:blip r:embed="rId2" cstate="print">
            <a:duotone>
              <a:prstClr val="black"/>
              <a:schemeClr val="accent2">
                <a:tint val="45000"/>
                <a:satMod val="400000"/>
              </a:schemeClr>
            </a:duotone>
          </a:blip>
          <a:srcRect/>
          <a:stretch>
            <a:fillRect/>
          </a:stretch>
        </p:blipFill>
        <p:spPr bwMode="auto">
          <a:xfrm>
            <a:off x="4892675" y="1625205"/>
            <a:ext cx="1193800" cy="826294"/>
          </a:xfrm>
          <a:prstGeom prst="rect">
            <a:avLst/>
          </a:prstGeom>
          <a:noFill/>
        </p:spPr>
      </p:pic>
      <p:sp>
        <p:nvSpPr>
          <p:cNvPr id="128019" name="Text Box 19"/>
          <p:cNvSpPr txBox="1">
            <a:spLocks noChangeArrowheads="1"/>
          </p:cNvSpPr>
          <p:nvPr/>
        </p:nvSpPr>
        <p:spPr bwMode="auto">
          <a:xfrm>
            <a:off x="4603750" y="1414463"/>
            <a:ext cx="1874838" cy="338554"/>
          </a:xfrm>
          <a:prstGeom prst="rect">
            <a:avLst/>
          </a:prstGeom>
          <a:noFill/>
          <a:ln w="9525">
            <a:noFill/>
            <a:miter lim="800000"/>
            <a:headEnd/>
            <a:tailEnd/>
          </a:ln>
          <a:effectLst/>
        </p:spPr>
        <p:txBody>
          <a:bodyPr lIns="91428" tIns="45713" rIns="91428" bIns="45713">
            <a:spAutoFit/>
          </a:bodyPr>
          <a:lstStyle/>
          <a:p>
            <a:pPr>
              <a:spcBef>
                <a:spcPct val="50000"/>
              </a:spcBef>
            </a:pPr>
            <a:r>
              <a:rPr lang="en-US" sz="1600" dirty="0">
                <a:latin typeface="Tahoma" pitchFamily="34" charset="0"/>
              </a:rPr>
              <a:t>Coding Practices</a:t>
            </a:r>
          </a:p>
        </p:txBody>
      </p:sp>
      <p:sp>
        <p:nvSpPr>
          <p:cNvPr id="128026" name="Rectangle 26"/>
          <p:cNvSpPr>
            <a:spLocks noChangeArrowheads="1"/>
          </p:cNvSpPr>
          <p:nvPr/>
        </p:nvSpPr>
        <p:spPr bwMode="auto">
          <a:xfrm>
            <a:off x="1189040" y="3205164"/>
            <a:ext cx="1450975" cy="127396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91428" tIns="45713" rIns="91428" bIns="45713" anchor="ctr"/>
          <a:lstStyle/>
          <a:p>
            <a:endParaRPr lang="en-US"/>
          </a:p>
        </p:txBody>
      </p:sp>
      <p:sp>
        <p:nvSpPr>
          <p:cNvPr id="128027" name="Rectangle 27"/>
          <p:cNvSpPr>
            <a:spLocks noChangeArrowheads="1"/>
          </p:cNvSpPr>
          <p:nvPr/>
        </p:nvSpPr>
        <p:spPr bwMode="auto">
          <a:xfrm>
            <a:off x="1298576" y="3287317"/>
            <a:ext cx="1450975" cy="127396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91428" tIns="45713" rIns="91428" bIns="45713" anchor="ctr"/>
          <a:lstStyle/>
          <a:p>
            <a:endParaRPr lang="en-US"/>
          </a:p>
        </p:txBody>
      </p:sp>
      <p:sp>
        <p:nvSpPr>
          <p:cNvPr id="128028" name="Rectangle 28"/>
          <p:cNvSpPr>
            <a:spLocks noChangeArrowheads="1"/>
          </p:cNvSpPr>
          <p:nvPr/>
        </p:nvSpPr>
        <p:spPr bwMode="auto">
          <a:xfrm>
            <a:off x="1422402" y="3358755"/>
            <a:ext cx="1450975" cy="127396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91428" tIns="45713" rIns="91428" bIns="45713" anchor="ctr"/>
          <a:lstStyle/>
          <a:p>
            <a:endParaRPr lang="en-US"/>
          </a:p>
        </p:txBody>
      </p:sp>
      <p:grpSp>
        <p:nvGrpSpPr>
          <p:cNvPr id="2" name="Group 30"/>
          <p:cNvGrpSpPr>
            <a:grpSpLocks/>
          </p:cNvGrpSpPr>
          <p:nvPr/>
        </p:nvGrpSpPr>
        <p:grpSpPr bwMode="auto">
          <a:xfrm>
            <a:off x="1560515" y="3440908"/>
            <a:ext cx="1450975" cy="1273969"/>
            <a:chOff x="1897" y="2135"/>
            <a:chExt cx="914" cy="1070"/>
          </a:xfrm>
        </p:grpSpPr>
        <p:sp>
          <p:nvSpPr>
            <p:cNvPr id="128029" name="Rectangle 29"/>
            <p:cNvSpPr>
              <a:spLocks noChangeArrowheads="1"/>
            </p:cNvSpPr>
            <p:nvPr/>
          </p:nvSpPr>
          <p:spPr bwMode="auto">
            <a:xfrm>
              <a:off x="1897" y="2135"/>
              <a:ext cx="914" cy="107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28025" name="Text Box 25"/>
            <p:cNvSpPr txBox="1">
              <a:spLocks noChangeArrowheads="1"/>
            </p:cNvSpPr>
            <p:nvPr/>
          </p:nvSpPr>
          <p:spPr bwMode="auto">
            <a:xfrm>
              <a:off x="1929" y="2176"/>
              <a:ext cx="859" cy="491"/>
            </a:xfrm>
            <a:prstGeom prst="rect">
              <a:avLst/>
            </a:prstGeom>
            <a:noFill/>
            <a:ln w="9525">
              <a:noFill/>
              <a:miter lim="800000"/>
              <a:headEnd/>
              <a:tailEnd/>
            </a:ln>
            <a:effectLst/>
          </p:spPr>
          <p:txBody>
            <a:bodyPr>
              <a:spAutoFit/>
            </a:bodyPr>
            <a:lstStyle/>
            <a:p>
              <a:pPr algn="ctr">
                <a:spcBef>
                  <a:spcPct val="50000"/>
                </a:spcBef>
              </a:pPr>
              <a:r>
                <a:rPr lang="en-US" sz="1600" dirty="0">
                  <a:solidFill>
                    <a:schemeClr val="tx2">
                      <a:lumMod val="90000"/>
                    </a:schemeClr>
                  </a:solidFill>
                </a:rPr>
                <a:t>Security Policies</a:t>
              </a:r>
            </a:p>
          </p:txBody>
        </p:sp>
      </p:grpSp>
      <p:sp>
        <p:nvSpPr>
          <p:cNvPr id="128031" name="Rectangle 31"/>
          <p:cNvSpPr>
            <a:spLocks noChangeArrowheads="1"/>
          </p:cNvSpPr>
          <p:nvPr/>
        </p:nvSpPr>
        <p:spPr bwMode="auto">
          <a:xfrm>
            <a:off x="3517902" y="3199211"/>
            <a:ext cx="1450975" cy="127396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91428" tIns="45713" rIns="91428" bIns="45713" anchor="ctr"/>
          <a:lstStyle/>
          <a:p>
            <a:endParaRPr lang="en-US"/>
          </a:p>
        </p:txBody>
      </p:sp>
      <p:sp>
        <p:nvSpPr>
          <p:cNvPr id="128032" name="Rectangle 32"/>
          <p:cNvSpPr>
            <a:spLocks noChangeArrowheads="1"/>
          </p:cNvSpPr>
          <p:nvPr/>
        </p:nvSpPr>
        <p:spPr bwMode="auto">
          <a:xfrm>
            <a:off x="3627440" y="3281364"/>
            <a:ext cx="1450975" cy="127396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91428" tIns="45713" rIns="91428" bIns="45713" anchor="ctr"/>
          <a:lstStyle/>
          <a:p>
            <a:endParaRPr lang="en-US"/>
          </a:p>
        </p:txBody>
      </p:sp>
      <p:sp>
        <p:nvSpPr>
          <p:cNvPr id="128033" name="Rectangle 33"/>
          <p:cNvSpPr>
            <a:spLocks noChangeArrowheads="1"/>
          </p:cNvSpPr>
          <p:nvPr/>
        </p:nvSpPr>
        <p:spPr bwMode="auto">
          <a:xfrm>
            <a:off x="3751265" y="3352801"/>
            <a:ext cx="1450975" cy="127396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91428" tIns="45713" rIns="91428" bIns="45713" anchor="ctr"/>
          <a:lstStyle/>
          <a:p>
            <a:endParaRPr lang="en-US"/>
          </a:p>
        </p:txBody>
      </p:sp>
      <p:grpSp>
        <p:nvGrpSpPr>
          <p:cNvPr id="3" name="Group 34"/>
          <p:cNvGrpSpPr>
            <a:grpSpLocks/>
          </p:cNvGrpSpPr>
          <p:nvPr/>
        </p:nvGrpSpPr>
        <p:grpSpPr bwMode="auto">
          <a:xfrm>
            <a:off x="3889377" y="3434955"/>
            <a:ext cx="1450975" cy="1273969"/>
            <a:chOff x="1897" y="2135"/>
            <a:chExt cx="914" cy="1070"/>
          </a:xfrm>
        </p:grpSpPr>
        <p:sp>
          <p:nvSpPr>
            <p:cNvPr id="128035" name="Rectangle 35"/>
            <p:cNvSpPr>
              <a:spLocks noChangeArrowheads="1"/>
            </p:cNvSpPr>
            <p:nvPr/>
          </p:nvSpPr>
          <p:spPr bwMode="auto">
            <a:xfrm>
              <a:off x="1897" y="2135"/>
              <a:ext cx="914" cy="107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28036" name="Text Box 36"/>
            <p:cNvSpPr txBox="1">
              <a:spLocks noChangeArrowheads="1"/>
            </p:cNvSpPr>
            <p:nvPr/>
          </p:nvSpPr>
          <p:spPr bwMode="auto">
            <a:xfrm>
              <a:off x="1929" y="2176"/>
              <a:ext cx="859" cy="698"/>
            </a:xfrm>
            <a:prstGeom prst="rect">
              <a:avLst/>
            </a:prstGeom>
            <a:noFill/>
            <a:ln w="9525">
              <a:noFill/>
              <a:miter lim="800000"/>
              <a:headEnd/>
              <a:tailEnd/>
            </a:ln>
            <a:effectLst/>
          </p:spPr>
          <p:txBody>
            <a:bodyPr>
              <a:spAutoFit/>
            </a:bodyPr>
            <a:lstStyle/>
            <a:p>
              <a:pPr algn="ctr">
                <a:spcBef>
                  <a:spcPct val="50000"/>
                </a:spcBef>
              </a:pPr>
              <a:r>
                <a:rPr lang="en-US" sz="1600" dirty="0">
                  <a:solidFill>
                    <a:schemeClr val="tx2">
                      <a:lumMod val="90000"/>
                    </a:schemeClr>
                  </a:solidFill>
                </a:rPr>
                <a:t>Application Security Procedures</a:t>
              </a:r>
            </a:p>
          </p:txBody>
        </p:sp>
      </p:grpSp>
      <p:sp>
        <p:nvSpPr>
          <p:cNvPr id="128037" name="Rectangle 37"/>
          <p:cNvSpPr>
            <a:spLocks noChangeArrowheads="1"/>
          </p:cNvSpPr>
          <p:nvPr/>
        </p:nvSpPr>
        <p:spPr bwMode="auto">
          <a:xfrm>
            <a:off x="6188077" y="3200401"/>
            <a:ext cx="1450975" cy="127396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91428" tIns="45713" rIns="91428" bIns="45713" anchor="ctr"/>
          <a:lstStyle/>
          <a:p>
            <a:endParaRPr lang="en-US"/>
          </a:p>
        </p:txBody>
      </p:sp>
      <p:sp>
        <p:nvSpPr>
          <p:cNvPr id="128038" name="Rectangle 38"/>
          <p:cNvSpPr>
            <a:spLocks noChangeArrowheads="1"/>
          </p:cNvSpPr>
          <p:nvPr/>
        </p:nvSpPr>
        <p:spPr bwMode="auto">
          <a:xfrm>
            <a:off x="6297615" y="3282555"/>
            <a:ext cx="1450975" cy="127396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91428" tIns="45713" rIns="91428" bIns="45713" anchor="ctr"/>
          <a:lstStyle/>
          <a:p>
            <a:endParaRPr lang="en-US"/>
          </a:p>
        </p:txBody>
      </p:sp>
      <p:sp>
        <p:nvSpPr>
          <p:cNvPr id="128039" name="Rectangle 39"/>
          <p:cNvSpPr>
            <a:spLocks noChangeArrowheads="1"/>
          </p:cNvSpPr>
          <p:nvPr/>
        </p:nvSpPr>
        <p:spPr bwMode="auto">
          <a:xfrm>
            <a:off x="6421440" y="3353992"/>
            <a:ext cx="1450975" cy="127396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91428" tIns="45713" rIns="91428" bIns="45713" anchor="ctr"/>
          <a:lstStyle/>
          <a:p>
            <a:endParaRPr lang="en-US"/>
          </a:p>
        </p:txBody>
      </p:sp>
      <p:grpSp>
        <p:nvGrpSpPr>
          <p:cNvPr id="4" name="Group 40"/>
          <p:cNvGrpSpPr>
            <a:grpSpLocks/>
          </p:cNvGrpSpPr>
          <p:nvPr/>
        </p:nvGrpSpPr>
        <p:grpSpPr bwMode="auto">
          <a:xfrm>
            <a:off x="6559552" y="3436145"/>
            <a:ext cx="1450975" cy="1273969"/>
            <a:chOff x="1897" y="2135"/>
            <a:chExt cx="914" cy="1070"/>
          </a:xfrm>
        </p:grpSpPr>
        <p:sp>
          <p:nvSpPr>
            <p:cNvPr id="128041" name="Rectangle 41"/>
            <p:cNvSpPr>
              <a:spLocks noChangeArrowheads="1"/>
            </p:cNvSpPr>
            <p:nvPr/>
          </p:nvSpPr>
          <p:spPr bwMode="auto">
            <a:xfrm>
              <a:off x="1897" y="2135"/>
              <a:ext cx="914" cy="107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28042" name="Text Box 42"/>
            <p:cNvSpPr txBox="1">
              <a:spLocks noChangeArrowheads="1"/>
            </p:cNvSpPr>
            <p:nvPr/>
          </p:nvSpPr>
          <p:spPr bwMode="auto">
            <a:xfrm>
              <a:off x="1929" y="2176"/>
              <a:ext cx="859" cy="801"/>
            </a:xfrm>
            <a:prstGeom prst="rect">
              <a:avLst/>
            </a:prstGeom>
            <a:noFill/>
            <a:ln w="9525">
              <a:noFill/>
              <a:miter lim="800000"/>
              <a:headEnd/>
              <a:tailEnd/>
            </a:ln>
            <a:effectLst/>
          </p:spPr>
          <p:txBody>
            <a:bodyPr>
              <a:spAutoFit/>
            </a:bodyPr>
            <a:lstStyle/>
            <a:p>
              <a:pPr algn="ctr">
                <a:spcBef>
                  <a:spcPct val="50000"/>
                </a:spcBef>
              </a:pPr>
              <a:r>
                <a:rPr lang="en-US" sz="1400" dirty="0">
                  <a:solidFill>
                    <a:schemeClr val="tx2">
                      <a:lumMod val="90000"/>
                    </a:schemeClr>
                  </a:solidFill>
                </a:rPr>
                <a:t>Application Security Coding Standards</a:t>
              </a:r>
            </a:p>
          </p:txBody>
        </p:sp>
      </p:grpSp>
      <p:sp>
        <p:nvSpPr>
          <p:cNvPr id="128043" name="Text Box 43"/>
          <p:cNvSpPr txBox="1">
            <a:spLocks noChangeArrowheads="1"/>
          </p:cNvSpPr>
          <p:nvPr/>
        </p:nvSpPr>
        <p:spPr bwMode="auto">
          <a:xfrm>
            <a:off x="914401" y="2672955"/>
            <a:ext cx="1944688" cy="323165"/>
          </a:xfrm>
          <a:prstGeom prst="rect">
            <a:avLst/>
          </a:prstGeom>
          <a:solidFill>
            <a:srgbClr val="CCFFFF"/>
          </a:solidFill>
          <a:ln w="22225">
            <a:solidFill>
              <a:srgbClr val="0000FF"/>
            </a:solidFill>
            <a:miter lim="800000"/>
            <a:headEnd/>
            <a:tailEnd/>
          </a:ln>
          <a:effectLst/>
        </p:spPr>
        <p:txBody>
          <a:bodyPr lIns="91428" tIns="45713" rIns="91428" bIns="45713">
            <a:spAutoFit/>
          </a:bodyPr>
          <a:lstStyle/>
          <a:p>
            <a:pPr>
              <a:spcBef>
                <a:spcPct val="50000"/>
              </a:spcBef>
            </a:pPr>
            <a:r>
              <a:rPr lang="en-US" sz="1500" b="1" dirty="0">
                <a:solidFill>
                  <a:schemeClr val="tx2">
                    <a:lumMod val="10000"/>
                  </a:schemeClr>
                </a:solidFill>
                <a:latin typeface="Tahoma" pitchFamily="34" charset="0"/>
              </a:rPr>
              <a:t>Guiding Principles</a:t>
            </a:r>
          </a:p>
        </p:txBody>
      </p:sp>
      <p:sp>
        <p:nvSpPr>
          <p:cNvPr id="128044" name="Line 44"/>
          <p:cNvSpPr>
            <a:spLocks noChangeShapeType="1"/>
          </p:cNvSpPr>
          <p:nvPr/>
        </p:nvSpPr>
        <p:spPr bwMode="auto">
          <a:xfrm>
            <a:off x="1887538" y="2947987"/>
            <a:ext cx="0" cy="239316"/>
          </a:xfrm>
          <a:prstGeom prst="line">
            <a:avLst/>
          </a:prstGeom>
          <a:noFill/>
          <a:ln w="31750" cap="rnd">
            <a:solidFill>
              <a:schemeClr val="tx1"/>
            </a:solidFill>
            <a:prstDash val="sysDot"/>
            <a:round/>
            <a:headEnd/>
            <a:tailEnd/>
          </a:ln>
          <a:effectLst/>
        </p:spPr>
        <p:txBody>
          <a:bodyPr lIns="91428" tIns="45713" rIns="91428" bIns="45713"/>
          <a:lstStyle/>
          <a:p>
            <a:endParaRPr lang="en-US"/>
          </a:p>
        </p:txBody>
      </p:sp>
      <p:sp>
        <p:nvSpPr>
          <p:cNvPr id="128045" name="Text Box 45"/>
          <p:cNvSpPr txBox="1">
            <a:spLocks noChangeArrowheads="1"/>
          </p:cNvSpPr>
          <p:nvPr/>
        </p:nvSpPr>
        <p:spPr bwMode="auto">
          <a:xfrm>
            <a:off x="3281365" y="2672955"/>
            <a:ext cx="1944687" cy="323165"/>
          </a:xfrm>
          <a:prstGeom prst="rect">
            <a:avLst/>
          </a:prstGeom>
          <a:solidFill>
            <a:srgbClr val="CCFFFF"/>
          </a:solidFill>
          <a:ln w="22225">
            <a:solidFill>
              <a:srgbClr val="0000FF"/>
            </a:solidFill>
            <a:miter lim="800000"/>
            <a:headEnd/>
            <a:tailEnd/>
          </a:ln>
          <a:effectLst/>
        </p:spPr>
        <p:txBody>
          <a:bodyPr lIns="91428" tIns="45713" rIns="91428" bIns="45713">
            <a:spAutoFit/>
          </a:bodyPr>
          <a:lstStyle/>
          <a:p>
            <a:pPr algn="ctr">
              <a:spcBef>
                <a:spcPct val="50000"/>
              </a:spcBef>
            </a:pPr>
            <a:r>
              <a:rPr lang="en-US" sz="1500" b="1" dirty="0">
                <a:solidFill>
                  <a:schemeClr val="tx2">
                    <a:lumMod val="10000"/>
                  </a:schemeClr>
                </a:solidFill>
                <a:latin typeface="Tahoma" pitchFamily="34" charset="0"/>
              </a:rPr>
              <a:t>What to do</a:t>
            </a:r>
          </a:p>
        </p:txBody>
      </p:sp>
      <p:sp>
        <p:nvSpPr>
          <p:cNvPr id="128046" name="Line 46"/>
          <p:cNvSpPr>
            <a:spLocks noChangeShapeType="1"/>
          </p:cNvSpPr>
          <p:nvPr/>
        </p:nvSpPr>
        <p:spPr bwMode="auto">
          <a:xfrm>
            <a:off x="4254500" y="2944416"/>
            <a:ext cx="0" cy="239315"/>
          </a:xfrm>
          <a:prstGeom prst="line">
            <a:avLst/>
          </a:prstGeom>
          <a:noFill/>
          <a:ln w="31750" cap="rnd">
            <a:solidFill>
              <a:schemeClr val="tx1"/>
            </a:solidFill>
            <a:prstDash val="sysDot"/>
            <a:round/>
            <a:headEnd/>
            <a:tailEnd/>
          </a:ln>
          <a:effectLst/>
        </p:spPr>
        <p:txBody>
          <a:bodyPr lIns="91428" tIns="45713" rIns="91428" bIns="45713"/>
          <a:lstStyle/>
          <a:p>
            <a:endParaRPr lang="en-US"/>
          </a:p>
        </p:txBody>
      </p:sp>
      <p:sp>
        <p:nvSpPr>
          <p:cNvPr id="128047" name="Text Box 47"/>
          <p:cNvSpPr txBox="1">
            <a:spLocks noChangeArrowheads="1"/>
          </p:cNvSpPr>
          <p:nvPr/>
        </p:nvSpPr>
        <p:spPr bwMode="auto">
          <a:xfrm>
            <a:off x="5938840" y="2672955"/>
            <a:ext cx="1944687" cy="323165"/>
          </a:xfrm>
          <a:prstGeom prst="rect">
            <a:avLst/>
          </a:prstGeom>
          <a:solidFill>
            <a:srgbClr val="CCFFFF"/>
          </a:solidFill>
          <a:ln w="22225">
            <a:solidFill>
              <a:srgbClr val="0000FF"/>
            </a:solidFill>
            <a:miter lim="800000"/>
            <a:headEnd/>
            <a:tailEnd/>
          </a:ln>
          <a:effectLst/>
        </p:spPr>
        <p:txBody>
          <a:bodyPr lIns="91428" tIns="45713" rIns="91428" bIns="45713">
            <a:spAutoFit/>
          </a:bodyPr>
          <a:lstStyle/>
          <a:p>
            <a:pPr algn="ctr">
              <a:spcBef>
                <a:spcPct val="50000"/>
              </a:spcBef>
            </a:pPr>
            <a:r>
              <a:rPr lang="en-US" sz="1500" b="1" dirty="0">
                <a:solidFill>
                  <a:schemeClr val="tx2">
                    <a:lumMod val="10000"/>
                  </a:schemeClr>
                </a:solidFill>
                <a:latin typeface="Tahoma" pitchFamily="34" charset="0"/>
              </a:rPr>
              <a:t>How to do it</a:t>
            </a:r>
          </a:p>
        </p:txBody>
      </p:sp>
      <p:sp>
        <p:nvSpPr>
          <p:cNvPr id="128048" name="Line 48"/>
          <p:cNvSpPr>
            <a:spLocks noChangeShapeType="1"/>
          </p:cNvSpPr>
          <p:nvPr/>
        </p:nvSpPr>
        <p:spPr bwMode="auto">
          <a:xfrm>
            <a:off x="6911975" y="2944416"/>
            <a:ext cx="0" cy="239315"/>
          </a:xfrm>
          <a:prstGeom prst="line">
            <a:avLst/>
          </a:prstGeom>
          <a:noFill/>
          <a:ln w="31750" cap="rnd">
            <a:solidFill>
              <a:schemeClr val="tx1"/>
            </a:solidFill>
            <a:prstDash val="sysDot"/>
            <a:round/>
            <a:headEnd/>
            <a:tailEnd/>
          </a:ln>
          <a:effectLst/>
        </p:spPr>
        <p:txBody>
          <a:bodyPr lIns="91428" tIns="45713" rIns="91428" bIns="45713"/>
          <a:lstStyle/>
          <a:p>
            <a:endParaRPr lang="en-US"/>
          </a:p>
        </p:txBody>
      </p:sp>
      <p:sp>
        <p:nvSpPr>
          <p:cNvPr id="128054" name="Freeform 54"/>
          <p:cNvSpPr>
            <a:spLocks/>
          </p:cNvSpPr>
          <p:nvPr/>
        </p:nvSpPr>
        <p:spPr bwMode="auto">
          <a:xfrm>
            <a:off x="4397376" y="2056211"/>
            <a:ext cx="671513" cy="586978"/>
          </a:xfrm>
          <a:custGeom>
            <a:avLst/>
            <a:gdLst/>
            <a:ahLst/>
            <a:cxnLst>
              <a:cxn ang="0">
                <a:pos x="441" y="0"/>
              </a:cxn>
              <a:cxn ang="0">
                <a:pos x="0" y="0"/>
              </a:cxn>
              <a:cxn ang="0">
                <a:pos x="1" y="401"/>
              </a:cxn>
            </a:cxnLst>
            <a:rect l="0" t="0" r="r" b="b"/>
            <a:pathLst>
              <a:path w="441" h="401">
                <a:moveTo>
                  <a:pt x="441" y="0"/>
                </a:moveTo>
                <a:lnTo>
                  <a:pt x="0" y="0"/>
                </a:lnTo>
                <a:lnTo>
                  <a:pt x="1" y="401"/>
                </a:lnTo>
              </a:path>
            </a:pathLst>
          </a:custGeom>
          <a:ln>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lIns="91428" tIns="45713" rIns="91428" bIns="45713"/>
          <a:lstStyle/>
          <a:p>
            <a:endParaRPr lang="en-US"/>
          </a:p>
        </p:txBody>
      </p:sp>
      <p:sp>
        <p:nvSpPr>
          <p:cNvPr id="5" name="Footer Placeholder 4"/>
          <p:cNvSpPr>
            <a:spLocks noGrp="1"/>
          </p:cNvSpPr>
          <p:nvPr>
            <p:ph type="ftr" sz="quarter" idx="11"/>
          </p:nvPr>
        </p:nvSpPr>
        <p:spPr/>
        <p:txBody>
          <a:bodyPr/>
          <a:lstStyle/>
          <a:p>
            <a:r>
              <a:rPr lang="en-US" smtClean="0"/>
              <a:t>NIC, Lucknow</a:t>
            </a:r>
            <a:endParaRPr lang="en-US"/>
          </a:p>
        </p:txBody>
      </p:sp>
    </p:spTree>
    <p:extLst>
      <p:ext uri="{BB962C8B-B14F-4D97-AF65-F5344CB8AC3E}">
        <p14:creationId xmlns:p14="http://schemas.microsoft.com/office/powerpoint/2010/main" val="1910839573"/>
      </p:ext>
    </p:extLst>
  </p:cSld>
  <p:clrMapOvr>
    <a:masterClrMapping/>
  </p:clrMapOvr>
  <p:transition spd="med">
    <p:pull/>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57200" y="-19050"/>
            <a:ext cx="8229600" cy="857250"/>
          </a:xfrm>
        </p:spPr>
        <p:txBody>
          <a:bodyPr>
            <a:normAutofit/>
          </a:bodyPr>
          <a:lstStyle/>
          <a:p>
            <a:r>
              <a:rPr lang="en-US" sz="4000" dirty="0" smtClean="0"/>
              <a:t>Recommendations</a:t>
            </a:r>
            <a:endParaRPr lang="en-US" sz="4000" b="0" i="1" dirty="0"/>
          </a:p>
        </p:txBody>
      </p:sp>
      <p:sp>
        <p:nvSpPr>
          <p:cNvPr id="122883" name="Rectangle 3"/>
          <p:cNvSpPr>
            <a:spLocks noGrp="1" noChangeArrowheads="1"/>
          </p:cNvSpPr>
          <p:nvPr>
            <p:ph idx="1"/>
          </p:nvPr>
        </p:nvSpPr>
        <p:spPr>
          <a:xfrm>
            <a:off x="457200" y="1110853"/>
            <a:ext cx="8458200" cy="775097"/>
          </a:xfrm>
        </p:spPr>
        <p:txBody>
          <a:bodyPr>
            <a:normAutofit/>
          </a:bodyPr>
          <a:lstStyle/>
          <a:p>
            <a:pPr marL="517455" indent="-517455">
              <a:lnSpc>
                <a:spcPct val="90000"/>
              </a:lnSpc>
              <a:spcBef>
                <a:spcPct val="50000"/>
              </a:spcBef>
            </a:pPr>
            <a:r>
              <a:rPr lang="en-US" sz="2400" dirty="0"/>
              <a:t>Scenario #2: Support Secure Development Lifecycle </a:t>
            </a:r>
          </a:p>
          <a:p>
            <a:pPr marL="1722204" lvl="3">
              <a:spcBef>
                <a:spcPct val="70000"/>
              </a:spcBef>
            </a:pPr>
            <a:endParaRPr lang="en-US" sz="2000" dirty="0"/>
          </a:p>
        </p:txBody>
      </p:sp>
      <p:sp>
        <p:nvSpPr>
          <p:cNvPr id="24" name="Slide Number Placeholder 3"/>
          <p:cNvSpPr>
            <a:spLocks noGrp="1"/>
          </p:cNvSpPr>
          <p:nvPr>
            <p:ph type="sldNum" sz="quarter" idx="12"/>
          </p:nvPr>
        </p:nvSpPr>
        <p:spPr>
          <a:xfrm>
            <a:off x="8585200" y="4731544"/>
            <a:ext cx="406400" cy="171450"/>
          </a:xfrm>
          <a:prstGeom prst="rect">
            <a:avLst/>
          </a:prstGeom>
        </p:spPr>
        <p:txBody>
          <a:bodyPr/>
          <a:lstStyle/>
          <a:p>
            <a:fld id="{5BC4FA2F-3F94-4783-B82A-48CE2B3ED2BF}" type="slidenum">
              <a:rPr lang="en-US"/>
              <a:pPr/>
              <a:t>68</a:t>
            </a:fld>
            <a:endParaRPr lang="en-US"/>
          </a:p>
        </p:txBody>
      </p:sp>
      <p:sp>
        <p:nvSpPr>
          <p:cNvPr id="122936" name="Rectangle 56"/>
          <p:cNvSpPr>
            <a:spLocks noChangeArrowheads="1"/>
          </p:cNvSpPr>
          <p:nvPr/>
        </p:nvSpPr>
        <p:spPr bwMode="auto">
          <a:xfrm>
            <a:off x="6983413" y="2593181"/>
            <a:ext cx="1987550" cy="414338"/>
          </a:xfrm>
          <a:prstGeom prst="rect">
            <a:avLst/>
          </a:prstGeom>
          <a:solidFill>
            <a:srgbClr val="C0C0C0"/>
          </a:solidFill>
          <a:ln w="9525">
            <a:solidFill>
              <a:srgbClr val="C0C0C0"/>
            </a:solidFill>
            <a:miter lim="800000"/>
            <a:headEnd/>
            <a:tailEnd/>
          </a:ln>
          <a:effectLst/>
        </p:spPr>
        <p:txBody>
          <a:bodyPr wrap="none" lIns="91428" tIns="45713" rIns="91428" bIns="45713" anchor="ctr"/>
          <a:lstStyle/>
          <a:p>
            <a:endParaRPr lang="en-US"/>
          </a:p>
        </p:txBody>
      </p:sp>
      <p:sp>
        <p:nvSpPr>
          <p:cNvPr id="122935" name="Rectangle 55"/>
          <p:cNvSpPr>
            <a:spLocks noChangeArrowheads="1"/>
          </p:cNvSpPr>
          <p:nvPr/>
        </p:nvSpPr>
        <p:spPr bwMode="auto">
          <a:xfrm>
            <a:off x="5006975" y="2593181"/>
            <a:ext cx="1741488" cy="414338"/>
          </a:xfrm>
          <a:prstGeom prst="rect">
            <a:avLst/>
          </a:prstGeom>
          <a:solidFill>
            <a:srgbClr val="C0C0C0"/>
          </a:solidFill>
          <a:ln w="9525">
            <a:solidFill>
              <a:srgbClr val="C0C0C0"/>
            </a:solidFill>
            <a:miter lim="800000"/>
            <a:headEnd/>
            <a:tailEnd/>
          </a:ln>
          <a:effectLst/>
        </p:spPr>
        <p:txBody>
          <a:bodyPr wrap="none" lIns="91428" tIns="45713" rIns="91428" bIns="45713" anchor="ctr"/>
          <a:lstStyle/>
          <a:p>
            <a:endParaRPr lang="en-US"/>
          </a:p>
        </p:txBody>
      </p:sp>
      <p:sp>
        <p:nvSpPr>
          <p:cNvPr id="122930" name="Rectangle 50"/>
          <p:cNvSpPr>
            <a:spLocks noChangeArrowheads="1"/>
          </p:cNvSpPr>
          <p:nvPr/>
        </p:nvSpPr>
        <p:spPr bwMode="auto">
          <a:xfrm>
            <a:off x="2473325" y="2600326"/>
            <a:ext cx="2381250" cy="1357313"/>
          </a:xfrm>
          <a:prstGeom prst="rect">
            <a:avLst/>
          </a:prstGeom>
          <a:solidFill>
            <a:srgbClr val="C0C0C0"/>
          </a:solidFill>
          <a:ln w="9525">
            <a:solidFill>
              <a:srgbClr val="C0C0C0"/>
            </a:solidFill>
            <a:miter lim="800000"/>
            <a:headEnd/>
            <a:tailEnd/>
          </a:ln>
          <a:effectLst/>
        </p:spPr>
        <p:txBody>
          <a:bodyPr wrap="none" lIns="91428" tIns="45713" rIns="91428" bIns="45713" anchor="ctr"/>
          <a:lstStyle/>
          <a:p>
            <a:endParaRPr lang="en-US"/>
          </a:p>
        </p:txBody>
      </p:sp>
      <p:sp>
        <p:nvSpPr>
          <p:cNvPr id="122929" name="Rectangle 49"/>
          <p:cNvSpPr>
            <a:spLocks noChangeArrowheads="1"/>
          </p:cNvSpPr>
          <p:nvPr/>
        </p:nvSpPr>
        <p:spPr bwMode="auto">
          <a:xfrm>
            <a:off x="487365" y="2586038"/>
            <a:ext cx="1741487" cy="598885"/>
          </a:xfrm>
          <a:prstGeom prst="rect">
            <a:avLst/>
          </a:prstGeom>
          <a:solidFill>
            <a:srgbClr val="C0C0C0"/>
          </a:solidFill>
          <a:ln w="9525">
            <a:solidFill>
              <a:srgbClr val="C0C0C0"/>
            </a:solidFill>
            <a:miter lim="800000"/>
            <a:headEnd/>
            <a:tailEnd/>
          </a:ln>
          <a:effectLst/>
        </p:spPr>
        <p:txBody>
          <a:bodyPr wrap="none" lIns="91428" tIns="45713" rIns="91428" bIns="45713" anchor="ctr"/>
          <a:lstStyle/>
          <a:p>
            <a:endParaRPr lang="en-US"/>
          </a:p>
        </p:txBody>
      </p:sp>
      <p:sp>
        <p:nvSpPr>
          <p:cNvPr id="122904" name="Text Box 24"/>
          <p:cNvSpPr txBox="1">
            <a:spLocks noChangeArrowheads="1"/>
          </p:cNvSpPr>
          <p:nvPr/>
        </p:nvSpPr>
        <p:spPr bwMode="auto">
          <a:xfrm>
            <a:off x="428627" y="2533650"/>
            <a:ext cx="1738313" cy="784830"/>
          </a:xfrm>
          <a:prstGeom prst="rect">
            <a:avLst/>
          </a:prstGeom>
          <a:ln>
            <a:headEnd/>
            <a:tailEnd/>
          </a:ln>
        </p:spPr>
        <p:style>
          <a:lnRef idx="3">
            <a:schemeClr val="lt1"/>
          </a:lnRef>
          <a:fillRef idx="1">
            <a:schemeClr val="dk1"/>
          </a:fillRef>
          <a:effectRef idx="1">
            <a:schemeClr val="dk1"/>
          </a:effectRef>
          <a:fontRef idx="minor">
            <a:schemeClr val="lt1"/>
          </a:fontRef>
        </p:style>
        <p:txBody>
          <a:bodyPr lIns="91428" tIns="45713" rIns="91428" bIns="45713">
            <a:spAutoFit/>
          </a:bodyPr>
          <a:lstStyle/>
          <a:p>
            <a:pPr>
              <a:spcBef>
                <a:spcPct val="50000"/>
              </a:spcBef>
            </a:pPr>
            <a:r>
              <a:rPr lang="en-US" sz="1500" b="1" dirty="0">
                <a:latin typeface="Tahoma" pitchFamily="34" charset="0"/>
              </a:rPr>
              <a:t>Application Security Requirements</a:t>
            </a:r>
          </a:p>
        </p:txBody>
      </p:sp>
      <p:sp>
        <p:nvSpPr>
          <p:cNvPr id="122905" name="Text Box 25"/>
          <p:cNvSpPr txBox="1">
            <a:spLocks noChangeArrowheads="1"/>
          </p:cNvSpPr>
          <p:nvPr/>
        </p:nvSpPr>
        <p:spPr bwMode="auto">
          <a:xfrm>
            <a:off x="2387602" y="2544366"/>
            <a:ext cx="2398713" cy="1823562"/>
          </a:xfrm>
          <a:prstGeom prst="rect">
            <a:avLst/>
          </a:prstGeom>
          <a:ln>
            <a:headEnd/>
            <a:tailEnd/>
          </a:ln>
        </p:spPr>
        <p:style>
          <a:lnRef idx="3">
            <a:schemeClr val="lt1"/>
          </a:lnRef>
          <a:fillRef idx="1">
            <a:schemeClr val="dk1"/>
          </a:fillRef>
          <a:effectRef idx="1">
            <a:schemeClr val="dk1"/>
          </a:effectRef>
          <a:fontRef idx="minor">
            <a:schemeClr val="lt1"/>
          </a:fontRef>
        </p:style>
        <p:txBody>
          <a:bodyPr lIns="91428" tIns="45713" rIns="91428" bIns="45713">
            <a:spAutoFit/>
          </a:bodyPr>
          <a:lstStyle/>
          <a:p>
            <a:pPr>
              <a:spcBef>
                <a:spcPct val="50000"/>
              </a:spcBef>
            </a:pPr>
            <a:r>
              <a:rPr lang="en-US" sz="1500" b="1" dirty="0">
                <a:latin typeface="Tahoma" pitchFamily="34" charset="0"/>
              </a:rPr>
              <a:t>Application Development Practices</a:t>
            </a:r>
          </a:p>
          <a:p>
            <a:pPr>
              <a:spcBef>
                <a:spcPct val="50000"/>
              </a:spcBef>
            </a:pPr>
            <a:r>
              <a:rPr lang="en-US" sz="1500" b="1" dirty="0">
                <a:latin typeface="Tahoma" pitchFamily="34" charset="0"/>
              </a:rPr>
              <a:t>Standardized Libraries </a:t>
            </a:r>
          </a:p>
          <a:p>
            <a:pPr>
              <a:spcBef>
                <a:spcPct val="50000"/>
              </a:spcBef>
            </a:pPr>
            <a:r>
              <a:rPr lang="en-US" sz="1500" b="1" dirty="0">
                <a:latin typeface="Tahoma" pitchFamily="34" charset="0"/>
              </a:rPr>
              <a:t>Standard Guidance for non-Library Solutions</a:t>
            </a:r>
          </a:p>
          <a:p>
            <a:pPr>
              <a:spcBef>
                <a:spcPct val="50000"/>
              </a:spcBef>
            </a:pPr>
            <a:endParaRPr lang="en-US" sz="1500" b="1" dirty="0">
              <a:latin typeface="Tahoma" pitchFamily="34" charset="0"/>
            </a:endParaRPr>
          </a:p>
        </p:txBody>
      </p:sp>
      <p:sp>
        <p:nvSpPr>
          <p:cNvPr id="122906" name="Text Box 26"/>
          <p:cNvSpPr txBox="1">
            <a:spLocks noChangeArrowheads="1"/>
          </p:cNvSpPr>
          <p:nvPr/>
        </p:nvSpPr>
        <p:spPr bwMode="auto">
          <a:xfrm>
            <a:off x="4922839" y="2544366"/>
            <a:ext cx="1757362" cy="553998"/>
          </a:xfrm>
          <a:prstGeom prst="rect">
            <a:avLst/>
          </a:prstGeom>
          <a:ln>
            <a:headEnd/>
            <a:tailEnd/>
          </a:ln>
        </p:spPr>
        <p:style>
          <a:lnRef idx="3">
            <a:schemeClr val="lt1"/>
          </a:lnRef>
          <a:fillRef idx="1">
            <a:schemeClr val="dk1"/>
          </a:fillRef>
          <a:effectRef idx="1">
            <a:schemeClr val="dk1"/>
          </a:effectRef>
          <a:fontRef idx="minor">
            <a:schemeClr val="lt1"/>
          </a:fontRef>
        </p:style>
        <p:txBody>
          <a:bodyPr lIns="91428" tIns="45713" rIns="91428" bIns="45713">
            <a:spAutoFit/>
          </a:bodyPr>
          <a:lstStyle/>
          <a:p>
            <a:pPr>
              <a:spcBef>
                <a:spcPct val="50000"/>
              </a:spcBef>
            </a:pPr>
            <a:r>
              <a:rPr lang="en-US" sz="1500" b="1" dirty="0">
                <a:latin typeface="Tahoma" pitchFamily="34" charset="0"/>
              </a:rPr>
              <a:t>Review Solutions</a:t>
            </a:r>
          </a:p>
        </p:txBody>
      </p:sp>
      <p:sp>
        <p:nvSpPr>
          <p:cNvPr id="122907" name="Text Box 27"/>
          <p:cNvSpPr txBox="1">
            <a:spLocks noChangeArrowheads="1"/>
          </p:cNvSpPr>
          <p:nvPr/>
        </p:nvSpPr>
        <p:spPr bwMode="auto">
          <a:xfrm>
            <a:off x="6934201" y="2544366"/>
            <a:ext cx="1971675" cy="553998"/>
          </a:xfrm>
          <a:prstGeom prst="rect">
            <a:avLst/>
          </a:prstGeom>
          <a:ln>
            <a:headEnd/>
            <a:tailEnd/>
          </a:ln>
        </p:spPr>
        <p:style>
          <a:lnRef idx="3">
            <a:schemeClr val="lt1"/>
          </a:lnRef>
          <a:fillRef idx="1">
            <a:schemeClr val="dk1"/>
          </a:fillRef>
          <a:effectRef idx="1">
            <a:schemeClr val="dk1"/>
          </a:effectRef>
          <a:fontRef idx="minor">
            <a:schemeClr val="lt1"/>
          </a:fontRef>
        </p:style>
        <p:txBody>
          <a:bodyPr lIns="91428" tIns="45713" rIns="91428" bIns="45713">
            <a:spAutoFit/>
          </a:bodyPr>
          <a:lstStyle/>
          <a:p>
            <a:pPr>
              <a:spcBef>
                <a:spcPct val="50000"/>
              </a:spcBef>
            </a:pPr>
            <a:r>
              <a:rPr lang="en-US" sz="1500" b="1" dirty="0">
                <a:latin typeface="Tahoma" pitchFamily="34" charset="0"/>
              </a:rPr>
              <a:t>Test Solution Implementation</a:t>
            </a:r>
          </a:p>
        </p:txBody>
      </p:sp>
      <p:sp>
        <p:nvSpPr>
          <p:cNvPr id="122916" name="Text Box 36"/>
          <p:cNvSpPr txBox="1">
            <a:spLocks noChangeArrowheads="1"/>
          </p:cNvSpPr>
          <p:nvPr/>
        </p:nvSpPr>
        <p:spPr bwMode="auto">
          <a:xfrm>
            <a:off x="363539" y="2165748"/>
            <a:ext cx="1698625" cy="369332"/>
          </a:xfrm>
          <a:prstGeom prst="rect">
            <a:avLst/>
          </a:prstGeom>
          <a:noFill/>
          <a:ln w="9525">
            <a:noFill/>
            <a:miter lim="800000"/>
            <a:headEnd/>
            <a:tailEnd/>
          </a:ln>
          <a:effectLst/>
        </p:spPr>
        <p:txBody>
          <a:bodyPr lIns="91428" tIns="45713" rIns="91428" bIns="45713">
            <a:spAutoFit/>
          </a:bodyPr>
          <a:lstStyle/>
          <a:p>
            <a:pPr>
              <a:spcBef>
                <a:spcPct val="50000"/>
              </a:spcBef>
            </a:pPr>
            <a:endParaRPr lang="en-US"/>
          </a:p>
        </p:txBody>
      </p:sp>
      <p:sp>
        <p:nvSpPr>
          <p:cNvPr id="122917" name="Text Box 37"/>
          <p:cNvSpPr txBox="1">
            <a:spLocks noChangeArrowheads="1"/>
          </p:cNvSpPr>
          <p:nvPr/>
        </p:nvSpPr>
        <p:spPr bwMode="auto">
          <a:xfrm>
            <a:off x="661989" y="1885951"/>
            <a:ext cx="1290637" cy="32316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lIns="91428" tIns="45713" rIns="91428" bIns="45713">
            <a:spAutoFit/>
          </a:bodyPr>
          <a:lstStyle/>
          <a:p>
            <a:pPr>
              <a:spcBef>
                <a:spcPct val="50000"/>
              </a:spcBef>
            </a:pPr>
            <a:r>
              <a:rPr lang="en-US" sz="1500" b="1" dirty="0">
                <a:solidFill>
                  <a:schemeClr val="tx1"/>
                </a:solidFill>
                <a:latin typeface="Tahoma" pitchFamily="34" charset="0"/>
              </a:rPr>
              <a:t>What to do</a:t>
            </a:r>
          </a:p>
        </p:txBody>
      </p:sp>
      <p:sp>
        <p:nvSpPr>
          <p:cNvPr id="122918" name="Text Box 38"/>
          <p:cNvSpPr txBox="1">
            <a:spLocks noChangeArrowheads="1"/>
          </p:cNvSpPr>
          <p:nvPr/>
        </p:nvSpPr>
        <p:spPr bwMode="auto">
          <a:xfrm>
            <a:off x="2432050" y="1885951"/>
            <a:ext cx="2224088" cy="32316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lIns="91428" tIns="45713" rIns="91428" bIns="45713">
            <a:spAutoFit/>
          </a:bodyPr>
          <a:lstStyle/>
          <a:p>
            <a:pPr>
              <a:spcBef>
                <a:spcPct val="50000"/>
              </a:spcBef>
            </a:pPr>
            <a:r>
              <a:rPr lang="en-US" sz="1500" b="1" dirty="0">
                <a:latin typeface="Tahoma" pitchFamily="34" charset="0"/>
              </a:rPr>
              <a:t>How you should do it</a:t>
            </a:r>
          </a:p>
        </p:txBody>
      </p:sp>
      <p:sp>
        <p:nvSpPr>
          <p:cNvPr id="122919" name="Text Box 39"/>
          <p:cNvSpPr txBox="1">
            <a:spLocks noChangeArrowheads="1"/>
          </p:cNvSpPr>
          <p:nvPr/>
        </p:nvSpPr>
        <p:spPr bwMode="auto">
          <a:xfrm>
            <a:off x="5048250" y="1885951"/>
            <a:ext cx="1492250" cy="32316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lIns="91428" tIns="45713" rIns="91428" bIns="45713">
            <a:spAutoFit/>
          </a:bodyPr>
          <a:lstStyle/>
          <a:p>
            <a:pPr>
              <a:spcBef>
                <a:spcPct val="50000"/>
              </a:spcBef>
            </a:pPr>
            <a:r>
              <a:rPr lang="en-US" sz="1500" b="1" dirty="0">
                <a:latin typeface="Tahoma" pitchFamily="34" charset="0"/>
              </a:rPr>
              <a:t>What you did</a:t>
            </a:r>
          </a:p>
        </p:txBody>
      </p:sp>
      <p:sp>
        <p:nvSpPr>
          <p:cNvPr id="122920" name="Text Box 40"/>
          <p:cNvSpPr txBox="1">
            <a:spLocks noChangeArrowheads="1"/>
          </p:cNvSpPr>
          <p:nvPr/>
        </p:nvSpPr>
        <p:spPr bwMode="auto">
          <a:xfrm>
            <a:off x="7278690" y="1885951"/>
            <a:ext cx="1265237" cy="32316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lIns="91428" tIns="45713" rIns="91428" bIns="45713">
            <a:spAutoFit/>
          </a:bodyPr>
          <a:lstStyle/>
          <a:p>
            <a:pPr>
              <a:spcBef>
                <a:spcPct val="50000"/>
              </a:spcBef>
            </a:pPr>
            <a:r>
              <a:rPr lang="en-US" sz="1500" b="1" dirty="0">
                <a:latin typeface="Tahoma" pitchFamily="34" charset="0"/>
              </a:rPr>
              <a:t>Did it work</a:t>
            </a:r>
          </a:p>
        </p:txBody>
      </p:sp>
      <p:pic>
        <p:nvPicPr>
          <p:cNvPr id="122921" name="Picture 41" descr="MMj02347000000[1]"/>
          <p:cNvPicPr>
            <a:picLocks noChangeAspect="1" noChangeArrowheads="1" noCrop="1"/>
          </p:cNvPicPr>
          <p:nvPr/>
        </p:nvPicPr>
        <p:blipFill>
          <a:blip r:embed="rId2" cstate="print"/>
          <a:srcRect/>
          <a:stretch>
            <a:fillRect/>
          </a:stretch>
        </p:blipFill>
        <p:spPr bwMode="auto">
          <a:xfrm>
            <a:off x="565150" y="3998120"/>
            <a:ext cx="1193800" cy="826294"/>
          </a:xfrm>
          <a:prstGeom prst="rect">
            <a:avLst/>
          </a:prstGeom>
          <a:noFill/>
        </p:spPr>
      </p:pic>
      <p:sp>
        <p:nvSpPr>
          <p:cNvPr id="122922" name="Text Box 42"/>
          <p:cNvSpPr txBox="1">
            <a:spLocks noChangeArrowheads="1"/>
          </p:cNvSpPr>
          <p:nvPr/>
        </p:nvSpPr>
        <p:spPr bwMode="auto">
          <a:xfrm>
            <a:off x="276227" y="3765947"/>
            <a:ext cx="1685925" cy="338554"/>
          </a:xfrm>
          <a:prstGeom prst="rect">
            <a:avLst/>
          </a:prstGeom>
          <a:noFill/>
          <a:ln w="9525">
            <a:noFill/>
            <a:miter lim="800000"/>
            <a:headEnd/>
            <a:tailEnd/>
          </a:ln>
          <a:effectLst/>
        </p:spPr>
        <p:txBody>
          <a:bodyPr lIns="91428" tIns="45713" rIns="91428" bIns="45713">
            <a:spAutoFit/>
          </a:bodyPr>
          <a:lstStyle/>
          <a:p>
            <a:pPr>
              <a:spcBef>
                <a:spcPct val="50000"/>
              </a:spcBef>
            </a:pPr>
            <a:r>
              <a:rPr lang="en-US" sz="1600" dirty="0">
                <a:latin typeface="Tahoma" pitchFamily="34" charset="0"/>
              </a:rPr>
              <a:t>Coding Practices</a:t>
            </a:r>
          </a:p>
        </p:txBody>
      </p:sp>
      <p:sp>
        <p:nvSpPr>
          <p:cNvPr id="122925" name="AutoShape 45"/>
          <p:cNvSpPr>
            <a:spLocks noChangeArrowheads="1"/>
          </p:cNvSpPr>
          <p:nvPr/>
        </p:nvSpPr>
        <p:spPr bwMode="auto">
          <a:xfrm>
            <a:off x="912813" y="3243264"/>
            <a:ext cx="406400" cy="478631"/>
          </a:xfrm>
          <a:prstGeom prst="upArrow">
            <a:avLst>
              <a:gd name="adj1" fmla="val 55630"/>
              <a:gd name="adj2" fmla="val 72794"/>
            </a:avLst>
          </a:prstGeom>
          <a:solidFill>
            <a:srgbClr val="969696"/>
          </a:solidFill>
          <a:ln w="9525">
            <a:solidFill>
              <a:schemeClr val="tx1"/>
            </a:solidFill>
            <a:miter lim="800000"/>
            <a:headEnd/>
            <a:tailEnd/>
          </a:ln>
          <a:effectLst/>
        </p:spPr>
        <p:txBody>
          <a:bodyPr wrap="none" lIns="91428" tIns="45713" rIns="91428" bIns="45713" anchor="ctr"/>
          <a:lstStyle/>
          <a:p>
            <a:endParaRPr lang="en-US"/>
          </a:p>
        </p:txBody>
      </p:sp>
      <p:sp>
        <p:nvSpPr>
          <p:cNvPr id="122931" name="Line 51"/>
          <p:cNvSpPr>
            <a:spLocks noChangeShapeType="1"/>
          </p:cNvSpPr>
          <p:nvPr/>
        </p:nvSpPr>
        <p:spPr bwMode="auto">
          <a:xfrm>
            <a:off x="1306513" y="2165747"/>
            <a:ext cx="0" cy="381000"/>
          </a:xfrm>
          <a:prstGeom prst="line">
            <a:avLst/>
          </a:prstGeom>
          <a:noFill/>
          <a:ln w="31750" cap="rnd">
            <a:solidFill>
              <a:schemeClr val="tx1"/>
            </a:solidFill>
            <a:prstDash val="sysDot"/>
            <a:round/>
            <a:headEnd/>
            <a:tailEnd/>
          </a:ln>
          <a:effectLst/>
        </p:spPr>
        <p:txBody>
          <a:bodyPr lIns="91428" tIns="45713" rIns="91428" bIns="45713"/>
          <a:lstStyle/>
          <a:p>
            <a:endParaRPr lang="en-US"/>
          </a:p>
        </p:txBody>
      </p:sp>
      <p:sp>
        <p:nvSpPr>
          <p:cNvPr id="122932" name="Line 52"/>
          <p:cNvSpPr>
            <a:spLocks noChangeShapeType="1"/>
          </p:cNvSpPr>
          <p:nvPr/>
        </p:nvSpPr>
        <p:spPr bwMode="auto">
          <a:xfrm>
            <a:off x="3543300" y="2165747"/>
            <a:ext cx="0" cy="381000"/>
          </a:xfrm>
          <a:prstGeom prst="line">
            <a:avLst/>
          </a:prstGeom>
          <a:noFill/>
          <a:ln w="31750" cap="rnd">
            <a:solidFill>
              <a:schemeClr val="tx1"/>
            </a:solidFill>
            <a:prstDash val="sysDot"/>
            <a:round/>
            <a:headEnd/>
            <a:tailEnd/>
          </a:ln>
          <a:effectLst/>
        </p:spPr>
        <p:txBody>
          <a:bodyPr lIns="91428" tIns="45713" rIns="91428" bIns="45713"/>
          <a:lstStyle/>
          <a:p>
            <a:endParaRPr lang="en-US"/>
          </a:p>
        </p:txBody>
      </p:sp>
      <p:sp>
        <p:nvSpPr>
          <p:cNvPr id="122933" name="Line 53"/>
          <p:cNvSpPr>
            <a:spLocks noChangeShapeType="1"/>
          </p:cNvSpPr>
          <p:nvPr/>
        </p:nvSpPr>
        <p:spPr bwMode="auto">
          <a:xfrm>
            <a:off x="5794375" y="2165747"/>
            <a:ext cx="0" cy="381000"/>
          </a:xfrm>
          <a:prstGeom prst="line">
            <a:avLst/>
          </a:prstGeom>
          <a:noFill/>
          <a:ln w="31750" cap="rnd">
            <a:solidFill>
              <a:schemeClr val="tx1"/>
            </a:solidFill>
            <a:prstDash val="sysDot"/>
            <a:round/>
            <a:headEnd/>
            <a:tailEnd/>
          </a:ln>
          <a:effectLst/>
        </p:spPr>
        <p:txBody>
          <a:bodyPr lIns="91428" tIns="45713" rIns="91428" bIns="45713"/>
          <a:lstStyle/>
          <a:p>
            <a:endParaRPr lang="en-US"/>
          </a:p>
        </p:txBody>
      </p:sp>
      <p:sp>
        <p:nvSpPr>
          <p:cNvPr id="122934" name="Line 54"/>
          <p:cNvSpPr>
            <a:spLocks noChangeShapeType="1"/>
          </p:cNvSpPr>
          <p:nvPr/>
        </p:nvSpPr>
        <p:spPr bwMode="auto">
          <a:xfrm>
            <a:off x="7912100" y="2165747"/>
            <a:ext cx="0" cy="381000"/>
          </a:xfrm>
          <a:prstGeom prst="line">
            <a:avLst/>
          </a:prstGeom>
          <a:noFill/>
          <a:ln w="31750" cap="rnd">
            <a:solidFill>
              <a:schemeClr val="tx1"/>
            </a:solidFill>
            <a:prstDash val="sysDot"/>
            <a:round/>
            <a:headEnd/>
            <a:tailEnd/>
          </a:ln>
          <a:effectLst/>
        </p:spPr>
        <p:txBody>
          <a:bodyPr lIns="91428" tIns="45713" rIns="91428" bIns="45713"/>
          <a:lstStyle/>
          <a:p>
            <a:endParaRPr lang="en-US"/>
          </a:p>
        </p:txBody>
      </p:sp>
      <p:sp>
        <p:nvSpPr>
          <p:cNvPr id="2" name="Footer Placeholder 1"/>
          <p:cNvSpPr>
            <a:spLocks noGrp="1"/>
          </p:cNvSpPr>
          <p:nvPr>
            <p:ph type="ftr" sz="quarter" idx="11"/>
          </p:nvPr>
        </p:nvSpPr>
        <p:spPr/>
        <p:txBody>
          <a:bodyPr/>
          <a:lstStyle/>
          <a:p>
            <a:r>
              <a:rPr lang="en-US" smtClean="0"/>
              <a:t>NIC, Lucknow</a:t>
            </a:r>
            <a:endParaRPr lang="en-US"/>
          </a:p>
        </p:txBody>
      </p:sp>
    </p:spTree>
    <p:extLst>
      <p:ext uri="{BB962C8B-B14F-4D97-AF65-F5344CB8AC3E}">
        <p14:creationId xmlns:p14="http://schemas.microsoft.com/office/powerpoint/2010/main" val="3839363492"/>
      </p:ext>
    </p:extLst>
  </p:cSld>
  <p:clrMapOvr>
    <a:masterClrMapping/>
  </p:clrMapOvr>
  <p:transition spd="med">
    <p:pull/>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457200" y="205980"/>
            <a:ext cx="7467600" cy="396478"/>
          </a:xfrm>
        </p:spPr>
        <p:txBody>
          <a:bodyPr>
            <a:normAutofit fontScale="90000"/>
          </a:bodyPr>
          <a:lstStyle/>
          <a:p>
            <a:r>
              <a:rPr lang="en-US" dirty="0" smtClean="0"/>
              <a:t>Recommendations</a:t>
            </a:r>
            <a:endParaRPr lang="en-US" i="1" dirty="0"/>
          </a:p>
        </p:txBody>
      </p:sp>
      <p:sp>
        <p:nvSpPr>
          <p:cNvPr id="121859" name="Rectangle 3"/>
          <p:cNvSpPr>
            <a:spLocks noGrp="1" noChangeArrowheads="1"/>
          </p:cNvSpPr>
          <p:nvPr>
            <p:ph idx="1"/>
          </p:nvPr>
        </p:nvSpPr>
        <p:spPr>
          <a:xfrm>
            <a:off x="457200" y="842963"/>
            <a:ext cx="8458200" cy="1257300"/>
          </a:xfrm>
        </p:spPr>
        <p:txBody>
          <a:bodyPr>
            <a:normAutofit fontScale="70000" lnSpcReduction="20000"/>
          </a:bodyPr>
          <a:lstStyle/>
          <a:p>
            <a:pPr marL="517455" indent="-517455">
              <a:lnSpc>
                <a:spcPct val="90000"/>
              </a:lnSpc>
              <a:spcBef>
                <a:spcPct val="50000"/>
              </a:spcBef>
            </a:pPr>
            <a:r>
              <a:rPr lang="en-US" dirty="0"/>
              <a:t>Scenario #3: Contracted Development</a:t>
            </a:r>
          </a:p>
          <a:p>
            <a:pPr marL="1379351" lvl="2" indent="-347616">
              <a:lnSpc>
                <a:spcPct val="90000"/>
              </a:lnSpc>
              <a:spcBef>
                <a:spcPct val="70000"/>
              </a:spcBef>
            </a:pPr>
            <a:r>
              <a:rPr lang="en-US" dirty="0"/>
              <a:t>Identify security requirements to be added to outsourced software development projects. </a:t>
            </a:r>
          </a:p>
          <a:p>
            <a:pPr marL="1379351" lvl="2" indent="-347616">
              <a:lnSpc>
                <a:spcPct val="90000"/>
              </a:lnSpc>
              <a:spcBef>
                <a:spcPct val="70000"/>
              </a:spcBef>
            </a:pPr>
            <a:r>
              <a:rPr lang="en-US" dirty="0"/>
              <a:t>Include them in the RFP and Contract</a:t>
            </a:r>
          </a:p>
        </p:txBody>
      </p:sp>
      <p:sp>
        <p:nvSpPr>
          <p:cNvPr id="25" name="Slide Number Placeholder 3"/>
          <p:cNvSpPr>
            <a:spLocks noGrp="1"/>
          </p:cNvSpPr>
          <p:nvPr>
            <p:ph type="sldNum" sz="quarter" idx="12"/>
          </p:nvPr>
        </p:nvSpPr>
        <p:spPr>
          <a:xfrm>
            <a:off x="8585200" y="4731544"/>
            <a:ext cx="406400" cy="171450"/>
          </a:xfrm>
          <a:prstGeom prst="rect">
            <a:avLst/>
          </a:prstGeom>
        </p:spPr>
        <p:txBody>
          <a:bodyPr/>
          <a:lstStyle/>
          <a:p>
            <a:fld id="{401B5819-2E02-4A79-9519-33B3298C1D81}" type="slidenum">
              <a:rPr lang="en-US"/>
              <a:pPr/>
              <a:t>69</a:t>
            </a:fld>
            <a:endParaRPr lang="en-US" dirty="0"/>
          </a:p>
        </p:txBody>
      </p:sp>
      <p:sp>
        <p:nvSpPr>
          <p:cNvPr id="121904" name="AutoShape 48"/>
          <p:cNvSpPr>
            <a:spLocks noChangeArrowheads="1"/>
          </p:cNvSpPr>
          <p:nvPr/>
        </p:nvSpPr>
        <p:spPr bwMode="auto">
          <a:xfrm rot="5400000">
            <a:off x="4866085" y="3113486"/>
            <a:ext cx="821531" cy="1295400"/>
          </a:xfrm>
          <a:prstGeom prst="flowChartPunchedTape">
            <a:avLst/>
          </a:prstGeom>
          <a:solidFill>
            <a:srgbClr val="FFFFFF"/>
          </a:solidFill>
          <a:ln w="9525">
            <a:solidFill>
              <a:srgbClr val="000000"/>
            </a:solidFill>
            <a:miter lim="800000"/>
            <a:headEnd/>
            <a:tailEnd/>
          </a:ln>
        </p:spPr>
        <p:txBody>
          <a:bodyPr lIns="91428" tIns="45713" rIns="91428" bIns="45713"/>
          <a:lstStyle/>
          <a:p>
            <a:endParaRPr lang="en-US"/>
          </a:p>
        </p:txBody>
      </p:sp>
      <p:sp>
        <p:nvSpPr>
          <p:cNvPr id="121905" name="Text Box 49"/>
          <p:cNvSpPr txBox="1">
            <a:spLocks noChangeArrowheads="1"/>
          </p:cNvSpPr>
          <p:nvPr/>
        </p:nvSpPr>
        <p:spPr bwMode="auto">
          <a:xfrm>
            <a:off x="4733927" y="3319464"/>
            <a:ext cx="989013" cy="507206"/>
          </a:xfrm>
          <a:prstGeom prst="rect">
            <a:avLst/>
          </a:prstGeom>
          <a:noFill/>
          <a:ln w="9525">
            <a:noFill/>
            <a:miter lim="800000"/>
            <a:headEnd/>
            <a:tailEnd/>
          </a:ln>
        </p:spPr>
        <p:txBody>
          <a:bodyPr lIns="91428" tIns="45713" rIns="91428" bIns="45713"/>
          <a:lstStyle/>
          <a:p>
            <a:pPr algn="ctr"/>
            <a:r>
              <a:rPr lang="en-US" sz="1400" b="1" dirty="0">
                <a:latin typeface="Cambria" pitchFamily="18" charset="0"/>
              </a:rPr>
              <a:t>RFP</a:t>
            </a:r>
            <a:r>
              <a:rPr lang="en-US" sz="1400" dirty="0">
                <a:latin typeface="Cambria" pitchFamily="18" charset="0"/>
              </a:rPr>
              <a:t> </a:t>
            </a:r>
          </a:p>
          <a:p>
            <a:pPr algn="ctr"/>
            <a:r>
              <a:rPr lang="en-US" sz="1200" dirty="0">
                <a:latin typeface="Cambria" pitchFamily="18" charset="0"/>
              </a:rPr>
              <a:t>Best Software Ever</a:t>
            </a:r>
            <a:endParaRPr lang="en-US" dirty="0"/>
          </a:p>
        </p:txBody>
      </p:sp>
      <p:pic>
        <p:nvPicPr>
          <p:cNvPr id="121884" name="Picture 28"/>
          <p:cNvPicPr>
            <a:picLocks noChangeAspect="1" noChangeArrowheads="1"/>
          </p:cNvPicPr>
          <p:nvPr/>
        </p:nvPicPr>
        <p:blipFill>
          <a:blip r:embed="rId2" cstate="print"/>
          <a:srcRect/>
          <a:stretch>
            <a:fillRect/>
          </a:stretch>
        </p:blipFill>
        <p:spPr bwMode="auto">
          <a:xfrm>
            <a:off x="3733802" y="3036094"/>
            <a:ext cx="620713" cy="1478756"/>
          </a:xfrm>
          <a:prstGeom prst="rect">
            <a:avLst/>
          </a:prstGeom>
          <a:noFill/>
          <a:ln w="9525">
            <a:noFill/>
            <a:miter lim="800000"/>
            <a:headEnd/>
            <a:tailEnd/>
          </a:ln>
        </p:spPr>
      </p:pic>
      <p:sp>
        <p:nvSpPr>
          <p:cNvPr id="121886" name="AutoShape 30"/>
          <p:cNvSpPr>
            <a:spLocks noChangeArrowheads="1"/>
          </p:cNvSpPr>
          <p:nvPr/>
        </p:nvSpPr>
        <p:spPr bwMode="auto">
          <a:xfrm rot="5400000">
            <a:off x="4656536" y="3309938"/>
            <a:ext cx="821531" cy="1295400"/>
          </a:xfrm>
          <a:prstGeom prst="flowChartPunchedTape">
            <a:avLst/>
          </a:prstGeom>
          <a:solidFill>
            <a:srgbClr val="FFFFFF"/>
          </a:solidFill>
          <a:ln w="9525">
            <a:solidFill>
              <a:srgbClr val="000000"/>
            </a:solidFill>
            <a:miter lim="800000"/>
            <a:headEnd/>
            <a:tailEnd/>
          </a:ln>
        </p:spPr>
        <p:txBody>
          <a:bodyPr lIns="91428" tIns="45713" rIns="91428" bIns="45713"/>
          <a:lstStyle/>
          <a:p>
            <a:endParaRPr lang="en-US"/>
          </a:p>
        </p:txBody>
      </p:sp>
      <p:sp>
        <p:nvSpPr>
          <p:cNvPr id="121887" name="Text Box 31"/>
          <p:cNvSpPr txBox="1">
            <a:spLocks noChangeArrowheads="1"/>
          </p:cNvSpPr>
          <p:nvPr/>
        </p:nvSpPr>
        <p:spPr bwMode="auto">
          <a:xfrm>
            <a:off x="4524377" y="3515917"/>
            <a:ext cx="989013" cy="507206"/>
          </a:xfrm>
          <a:prstGeom prst="rect">
            <a:avLst/>
          </a:prstGeom>
          <a:noFill/>
          <a:ln w="9525">
            <a:noFill/>
            <a:miter lim="800000"/>
            <a:headEnd/>
            <a:tailEnd/>
          </a:ln>
        </p:spPr>
        <p:txBody>
          <a:bodyPr lIns="91428" tIns="45713" rIns="91428" bIns="45713"/>
          <a:lstStyle/>
          <a:p>
            <a:pPr algn="ctr"/>
            <a:r>
              <a:rPr lang="en-US" sz="1400" b="1" dirty="0">
                <a:latin typeface="Cambria" pitchFamily="18" charset="0"/>
              </a:rPr>
              <a:t>Contract</a:t>
            </a:r>
            <a:r>
              <a:rPr lang="en-US" sz="1400" dirty="0">
                <a:latin typeface="Cambria" pitchFamily="18" charset="0"/>
              </a:rPr>
              <a:t> </a:t>
            </a:r>
            <a:r>
              <a:rPr lang="en-US" sz="1200" dirty="0">
                <a:latin typeface="Cambria" pitchFamily="18" charset="0"/>
              </a:rPr>
              <a:t>Best Software Ever</a:t>
            </a:r>
            <a:endParaRPr lang="en-US" dirty="0"/>
          </a:p>
        </p:txBody>
      </p:sp>
      <p:sp>
        <p:nvSpPr>
          <p:cNvPr id="121891" name="Line 35"/>
          <p:cNvSpPr>
            <a:spLocks noChangeShapeType="1"/>
          </p:cNvSpPr>
          <p:nvPr/>
        </p:nvSpPr>
        <p:spPr bwMode="auto">
          <a:xfrm flipH="1" flipV="1">
            <a:off x="4754565" y="4150519"/>
            <a:ext cx="860425" cy="0"/>
          </a:xfrm>
          <a:prstGeom prst="line">
            <a:avLst/>
          </a:prstGeom>
          <a:noFill/>
          <a:ln w="22225">
            <a:solidFill>
              <a:srgbClr val="000000"/>
            </a:solidFill>
            <a:prstDash val="sysDot"/>
            <a:round/>
            <a:headEnd/>
            <a:tailEnd/>
          </a:ln>
        </p:spPr>
        <p:txBody>
          <a:bodyPr lIns="91428" tIns="45713" rIns="91428" bIns="45713"/>
          <a:lstStyle/>
          <a:p>
            <a:endParaRPr lang="en-US"/>
          </a:p>
        </p:txBody>
      </p:sp>
      <p:sp>
        <p:nvSpPr>
          <p:cNvPr id="121892" name="Line 36"/>
          <p:cNvSpPr>
            <a:spLocks noChangeShapeType="1"/>
          </p:cNvSpPr>
          <p:nvPr/>
        </p:nvSpPr>
        <p:spPr bwMode="auto">
          <a:xfrm flipH="1" flipV="1">
            <a:off x="4730752" y="4214813"/>
            <a:ext cx="860425" cy="0"/>
          </a:xfrm>
          <a:prstGeom prst="line">
            <a:avLst/>
          </a:prstGeom>
          <a:noFill/>
          <a:ln w="22225">
            <a:solidFill>
              <a:srgbClr val="000000"/>
            </a:solidFill>
            <a:prstDash val="sysDot"/>
            <a:round/>
            <a:headEnd/>
            <a:tailEnd/>
          </a:ln>
        </p:spPr>
        <p:txBody>
          <a:bodyPr lIns="91428" tIns="45713" rIns="91428" bIns="45713"/>
          <a:lstStyle/>
          <a:p>
            <a:endParaRPr lang="en-US"/>
          </a:p>
        </p:txBody>
      </p:sp>
      <p:sp>
        <p:nvSpPr>
          <p:cNvPr id="121893" name="Line 37"/>
          <p:cNvSpPr>
            <a:spLocks noChangeShapeType="1"/>
          </p:cNvSpPr>
          <p:nvPr/>
        </p:nvSpPr>
        <p:spPr bwMode="auto">
          <a:xfrm flipH="1" flipV="1">
            <a:off x="4719640" y="4279106"/>
            <a:ext cx="858837" cy="0"/>
          </a:xfrm>
          <a:prstGeom prst="line">
            <a:avLst/>
          </a:prstGeom>
          <a:noFill/>
          <a:ln w="22225">
            <a:solidFill>
              <a:srgbClr val="000000"/>
            </a:solidFill>
            <a:prstDash val="sysDot"/>
            <a:round/>
            <a:headEnd/>
            <a:tailEnd/>
          </a:ln>
        </p:spPr>
        <p:txBody>
          <a:bodyPr lIns="91428" tIns="45713" rIns="91428" bIns="45713"/>
          <a:lstStyle/>
          <a:p>
            <a:endParaRPr lang="en-US"/>
          </a:p>
        </p:txBody>
      </p:sp>
      <p:pic>
        <p:nvPicPr>
          <p:cNvPr id="121894" name="Picture 38"/>
          <p:cNvPicPr>
            <a:picLocks noChangeAspect="1" noChangeArrowheads="1"/>
          </p:cNvPicPr>
          <p:nvPr/>
        </p:nvPicPr>
        <p:blipFill>
          <a:blip r:embed="rId3" cstate="print"/>
          <a:srcRect/>
          <a:stretch>
            <a:fillRect/>
          </a:stretch>
        </p:blipFill>
        <p:spPr bwMode="auto">
          <a:xfrm>
            <a:off x="6781800" y="3207545"/>
            <a:ext cx="1219200" cy="1185863"/>
          </a:xfrm>
          <a:prstGeom prst="rect">
            <a:avLst/>
          </a:prstGeom>
          <a:noFill/>
          <a:ln w="9525">
            <a:noFill/>
            <a:miter lim="800000"/>
            <a:headEnd/>
            <a:tailEnd/>
          </a:ln>
        </p:spPr>
      </p:pic>
      <p:pic>
        <p:nvPicPr>
          <p:cNvPr id="121895" name="Picture 39"/>
          <p:cNvPicPr>
            <a:picLocks noChangeAspect="1" noChangeArrowheads="1"/>
          </p:cNvPicPr>
          <p:nvPr/>
        </p:nvPicPr>
        <p:blipFill>
          <a:blip r:embed="rId4" cstate="print"/>
          <a:srcRect/>
          <a:stretch>
            <a:fillRect/>
          </a:stretch>
        </p:blipFill>
        <p:spPr bwMode="auto">
          <a:xfrm>
            <a:off x="685802" y="3264695"/>
            <a:ext cx="1781175" cy="1178719"/>
          </a:xfrm>
          <a:prstGeom prst="rect">
            <a:avLst/>
          </a:prstGeom>
          <a:noFill/>
          <a:ln w="9525">
            <a:noFill/>
            <a:miter lim="800000"/>
            <a:headEnd/>
            <a:tailEnd/>
          </a:ln>
        </p:spPr>
      </p:pic>
      <p:sp>
        <p:nvSpPr>
          <p:cNvPr id="121896" name="AutoShape 40"/>
          <p:cNvSpPr>
            <a:spLocks noChangeArrowheads="1"/>
          </p:cNvSpPr>
          <p:nvPr/>
        </p:nvSpPr>
        <p:spPr bwMode="auto">
          <a:xfrm flipH="1">
            <a:off x="6208713" y="3939778"/>
            <a:ext cx="533400" cy="285750"/>
          </a:xfrm>
          <a:custGeom>
            <a:avLst/>
            <a:gdLst>
              <a:gd name="G0" fmla="+- 11635 0 0"/>
              <a:gd name="G1" fmla="+- 6210 0 0"/>
              <a:gd name="G2" fmla="+- 21600 0 6210"/>
              <a:gd name="G3" fmla="+- 10800 0 6210"/>
              <a:gd name="G4" fmla="+- 21600 0 11635"/>
              <a:gd name="G5" fmla="*/ G4 G3 10800"/>
              <a:gd name="G6" fmla="+- 21600 0 G5"/>
              <a:gd name="T0" fmla="*/ 11635 w 21600"/>
              <a:gd name="T1" fmla="*/ 0 h 21600"/>
              <a:gd name="T2" fmla="*/ 0 w 21600"/>
              <a:gd name="T3" fmla="*/ 10800 h 21600"/>
              <a:gd name="T4" fmla="*/ 11635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635" y="0"/>
                </a:moveTo>
                <a:lnTo>
                  <a:pt x="11635" y="6210"/>
                </a:lnTo>
                <a:lnTo>
                  <a:pt x="3375" y="6210"/>
                </a:lnTo>
                <a:lnTo>
                  <a:pt x="3375" y="15390"/>
                </a:lnTo>
                <a:lnTo>
                  <a:pt x="11635" y="15390"/>
                </a:lnTo>
                <a:lnTo>
                  <a:pt x="11635" y="21600"/>
                </a:lnTo>
                <a:lnTo>
                  <a:pt x="21600" y="10800"/>
                </a:lnTo>
                <a:close/>
              </a:path>
              <a:path w="21600" h="21600">
                <a:moveTo>
                  <a:pt x="1350" y="6210"/>
                </a:moveTo>
                <a:lnTo>
                  <a:pt x="1350" y="15390"/>
                </a:lnTo>
                <a:lnTo>
                  <a:pt x="2700" y="15390"/>
                </a:lnTo>
                <a:lnTo>
                  <a:pt x="2700" y="6210"/>
                </a:lnTo>
                <a:close/>
              </a:path>
              <a:path w="21600" h="21600">
                <a:moveTo>
                  <a:pt x="0" y="6210"/>
                </a:moveTo>
                <a:lnTo>
                  <a:pt x="0" y="15390"/>
                </a:lnTo>
                <a:lnTo>
                  <a:pt x="675" y="15390"/>
                </a:lnTo>
                <a:lnTo>
                  <a:pt x="675" y="6210"/>
                </a:lnTo>
                <a:close/>
              </a:path>
            </a:pathLst>
          </a:custGeom>
          <a:solidFill>
            <a:schemeClr val="accent1"/>
          </a:solidFill>
          <a:ln w="9525">
            <a:solidFill>
              <a:schemeClr val="tx1"/>
            </a:solidFill>
            <a:miter lim="800000"/>
            <a:headEnd/>
            <a:tailEnd/>
          </a:ln>
          <a:effectLst/>
        </p:spPr>
        <p:txBody>
          <a:bodyPr wrap="none" lIns="91428" tIns="45713" rIns="91428" bIns="45713" anchor="ctr"/>
          <a:lstStyle/>
          <a:p>
            <a:endParaRPr lang="en-US"/>
          </a:p>
        </p:txBody>
      </p:sp>
      <p:sp>
        <p:nvSpPr>
          <p:cNvPr id="121897" name="AutoShape 41"/>
          <p:cNvSpPr>
            <a:spLocks noChangeArrowheads="1"/>
          </p:cNvSpPr>
          <p:nvPr/>
        </p:nvSpPr>
        <p:spPr bwMode="auto">
          <a:xfrm flipH="1">
            <a:off x="2895600" y="3950494"/>
            <a:ext cx="533400" cy="285750"/>
          </a:xfrm>
          <a:custGeom>
            <a:avLst/>
            <a:gdLst>
              <a:gd name="G0" fmla="+- 11635 0 0"/>
              <a:gd name="G1" fmla="+- 6210 0 0"/>
              <a:gd name="G2" fmla="+- 21600 0 6210"/>
              <a:gd name="G3" fmla="+- 10800 0 6210"/>
              <a:gd name="G4" fmla="+- 21600 0 11635"/>
              <a:gd name="G5" fmla="*/ G4 G3 10800"/>
              <a:gd name="G6" fmla="+- 21600 0 G5"/>
              <a:gd name="T0" fmla="*/ 11635 w 21600"/>
              <a:gd name="T1" fmla="*/ 0 h 21600"/>
              <a:gd name="T2" fmla="*/ 0 w 21600"/>
              <a:gd name="T3" fmla="*/ 10800 h 21600"/>
              <a:gd name="T4" fmla="*/ 11635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635" y="0"/>
                </a:moveTo>
                <a:lnTo>
                  <a:pt x="11635" y="6210"/>
                </a:lnTo>
                <a:lnTo>
                  <a:pt x="3375" y="6210"/>
                </a:lnTo>
                <a:lnTo>
                  <a:pt x="3375" y="15390"/>
                </a:lnTo>
                <a:lnTo>
                  <a:pt x="11635" y="15390"/>
                </a:lnTo>
                <a:lnTo>
                  <a:pt x="11635" y="21600"/>
                </a:lnTo>
                <a:lnTo>
                  <a:pt x="21600" y="10800"/>
                </a:lnTo>
                <a:close/>
              </a:path>
              <a:path w="21600" h="21600">
                <a:moveTo>
                  <a:pt x="1350" y="6210"/>
                </a:moveTo>
                <a:lnTo>
                  <a:pt x="1350" y="15390"/>
                </a:lnTo>
                <a:lnTo>
                  <a:pt x="2700" y="15390"/>
                </a:lnTo>
                <a:lnTo>
                  <a:pt x="2700" y="6210"/>
                </a:lnTo>
                <a:close/>
              </a:path>
              <a:path w="21600" h="21600">
                <a:moveTo>
                  <a:pt x="0" y="6210"/>
                </a:moveTo>
                <a:lnTo>
                  <a:pt x="0" y="15390"/>
                </a:lnTo>
                <a:lnTo>
                  <a:pt x="675" y="15390"/>
                </a:lnTo>
                <a:lnTo>
                  <a:pt x="675" y="6210"/>
                </a:lnTo>
                <a:close/>
              </a:path>
            </a:pathLst>
          </a:custGeom>
          <a:solidFill>
            <a:schemeClr val="accent1"/>
          </a:solidFill>
          <a:ln w="9525">
            <a:solidFill>
              <a:schemeClr val="tx1"/>
            </a:solidFill>
            <a:miter lim="800000"/>
            <a:headEnd/>
            <a:tailEnd/>
          </a:ln>
          <a:effectLst/>
        </p:spPr>
        <p:txBody>
          <a:bodyPr wrap="none" lIns="91428" tIns="45713" rIns="91428" bIns="45713" anchor="ctr"/>
          <a:lstStyle/>
          <a:p>
            <a:endParaRPr lang="en-US"/>
          </a:p>
        </p:txBody>
      </p:sp>
      <p:sp>
        <p:nvSpPr>
          <p:cNvPr id="121898" name="AutoShape 42"/>
          <p:cNvSpPr>
            <a:spLocks noChangeArrowheads="1"/>
          </p:cNvSpPr>
          <p:nvPr/>
        </p:nvSpPr>
        <p:spPr bwMode="auto">
          <a:xfrm>
            <a:off x="7118350" y="2307431"/>
            <a:ext cx="1752600" cy="742950"/>
          </a:xfrm>
          <a:prstGeom prst="cloudCallout">
            <a:avLst>
              <a:gd name="adj1" fmla="val -27537"/>
              <a:gd name="adj2" fmla="val 66986"/>
            </a:avLst>
          </a:prstGeom>
          <a:ln>
            <a:headEnd/>
            <a:tailEnd/>
          </a:ln>
        </p:spPr>
        <p:style>
          <a:lnRef idx="2">
            <a:schemeClr val="accent1"/>
          </a:lnRef>
          <a:fillRef idx="1">
            <a:schemeClr val="lt1"/>
          </a:fillRef>
          <a:effectRef idx="0">
            <a:schemeClr val="accent1"/>
          </a:effectRef>
          <a:fontRef idx="minor">
            <a:schemeClr val="dk1"/>
          </a:fontRef>
        </p:style>
        <p:txBody>
          <a:bodyPr lIns="91428" tIns="45713" rIns="91428" bIns="45713"/>
          <a:lstStyle/>
          <a:p>
            <a:pPr algn="ctr"/>
            <a:r>
              <a:rPr lang="en-US" sz="1400" dirty="0"/>
              <a:t>I need cool Software</a:t>
            </a:r>
          </a:p>
        </p:txBody>
      </p:sp>
      <p:sp>
        <p:nvSpPr>
          <p:cNvPr id="121899" name="AutoShape 43"/>
          <p:cNvSpPr>
            <a:spLocks noChangeArrowheads="1"/>
          </p:cNvSpPr>
          <p:nvPr/>
        </p:nvSpPr>
        <p:spPr bwMode="auto">
          <a:xfrm>
            <a:off x="2889250" y="2171700"/>
            <a:ext cx="2133600" cy="742950"/>
          </a:xfrm>
          <a:prstGeom prst="cloudCallout">
            <a:avLst>
              <a:gd name="adj1" fmla="val 6995"/>
              <a:gd name="adj2" fmla="val 65222"/>
            </a:avLst>
          </a:prstGeom>
          <a:ln>
            <a:headEnd/>
            <a:tailEnd/>
          </a:ln>
        </p:spPr>
        <p:style>
          <a:lnRef idx="2">
            <a:schemeClr val="accent1"/>
          </a:lnRef>
          <a:fillRef idx="1">
            <a:schemeClr val="lt1"/>
          </a:fillRef>
          <a:effectRef idx="0">
            <a:schemeClr val="accent1"/>
          </a:effectRef>
          <a:fontRef idx="minor">
            <a:schemeClr val="dk1"/>
          </a:fontRef>
        </p:style>
        <p:txBody>
          <a:bodyPr lIns="91428" tIns="45713" rIns="91428" bIns="45713"/>
          <a:lstStyle/>
          <a:p>
            <a:pPr algn="ctr"/>
            <a:r>
              <a:rPr lang="en-US" sz="1400" dirty="0"/>
              <a:t>We can build anything</a:t>
            </a:r>
          </a:p>
        </p:txBody>
      </p:sp>
      <p:sp>
        <p:nvSpPr>
          <p:cNvPr id="121900" name="AutoShape 44"/>
          <p:cNvSpPr>
            <a:spLocks noChangeArrowheads="1"/>
          </p:cNvSpPr>
          <p:nvPr/>
        </p:nvSpPr>
        <p:spPr bwMode="auto">
          <a:xfrm>
            <a:off x="225425" y="2296716"/>
            <a:ext cx="2209800" cy="742950"/>
          </a:xfrm>
          <a:prstGeom prst="cloudCallout">
            <a:avLst>
              <a:gd name="adj1" fmla="val -13292"/>
              <a:gd name="adj2" fmla="val 82051"/>
            </a:avLst>
          </a:prstGeom>
          <a:ln>
            <a:headEnd/>
            <a:tailEnd/>
          </a:ln>
        </p:spPr>
        <p:style>
          <a:lnRef idx="2">
            <a:schemeClr val="accent1"/>
          </a:lnRef>
          <a:fillRef idx="1">
            <a:schemeClr val="lt1"/>
          </a:fillRef>
          <a:effectRef idx="0">
            <a:schemeClr val="accent1"/>
          </a:effectRef>
          <a:fontRef idx="minor">
            <a:schemeClr val="dk1"/>
          </a:fontRef>
        </p:style>
        <p:txBody>
          <a:bodyPr lIns="91428" tIns="45713" rIns="91428" bIns="45713"/>
          <a:lstStyle/>
          <a:p>
            <a:pPr algn="ctr"/>
            <a:r>
              <a:rPr lang="en-US" sz="1600" dirty="0"/>
              <a:t>How do I make it work</a:t>
            </a:r>
          </a:p>
        </p:txBody>
      </p:sp>
      <p:sp>
        <p:nvSpPr>
          <p:cNvPr id="121901" name="Text Box 45"/>
          <p:cNvSpPr txBox="1">
            <a:spLocks noChangeArrowheads="1"/>
          </p:cNvSpPr>
          <p:nvPr/>
        </p:nvSpPr>
        <p:spPr bwMode="auto">
          <a:xfrm>
            <a:off x="6858001" y="4475561"/>
            <a:ext cx="1295400" cy="30776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1428" tIns="45713" rIns="91428" bIns="45713">
            <a:spAutoFit/>
          </a:bodyPr>
          <a:lstStyle/>
          <a:p>
            <a:pPr>
              <a:spcBef>
                <a:spcPct val="50000"/>
              </a:spcBef>
            </a:pPr>
            <a:r>
              <a:rPr lang="en-US" sz="1400" b="1" dirty="0"/>
              <a:t>Customer</a:t>
            </a:r>
          </a:p>
        </p:txBody>
      </p:sp>
      <p:sp>
        <p:nvSpPr>
          <p:cNvPr id="121902" name="Text Box 46"/>
          <p:cNvSpPr txBox="1">
            <a:spLocks noChangeArrowheads="1"/>
          </p:cNvSpPr>
          <p:nvPr/>
        </p:nvSpPr>
        <p:spPr bwMode="auto">
          <a:xfrm>
            <a:off x="3886200" y="4475561"/>
            <a:ext cx="1143000" cy="30776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1428" tIns="45713" rIns="91428" bIns="45713">
            <a:spAutoFit/>
          </a:bodyPr>
          <a:lstStyle/>
          <a:p>
            <a:pPr>
              <a:spcBef>
                <a:spcPct val="50000"/>
              </a:spcBef>
            </a:pPr>
            <a:r>
              <a:rPr lang="en-US" sz="1400" b="1" dirty="0"/>
              <a:t>Salesman</a:t>
            </a:r>
          </a:p>
        </p:txBody>
      </p:sp>
      <p:sp>
        <p:nvSpPr>
          <p:cNvPr id="121903" name="Text Box 47"/>
          <p:cNvSpPr txBox="1">
            <a:spLocks noChangeArrowheads="1"/>
          </p:cNvSpPr>
          <p:nvPr/>
        </p:nvSpPr>
        <p:spPr bwMode="auto">
          <a:xfrm>
            <a:off x="1066800" y="4475561"/>
            <a:ext cx="1600200" cy="33854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1428" tIns="45713" rIns="91428" bIns="45713">
            <a:spAutoFit/>
          </a:bodyPr>
          <a:lstStyle/>
          <a:p>
            <a:pPr>
              <a:spcBef>
                <a:spcPct val="50000"/>
              </a:spcBef>
            </a:pPr>
            <a:r>
              <a:rPr lang="en-US" sz="1600" b="1" dirty="0"/>
              <a:t>Programmer</a:t>
            </a:r>
          </a:p>
        </p:txBody>
      </p:sp>
      <p:pic>
        <p:nvPicPr>
          <p:cNvPr id="121910" name="Picture 54" descr="MMj02347000000[1]"/>
          <p:cNvPicPr>
            <a:picLocks noChangeAspect="1" noChangeArrowheads="1" noCrop="1"/>
          </p:cNvPicPr>
          <p:nvPr/>
        </p:nvPicPr>
        <p:blipFill>
          <a:blip r:embed="rId5" cstate="print"/>
          <a:srcRect/>
          <a:stretch>
            <a:fillRect/>
          </a:stretch>
        </p:blipFill>
        <p:spPr bwMode="auto">
          <a:xfrm>
            <a:off x="5557838" y="2537222"/>
            <a:ext cx="1193800" cy="826294"/>
          </a:xfrm>
          <a:prstGeom prst="rect">
            <a:avLst/>
          </a:prstGeom>
          <a:noFill/>
        </p:spPr>
      </p:pic>
      <p:sp>
        <p:nvSpPr>
          <p:cNvPr id="121911" name="Text Box 55"/>
          <p:cNvSpPr txBox="1">
            <a:spLocks noChangeArrowheads="1"/>
          </p:cNvSpPr>
          <p:nvPr/>
        </p:nvSpPr>
        <p:spPr bwMode="auto">
          <a:xfrm>
            <a:off x="5240338" y="2283620"/>
            <a:ext cx="1860550" cy="338554"/>
          </a:xfrm>
          <a:prstGeom prst="rect">
            <a:avLst/>
          </a:prstGeom>
          <a:noFill/>
          <a:ln w="9525">
            <a:noFill/>
            <a:miter lim="800000"/>
            <a:headEnd/>
            <a:tailEnd/>
          </a:ln>
          <a:effectLst/>
        </p:spPr>
        <p:txBody>
          <a:bodyPr lIns="91428" tIns="45713" rIns="91428" bIns="45713">
            <a:spAutoFit/>
          </a:bodyPr>
          <a:lstStyle/>
          <a:p>
            <a:pPr>
              <a:spcBef>
                <a:spcPct val="50000"/>
              </a:spcBef>
            </a:pPr>
            <a:r>
              <a:rPr lang="en-US" sz="1600" dirty="0">
                <a:latin typeface="Tahoma" pitchFamily="34" charset="0"/>
              </a:rPr>
              <a:t>Coding Practices</a:t>
            </a:r>
          </a:p>
        </p:txBody>
      </p:sp>
      <p:sp>
        <p:nvSpPr>
          <p:cNvPr id="121912" name="Line 56"/>
          <p:cNvSpPr>
            <a:spLocks noChangeShapeType="1"/>
          </p:cNvSpPr>
          <p:nvPr/>
        </p:nvSpPr>
        <p:spPr bwMode="auto">
          <a:xfrm flipH="1">
            <a:off x="5254625" y="2894411"/>
            <a:ext cx="406400" cy="390525"/>
          </a:xfrm>
          <a:prstGeom prst="line">
            <a:avLst/>
          </a:prstGeom>
          <a:noFill/>
          <a:ln w="123825">
            <a:solidFill>
              <a:srgbClr val="808080"/>
            </a:solidFill>
            <a:round/>
            <a:headEnd/>
            <a:tailEnd type="triangle" w="med" len="med"/>
          </a:ln>
          <a:effectLst/>
        </p:spPr>
        <p:txBody>
          <a:bodyPr lIns="91428" tIns="45713" rIns="91428" bIns="45713"/>
          <a:lstStyle/>
          <a:p>
            <a:endParaRPr lang="en-US"/>
          </a:p>
        </p:txBody>
      </p:sp>
      <p:sp>
        <p:nvSpPr>
          <p:cNvPr id="2" name="Footer Placeholder 1"/>
          <p:cNvSpPr>
            <a:spLocks noGrp="1"/>
          </p:cNvSpPr>
          <p:nvPr>
            <p:ph type="ftr" sz="quarter" idx="11"/>
          </p:nvPr>
        </p:nvSpPr>
        <p:spPr/>
        <p:txBody>
          <a:bodyPr/>
          <a:lstStyle/>
          <a:p>
            <a:r>
              <a:rPr lang="en-US" smtClean="0"/>
              <a:t>NIC, Lucknow</a:t>
            </a:r>
            <a:endParaRPr lang="en-US"/>
          </a:p>
        </p:txBody>
      </p:sp>
    </p:spTree>
    <p:extLst>
      <p:ext uri="{BB962C8B-B14F-4D97-AF65-F5344CB8AC3E}">
        <p14:creationId xmlns:p14="http://schemas.microsoft.com/office/powerpoint/2010/main" val="3097881900"/>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7467600" cy="651271"/>
          </a:xfrm>
        </p:spPr>
        <p:txBody>
          <a:bodyPr>
            <a:normAutofit fontScale="90000"/>
          </a:bodyPr>
          <a:lstStyle/>
          <a:p>
            <a:r>
              <a:rPr lang="en-US" dirty="0" smtClean="0"/>
              <a:t>Trends – III …</a:t>
            </a:r>
            <a:endParaRPr lang="en-US" dirty="0"/>
          </a:p>
        </p:txBody>
      </p:sp>
      <p:sp>
        <p:nvSpPr>
          <p:cNvPr id="3" name="Content Placeholder 2"/>
          <p:cNvSpPr>
            <a:spLocks noGrp="1"/>
          </p:cNvSpPr>
          <p:nvPr>
            <p:ph idx="1"/>
          </p:nvPr>
        </p:nvSpPr>
        <p:spPr>
          <a:xfrm>
            <a:off x="472068" y="1200150"/>
            <a:ext cx="8077200" cy="3655314"/>
          </a:xfrm>
        </p:spPr>
        <p:txBody>
          <a:bodyPr>
            <a:normAutofit/>
          </a:bodyPr>
          <a:lstStyle/>
          <a:p>
            <a:r>
              <a:rPr lang="en-US" sz="2400" dirty="0" smtClean="0"/>
              <a:t>In year 2018 &amp; 2019 we are seeing a large increase of in number of </a:t>
            </a:r>
            <a:r>
              <a:rPr lang="en-US" sz="2400" dirty="0" smtClean="0">
                <a:solidFill>
                  <a:srgbClr val="FFFF00"/>
                </a:solidFill>
              </a:rPr>
              <a:t>application vulnerability</a:t>
            </a:r>
            <a:r>
              <a:rPr lang="en-US" sz="2400" dirty="0" smtClean="0"/>
              <a:t>.</a:t>
            </a:r>
          </a:p>
          <a:p>
            <a:r>
              <a:rPr lang="en-US" sz="2400" dirty="0" smtClean="0"/>
              <a:t>Majorly they were related to </a:t>
            </a:r>
          </a:p>
          <a:p>
            <a:pPr lvl="1"/>
            <a:r>
              <a:rPr lang="en-US" sz="2000" dirty="0" smtClean="0">
                <a:solidFill>
                  <a:srgbClr val="FFFF00"/>
                </a:solidFill>
              </a:rPr>
              <a:t>Injection</a:t>
            </a:r>
            <a:r>
              <a:rPr lang="en-US" sz="2000" dirty="0" smtClean="0"/>
              <a:t> (</a:t>
            </a:r>
            <a:r>
              <a:rPr lang="en-US" sz="2000" dirty="0" err="1" smtClean="0"/>
              <a:t>sql</a:t>
            </a:r>
            <a:r>
              <a:rPr lang="en-US" sz="2000" dirty="0" smtClean="0"/>
              <a:t>/object/command  injection)</a:t>
            </a:r>
          </a:p>
          <a:p>
            <a:pPr lvl="1"/>
            <a:r>
              <a:rPr lang="en-US" sz="2000" dirty="0" smtClean="0">
                <a:solidFill>
                  <a:srgbClr val="FFFF00"/>
                </a:solidFill>
              </a:rPr>
              <a:t>On CMS </a:t>
            </a:r>
            <a:r>
              <a:rPr lang="en-US" sz="2000" dirty="0" smtClean="0"/>
              <a:t>(</a:t>
            </a:r>
            <a:r>
              <a:rPr lang="en-US" sz="2000" dirty="0" err="1" smtClean="0"/>
              <a:t>wordpress</a:t>
            </a:r>
            <a:r>
              <a:rPr lang="en-US" sz="2000" dirty="0" smtClean="0"/>
              <a:t> &amp; </a:t>
            </a:r>
            <a:r>
              <a:rPr lang="en-US" sz="2000" dirty="0" err="1" smtClean="0"/>
              <a:t>drupal</a:t>
            </a:r>
            <a:r>
              <a:rPr lang="en-US" sz="2000" dirty="0" smtClean="0"/>
              <a:t>)</a:t>
            </a:r>
          </a:p>
          <a:p>
            <a:pPr lvl="1"/>
            <a:r>
              <a:rPr lang="en-US" sz="2000" dirty="0" smtClean="0"/>
              <a:t> </a:t>
            </a:r>
            <a:r>
              <a:rPr lang="en-US" sz="2000" dirty="0" err="1" smtClean="0">
                <a:solidFill>
                  <a:srgbClr val="FFFF00"/>
                </a:solidFill>
              </a:rPr>
              <a:t>IoT</a:t>
            </a:r>
            <a:r>
              <a:rPr lang="en-US" sz="2000" dirty="0" smtClean="0">
                <a:solidFill>
                  <a:srgbClr val="FFFF00"/>
                </a:solidFill>
              </a:rPr>
              <a:t> vulnerabilities </a:t>
            </a:r>
          </a:p>
          <a:p>
            <a:pPr lvl="1"/>
            <a:r>
              <a:rPr lang="en-US" sz="2000" dirty="0" smtClean="0">
                <a:solidFill>
                  <a:srgbClr val="FFFF00"/>
                </a:solidFill>
              </a:rPr>
              <a:t>Weak Authentication</a:t>
            </a:r>
          </a:p>
          <a:p>
            <a:pPr lvl="1"/>
            <a:r>
              <a:rPr lang="en-US" sz="2000" dirty="0" smtClean="0">
                <a:solidFill>
                  <a:srgbClr val="FFFF00"/>
                </a:solidFill>
              </a:rPr>
              <a:t>API Vulnerabilities</a:t>
            </a:r>
            <a:r>
              <a:rPr lang="en-US" sz="2000" dirty="0" smtClean="0"/>
              <a:t>         Slowly </a:t>
            </a:r>
          </a:p>
          <a:p>
            <a:pPr lvl="1"/>
            <a:endParaRPr lang="en-US" dirty="0" smtClean="0"/>
          </a:p>
        </p:txBody>
      </p:sp>
      <p:sp>
        <p:nvSpPr>
          <p:cNvPr id="4" name="Down Arrow 3"/>
          <p:cNvSpPr/>
          <p:nvPr/>
        </p:nvSpPr>
        <p:spPr>
          <a:xfrm flipV="1">
            <a:off x="4876800" y="2811180"/>
            <a:ext cx="228600" cy="228600"/>
          </a:xfrm>
          <a:prstGeom prst="downArrow">
            <a:avLst/>
          </a:prstGeom>
        </p:spPr>
        <p:style>
          <a:lnRef idx="2">
            <a:schemeClr val="dk1"/>
          </a:lnRef>
          <a:fillRef idx="1">
            <a:schemeClr val="lt1"/>
          </a:fillRef>
          <a:effectRef idx="0">
            <a:schemeClr val="dk1"/>
          </a:effectRef>
          <a:fontRef idx="minor">
            <a:schemeClr val="dk1"/>
          </a:fontRef>
        </p:style>
        <p:txBody>
          <a:bodyPr lIns="91428" tIns="45713" rIns="91428" bIns="45713" rtlCol="0" anchor="ctr"/>
          <a:lstStyle/>
          <a:p>
            <a:pPr algn="ctr"/>
            <a:endParaRPr lang="en-US"/>
          </a:p>
        </p:txBody>
      </p:sp>
      <p:sp>
        <p:nvSpPr>
          <p:cNvPr id="5" name="Down Arrow 4"/>
          <p:cNvSpPr/>
          <p:nvPr/>
        </p:nvSpPr>
        <p:spPr>
          <a:xfrm flipV="1">
            <a:off x="6248400" y="2419350"/>
            <a:ext cx="228600" cy="228600"/>
          </a:xfrm>
          <a:prstGeom prst="downArrow">
            <a:avLst/>
          </a:prstGeom>
        </p:spPr>
        <p:style>
          <a:lnRef idx="2">
            <a:schemeClr val="dk1"/>
          </a:lnRef>
          <a:fillRef idx="1">
            <a:schemeClr val="lt1"/>
          </a:fillRef>
          <a:effectRef idx="0">
            <a:schemeClr val="dk1"/>
          </a:effectRef>
          <a:fontRef idx="minor">
            <a:schemeClr val="dk1"/>
          </a:fontRef>
        </p:style>
        <p:txBody>
          <a:bodyPr lIns="91428" tIns="45713" rIns="91428" bIns="45713" rtlCol="0" anchor="ctr"/>
          <a:lstStyle/>
          <a:p>
            <a:pPr algn="ctr"/>
            <a:endParaRPr lang="en-US"/>
          </a:p>
        </p:txBody>
      </p:sp>
      <p:sp>
        <p:nvSpPr>
          <p:cNvPr id="6" name="Down Arrow 5"/>
          <p:cNvSpPr/>
          <p:nvPr/>
        </p:nvSpPr>
        <p:spPr>
          <a:xfrm>
            <a:off x="3738756" y="3230496"/>
            <a:ext cx="228600" cy="228600"/>
          </a:xfrm>
          <a:prstGeom prst="downArrow">
            <a:avLst/>
          </a:prstGeom>
        </p:spPr>
        <p:style>
          <a:lnRef idx="2">
            <a:schemeClr val="dk1"/>
          </a:lnRef>
          <a:fillRef idx="1">
            <a:schemeClr val="lt1"/>
          </a:fillRef>
          <a:effectRef idx="0">
            <a:schemeClr val="dk1"/>
          </a:effectRef>
          <a:fontRef idx="minor">
            <a:schemeClr val="dk1"/>
          </a:fontRef>
        </p:style>
        <p:txBody>
          <a:bodyPr lIns="91428" tIns="45713" rIns="91428" bIns="45713" rtlCol="0" anchor="ctr"/>
          <a:lstStyle/>
          <a:p>
            <a:pPr algn="ctr"/>
            <a:endParaRPr lang="en-US"/>
          </a:p>
        </p:txBody>
      </p:sp>
      <p:sp>
        <p:nvSpPr>
          <p:cNvPr id="7" name="Down Arrow 6"/>
          <p:cNvSpPr/>
          <p:nvPr/>
        </p:nvSpPr>
        <p:spPr>
          <a:xfrm>
            <a:off x="3738756" y="3545052"/>
            <a:ext cx="228600" cy="228600"/>
          </a:xfrm>
          <a:prstGeom prst="downArrow">
            <a:avLst/>
          </a:prstGeom>
        </p:spPr>
        <p:style>
          <a:lnRef idx="2">
            <a:schemeClr val="dk1"/>
          </a:lnRef>
          <a:fillRef idx="1">
            <a:schemeClr val="lt1"/>
          </a:fillRef>
          <a:effectRef idx="0">
            <a:schemeClr val="dk1"/>
          </a:effectRef>
          <a:fontRef idx="minor">
            <a:schemeClr val="dk1"/>
          </a:fontRef>
        </p:style>
        <p:txBody>
          <a:bodyPr lIns="91428" tIns="45713" rIns="91428" bIns="45713" rtlCol="0" anchor="ctr"/>
          <a:lstStyle/>
          <a:p>
            <a:pPr algn="ctr"/>
            <a:endParaRPr lang="en-US"/>
          </a:p>
        </p:txBody>
      </p:sp>
      <p:sp>
        <p:nvSpPr>
          <p:cNvPr id="8" name="Down Arrow 7"/>
          <p:cNvSpPr/>
          <p:nvPr/>
        </p:nvSpPr>
        <p:spPr>
          <a:xfrm flipV="1">
            <a:off x="3510156" y="3849852"/>
            <a:ext cx="228600" cy="228600"/>
          </a:xfrm>
          <a:prstGeom prst="downArrow">
            <a:avLst/>
          </a:prstGeom>
        </p:spPr>
        <p:style>
          <a:lnRef idx="2">
            <a:schemeClr val="dk1"/>
          </a:lnRef>
          <a:fillRef idx="1">
            <a:schemeClr val="lt1"/>
          </a:fillRef>
          <a:effectRef idx="0">
            <a:schemeClr val="dk1"/>
          </a:effectRef>
          <a:fontRef idx="minor">
            <a:schemeClr val="dk1"/>
          </a:fontRef>
        </p:style>
        <p:txBody>
          <a:bodyPr lIns="91428" tIns="45713" rIns="91428" bIns="45713" rtlCol="0" anchor="ctr"/>
          <a:lstStyle/>
          <a:p>
            <a:pPr algn="ctr"/>
            <a:endParaRPr lang="en-US"/>
          </a:p>
        </p:txBody>
      </p:sp>
      <p:sp>
        <p:nvSpPr>
          <p:cNvPr id="9" name="Title 1"/>
          <p:cNvSpPr txBox="1">
            <a:spLocks/>
          </p:cNvSpPr>
          <p:nvPr/>
        </p:nvSpPr>
        <p:spPr>
          <a:xfrm>
            <a:off x="914400" y="110729"/>
            <a:ext cx="7467600" cy="708421"/>
          </a:xfrm>
          <a:prstGeom prst="rect">
            <a:avLst/>
          </a:prstGeom>
        </p:spPr>
        <p:style>
          <a:lnRef idx="0">
            <a:schemeClr val="accent1"/>
          </a:lnRef>
          <a:fillRef idx="3">
            <a:schemeClr val="accent1"/>
          </a:fillRef>
          <a:effectRef idx="3">
            <a:schemeClr val="accent1"/>
          </a:effectRef>
          <a:fontRef idx="minor">
            <a:schemeClr val="lt1"/>
          </a:fontRef>
        </p:style>
        <p:txBody>
          <a:bodyPr rIns="91440" anchor="b">
            <a:normAutofit fontScale="90000" lnSpcReduction="10000"/>
            <a:scene3d>
              <a:camera prst="orthographicFront"/>
              <a:lightRig rig="soft" dir="t">
                <a:rot lat="0" lon="0" rev="2400000"/>
              </a:lightRig>
            </a:scene3d>
            <a:sp3d>
              <a:bevelT w="19050" h="12700"/>
            </a:sp3d>
          </a:bodyPr>
          <a:lstStyle/>
          <a:p>
            <a:pPr marL="54864" marR="0" lvl="0" indent="0" algn="r" defTabSz="914400" rtl="0" eaLnBrk="1" fontAlgn="auto" latinLnBrk="0" hangingPunct="1">
              <a:lnSpc>
                <a:spcPct val="100000"/>
              </a:lnSpc>
              <a:spcBef>
                <a:spcPct val="0"/>
              </a:spcBef>
              <a:spcAft>
                <a:spcPts val="0"/>
              </a:spcAft>
              <a:buClrTx/>
              <a:buSzTx/>
              <a:buFontTx/>
              <a:buNone/>
              <a:tabLst/>
              <a:defRPr/>
            </a:pPr>
            <a:r>
              <a:rPr kumimoji="0" lang="en-US" sz="4600" b="0" i="0" u="none" strike="noStrike" kern="1200" cap="none" spc="0" normalizeH="0" baseline="0" noProof="0" dirty="0" smtClean="0">
                <a:ln>
                  <a:noFill/>
                </a:ln>
                <a:solidFill>
                  <a:schemeClr val="lt1"/>
                </a:solidFill>
                <a:effectLst>
                  <a:outerShdw blurRad="38100" dist="25500" dir="5400000" algn="tl" rotWithShape="0">
                    <a:srgbClr val="000000">
                      <a:satMod val="180000"/>
                      <a:alpha val="75000"/>
                    </a:srgbClr>
                  </a:outerShdw>
                </a:effectLst>
                <a:uLnTx/>
                <a:uFillTx/>
                <a:latin typeface="+mn-lt"/>
                <a:ea typeface="+mn-ea"/>
                <a:cs typeface="+mn-cs"/>
              </a:rPr>
              <a:t>Trends - III</a:t>
            </a:r>
            <a:endParaRPr kumimoji="0" lang="en-US" sz="4600" b="0" i="0" u="none" strike="noStrike" kern="1200" cap="none" spc="0" normalizeH="0" baseline="0" noProof="0" dirty="0">
              <a:ln>
                <a:noFill/>
              </a:ln>
              <a:solidFill>
                <a:schemeClr val="lt1"/>
              </a:solidFill>
              <a:effectLst>
                <a:outerShdw blurRad="38100" dist="25500" dir="5400000" algn="tl" rotWithShape="0">
                  <a:srgbClr val="000000">
                    <a:satMod val="180000"/>
                    <a:alpha val="75000"/>
                  </a:srgbClr>
                </a:outerShdw>
              </a:effectLst>
              <a:uLnTx/>
              <a:uFillTx/>
              <a:latin typeface="+mn-lt"/>
              <a:ea typeface="+mn-ea"/>
              <a:cs typeface="+mn-cs"/>
            </a:endParaRPr>
          </a:p>
        </p:txBody>
      </p:sp>
      <p:sp>
        <p:nvSpPr>
          <p:cNvPr id="10" name="Footer Placeholder 9"/>
          <p:cNvSpPr>
            <a:spLocks noGrp="1"/>
          </p:cNvSpPr>
          <p:nvPr>
            <p:ph type="ftr" sz="quarter" idx="11"/>
          </p:nvPr>
        </p:nvSpPr>
        <p:spPr/>
        <p:txBody>
          <a:bodyPr/>
          <a:lstStyle/>
          <a:p>
            <a:r>
              <a:rPr lang="en-US" smtClean="0"/>
              <a:t>NIC, Lucknow</a:t>
            </a:r>
            <a:endParaRPr lang="en-US"/>
          </a:p>
        </p:txBody>
      </p:sp>
      <p:sp>
        <p:nvSpPr>
          <p:cNvPr id="11" name="Slide Number Placeholder 10"/>
          <p:cNvSpPr>
            <a:spLocks noGrp="1"/>
          </p:cNvSpPr>
          <p:nvPr>
            <p:ph type="sldNum" sz="quarter" idx="12"/>
          </p:nvPr>
        </p:nvSpPr>
        <p:spPr/>
        <p:txBody>
          <a:bodyPr/>
          <a:lstStyle/>
          <a:p>
            <a:fld id="{A3B9734E-3F9B-45C3-B944-4E3A09F2BDDF}" type="slidenum">
              <a:rPr lang="en-US" smtClean="0"/>
              <a:pPr/>
              <a:t>7</a:t>
            </a:fld>
            <a:endParaRPr lang="en-US"/>
          </a:p>
        </p:txBody>
      </p:sp>
      <p:sp>
        <p:nvSpPr>
          <p:cNvPr id="12" name="Rounded Rectangle 11"/>
          <p:cNvSpPr/>
          <p:nvPr/>
        </p:nvSpPr>
        <p:spPr>
          <a:xfrm>
            <a:off x="6248400" y="3459096"/>
            <a:ext cx="2390551" cy="101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Look around for the environment about the Applications and </a:t>
            </a:r>
            <a:r>
              <a:rPr lang="en-US" sz="1600" dirty="0" err="1" smtClean="0"/>
              <a:t>softwares</a:t>
            </a:r>
            <a:endParaRPr lang="en-US" sz="1600" dirty="0"/>
          </a:p>
        </p:txBody>
      </p:sp>
    </p:spTree>
  </p:cSld>
  <p:clrMapOvr>
    <a:masterClrMapping/>
  </p:clrMapOvr>
  <p:transition spd="med">
    <p:pull/>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3"/>
          <p:cNvSpPr>
            <a:spLocks noGrp="1" noChangeArrowheads="1"/>
          </p:cNvSpPr>
          <p:nvPr>
            <p:ph idx="1"/>
          </p:nvPr>
        </p:nvSpPr>
        <p:spPr>
          <a:xfrm>
            <a:off x="457201" y="971551"/>
            <a:ext cx="8305800" cy="3623072"/>
          </a:xfrm>
        </p:spPr>
        <p:txBody>
          <a:bodyPr/>
          <a:lstStyle/>
          <a:p>
            <a:pPr marL="517455" indent="-517455">
              <a:lnSpc>
                <a:spcPct val="90000"/>
              </a:lnSpc>
              <a:spcBef>
                <a:spcPct val="50000"/>
              </a:spcBef>
            </a:pPr>
            <a:endParaRPr lang="en-US" dirty="0"/>
          </a:p>
          <a:p>
            <a:pPr marL="517455" indent="-517455">
              <a:lnSpc>
                <a:spcPct val="90000"/>
              </a:lnSpc>
              <a:spcBef>
                <a:spcPct val="50000"/>
              </a:spcBef>
            </a:pPr>
            <a:endParaRPr lang="en-US" dirty="0"/>
          </a:p>
        </p:txBody>
      </p:sp>
      <p:sp>
        <p:nvSpPr>
          <p:cNvPr id="5" name="Slide Number Placeholder 3"/>
          <p:cNvSpPr>
            <a:spLocks noGrp="1"/>
          </p:cNvSpPr>
          <p:nvPr>
            <p:ph type="sldNum" sz="quarter" idx="12"/>
          </p:nvPr>
        </p:nvSpPr>
        <p:spPr>
          <a:xfrm>
            <a:off x="8559801" y="143396"/>
            <a:ext cx="406400" cy="171450"/>
          </a:xfrm>
          <a:prstGeom prst="rect">
            <a:avLst/>
          </a:prstGeom>
        </p:spPr>
        <p:txBody>
          <a:bodyPr/>
          <a:lstStyle/>
          <a:p>
            <a:fld id="{F7622AAC-469B-4FCD-9CBE-8008400E63B4}" type="slidenum">
              <a:rPr lang="en-US" smtClean="0">
                <a:solidFill>
                  <a:srgbClr val="FFFF00"/>
                </a:solidFill>
              </a:rPr>
              <a:t>70</a:t>
            </a:fld>
            <a:endParaRPr lang="en-US" dirty="0">
              <a:solidFill>
                <a:srgbClr val="FFFF00"/>
              </a:solidFill>
            </a:endParaRPr>
          </a:p>
        </p:txBody>
      </p:sp>
      <p:pic>
        <p:nvPicPr>
          <p:cNvPr id="6" name="Content Placeholder 3" descr="dd.png"/>
          <p:cNvPicPr>
            <a:picLocks noChangeAspect="1"/>
          </p:cNvPicPr>
          <p:nvPr/>
        </p:nvPicPr>
        <p:blipFill>
          <a:blip r:embed="rId2" cstate="print">
            <a:duotone>
              <a:prstClr val="black"/>
              <a:schemeClr val="accent2">
                <a:tint val="45000"/>
                <a:satMod val="400000"/>
              </a:schemeClr>
            </a:duotone>
          </a:blip>
          <a:stretch>
            <a:fillRect/>
          </a:stretch>
        </p:blipFill>
        <p:spPr>
          <a:xfrm>
            <a:off x="1676401" y="171452"/>
            <a:ext cx="5791199" cy="4343399"/>
          </a:xfrm>
          <a:prstGeom prst="rect">
            <a:avLst/>
          </a:prstGeom>
        </p:spPr>
      </p:pic>
      <p:sp>
        <p:nvSpPr>
          <p:cNvPr id="7" name="Title 1"/>
          <p:cNvSpPr txBox="1">
            <a:spLocks/>
          </p:cNvSpPr>
          <p:nvPr/>
        </p:nvSpPr>
        <p:spPr>
          <a:xfrm>
            <a:off x="3769916" y="3829050"/>
            <a:ext cx="1527883" cy="486364"/>
          </a:xfrm>
          <a:prstGeom prst="rect">
            <a:avLst/>
          </a:prstGeom>
        </p:spPr>
        <p:txBody>
          <a:bodyPr vert="horz" lIns="91428" tIns="45713" rIns="91428" bIns="45713" anchor="b">
            <a:normAutofit fontScale="70000" lnSpcReduction="20000"/>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n-US" dirty="0" smtClean="0">
                <a:solidFill>
                  <a:schemeClr val="bg1"/>
                </a:solidFill>
              </a:rPr>
              <a:t>Thank You</a:t>
            </a:r>
            <a:endParaRPr lang="en-US" dirty="0">
              <a:solidFill>
                <a:schemeClr val="bg1"/>
              </a:solidFill>
            </a:endParaRPr>
          </a:p>
        </p:txBody>
      </p:sp>
      <p:sp>
        <p:nvSpPr>
          <p:cNvPr id="9" name="Title 1"/>
          <p:cNvSpPr txBox="1">
            <a:spLocks/>
          </p:cNvSpPr>
          <p:nvPr/>
        </p:nvSpPr>
        <p:spPr>
          <a:xfrm>
            <a:off x="304800" y="4523786"/>
            <a:ext cx="7010400" cy="486364"/>
          </a:xfrm>
          <a:prstGeom prst="rect">
            <a:avLst/>
          </a:prstGeom>
        </p:spPr>
        <p:txBody>
          <a:bodyPr vert="horz" lIns="91428" tIns="45713" rIns="91428" bIns="45713" anchor="b">
            <a:normAutofit fontScale="62500" lnSpcReduction="20000"/>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n-US" dirty="0" err="1" smtClean="0">
                <a:solidFill>
                  <a:schemeClr val="tx1">
                    <a:lumMod val="95000"/>
                  </a:schemeClr>
                </a:solidFill>
                <a:latin typeface="+mn-lt"/>
              </a:rPr>
              <a:t>Alok</a:t>
            </a:r>
            <a:r>
              <a:rPr lang="en-US" dirty="0" smtClean="0">
                <a:solidFill>
                  <a:schemeClr val="tx1">
                    <a:lumMod val="95000"/>
                  </a:schemeClr>
                </a:solidFill>
                <a:latin typeface="+mn-lt"/>
              </a:rPr>
              <a:t> Tiwari, STD, NIC Lucknow IP :47038, Mobile :9415408460  </a:t>
            </a:r>
            <a:endParaRPr lang="en-US" dirty="0">
              <a:solidFill>
                <a:schemeClr val="tx1">
                  <a:lumMod val="95000"/>
                </a:schemeClr>
              </a:solidFill>
              <a:latin typeface="+mn-lt"/>
            </a:endParaRPr>
          </a:p>
        </p:txBody>
      </p:sp>
      <p:sp>
        <p:nvSpPr>
          <p:cNvPr id="8" name="TextBox 7"/>
          <p:cNvSpPr txBox="1"/>
          <p:nvPr/>
        </p:nvSpPr>
        <p:spPr>
          <a:xfrm>
            <a:off x="7391314" y="4019550"/>
            <a:ext cx="1828800" cy="523220"/>
          </a:xfrm>
          <a:prstGeom prst="rect">
            <a:avLst/>
          </a:prstGeom>
          <a:noFill/>
        </p:spPr>
        <p:txBody>
          <a:bodyPr wrap="square" rtlCol="0">
            <a:spAutoFit/>
          </a:bodyPr>
          <a:lstStyle/>
          <a:p>
            <a:r>
              <a:rPr lang="en-US" sz="1400" dirty="0" smtClean="0"/>
              <a:t>Email :</a:t>
            </a:r>
          </a:p>
          <a:p>
            <a:r>
              <a:rPr lang="en-US" sz="1400" dirty="0" smtClean="0"/>
              <a:t>alok.tiwari@nic.in</a:t>
            </a:r>
            <a:endParaRPr lang="en-US" sz="1400" dirty="0"/>
          </a:p>
        </p:txBody>
      </p:sp>
      <p:sp>
        <p:nvSpPr>
          <p:cNvPr id="2" name="Footer Placeholder 1"/>
          <p:cNvSpPr>
            <a:spLocks noGrp="1"/>
          </p:cNvSpPr>
          <p:nvPr>
            <p:ph type="ftr" sz="quarter" idx="11"/>
          </p:nvPr>
        </p:nvSpPr>
        <p:spPr/>
        <p:txBody>
          <a:bodyPr/>
          <a:lstStyle/>
          <a:p>
            <a:r>
              <a:rPr lang="en-US" smtClean="0"/>
              <a:t>NIC, Lucknow</a:t>
            </a:r>
            <a:endParaRPr lang="en-US"/>
          </a:p>
        </p:txBody>
      </p:sp>
    </p:spTree>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0FB999A9-77CE-4AD1-9911-24A29F08BC34}" type="slidenum">
              <a:rPr lang="en-US" smtClean="0"/>
              <a:pPr/>
              <a:t>8</a:t>
            </a:fld>
            <a:endParaRPr lang="en-US" dirty="0"/>
          </a:p>
        </p:txBody>
      </p:sp>
      <p:sp>
        <p:nvSpPr>
          <p:cNvPr id="3" name="Content Placeholder 2"/>
          <p:cNvSpPr>
            <a:spLocks noGrp="1"/>
          </p:cNvSpPr>
          <p:nvPr>
            <p:ph idx="1"/>
          </p:nvPr>
        </p:nvSpPr>
        <p:spPr/>
        <p:txBody>
          <a:bodyPr/>
          <a:lstStyle/>
          <a:p>
            <a:endParaRPr lang="en-GB" dirty="0"/>
          </a:p>
        </p:txBody>
      </p:sp>
      <p:sp>
        <p:nvSpPr>
          <p:cNvPr id="8" name="Rectangle 7"/>
          <p:cNvSpPr/>
          <p:nvPr/>
        </p:nvSpPr>
        <p:spPr>
          <a:xfrm>
            <a:off x="529046" y="1019197"/>
            <a:ext cx="8196943" cy="38347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aphicFrame>
        <p:nvGraphicFramePr>
          <p:cNvPr id="4" name="Diagram 3"/>
          <p:cNvGraphicFramePr/>
          <p:nvPr/>
        </p:nvGraphicFramePr>
        <p:xfrm>
          <a:off x="1282337" y="1069906"/>
          <a:ext cx="7012577" cy="3784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p:cNvGrpSpPr/>
          <p:nvPr/>
        </p:nvGrpSpPr>
        <p:grpSpPr>
          <a:xfrm>
            <a:off x="-308069" y="2256637"/>
            <a:ext cx="5081504" cy="4002664"/>
            <a:chOff x="-1246307" y="728875"/>
            <a:chExt cx="6775339" cy="5336885"/>
          </a:xfrm>
        </p:grpSpPr>
        <p:pic>
          <p:nvPicPr>
            <p:cNvPr id="10" name="Picture 9">
              <a:extLst>
                <a:ext uri="{FF2B5EF4-FFF2-40B4-BE49-F238E27FC236}">
                  <a16:creationId xmlns:a16="http://schemas.microsoft.com/office/drawing/2014/main" id="{58676E12-9B16-45DE-B632-A24680FC2BF9}"/>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246307" y="739924"/>
              <a:ext cx="5325836" cy="5325836"/>
            </a:xfrm>
            <a:prstGeom prst="rect">
              <a:avLst/>
            </a:prstGeom>
          </p:spPr>
        </p:pic>
        <p:pic>
          <p:nvPicPr>
            <p:cNvPr id="11" name="Picture 10">
              <a:extLst>
                <a:ext uri="{FF2B5EF4-FFF2-40B4-BE49-F238E27FC236}">
                  <a16:creationId xmlns:a16="http://schemas.microsoft.com/office/drawing/2014/main" id="{58676E12-9B16-45DE-B632-A24680FC2BF9}"/>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03196" y="728875"/>
              <a:ext cx="5325836" cy="5325836"/>
            </a:xfrm>
            <a:prstGeom prst="rect">
              <a:avLst/>
            </a:prstGeom>
          </p:spPr>
        </p:pic>
        <p:sp>
          <p:nvSpPr>
            <p:cNvPr id="12" name="TextBox 11"/>
            <p:cNvSpPr txBox="1"/>
            <p:nvPr/>
          </p:nvSpPr>
          <p:spPr>
            <a:xfrm>
              <a:off x="2234267" y="3222860"/>
              <a:ext cx="1229193" cy="318036"/>
            </a:xfrm>
            <a:prstGeom prst="rect">
              <a:avLst/>
            </a:prstGeom>
          </p:spPr>
          <p:txBody>
            <a:bodyPr vert="horz" wrap="square" lIns="68580" tIns="34290" rIns="68580" bIns="34290" rtlCol="0" anchor="t" anchorCtr="0">
              <a:spAutoFit/>
            </a:bodyPr>
            <a:lstStyle/>
            <a:p>
              <a:pPr algn="ctr"/>
              <a:r>
                <a:rPr lang="en-US" sz="1100" b="1" dirty="0">
                  <a:solidFill>
                    <a:srgbClr val="FFFFFF"/>
                  </a:solidFill>
                  <a:latin typeface="AktivGrotesk-Hairline ☞" charset="0"/>
                  <a:ea typeface="AktivGrotesk-Hairline ☞" charset="0"/>
                  <a:cs typeface="AktivGrotesk-Hairline ☞" charset="0"/>
                </a:rPr>
                <a:t>App</a:t>
              </a:r>
            </a:p>
          </p:txBody>
        </p:sp>
        <p:sp>
          <p:nvSpPr>
            <p:cNvPr id="13" name="TextBox 12"/>
            <p:cNvSpPr txBox="1"/>
            <p:nvPr/>
          </p:nvSpPr>
          <p:spPr>
            <a:xfrm>
              <a:off x="823278" y="3208707"/>
              <a:ext cx="1229193" cy="318036"/>
            </a:xfrm>
            <a:prstGeom prst="rect">
              <a:avLst/>
            </a:prstGeom>
          </p:spPr>
          <p:txBody>
            <a:bodyPr vert="horz" wrap="square" lIns="68580" tIns="34290" rIns="68580" bIns="34290" rtlCol="0" anchor="t" anchorCtr="0">
              <a:spAutoFit/>
            </a:bodyPr>
            <a:lstStyle/>
            <a:p>
              <a:pPr algn="ctr"/>
              <a:r>
                <a:rPr lang="en-US" sz="1100" b="1" dirty="0">
                  <a:solidFill>
                    <a:srgbClr val="FFFFFF"/>
                  </a:solidFill>
                  <a:latin typeface="AktivGrotesk-Hairline ☞" charset="0"/>
                  <a:ea typeface="AktivGrotesk-Hairline ☞" charset="0"/>
                  <a:cs typeface="AktivGrotesk-Hairline ☞" charset="0"/>
                </a:rPr>
                <a:t>App</a:t>
              </a:r>
            </a:p>
          </p:txBody>
        </p:sp>
        <p:sp>
          <p:nvSpPr>
            <p:cNvPr id="14" name="TextBox 13"/>
            <p:cNvSpPr txBox="1"/>
            <p:nvPr/>
          </p:nvSpPr>
          <p:spPr>
            <a:xfrm>
              <a:off x="1629572" y="2454034"/>
              <a:ext cx="930171" cy="437043"/>
            </a:xfrm>
            <a:prstGeom prst="rect">
              <a:avLst/>
            </a:prstGeom>
            <a:noFill/>
          </p:spPr>
          <p:txBody>
            <a:bodyPr wrap="none" rtlCol="0">
              <a:spAutoFit/>
            </a:bodyPr>
            <a:lstStyle/>
            <a:p>
              <a:pPr algn="ctr" defTabSz="215053">
                <a:lnSpc>
                  <a:spcPct val="85000"/>
                </a:lnSpc>
                <a:spcAft>
                  <a:spcPts val="200"/>
                </a:spcAft>
                <a:buSzPct val="100000"/>
              </a:pPr>
              <a:r>
                <a:rPr lang="en-US" b="1" dirty="0">
                  <a:latin typeface="AktivGrotesk-Hairline ☞" charset="0"/>
                  <a:ea typeface="AktivGrotesk-Hairline ☞" charset="0"/>
                  <a:cs typeface="AktivGrotesk-Hairline ☞" charset="0"/>
                </a:rPr>
                <a:t>2010</a:t>
              </a:r>
            </a:p>
          </p:txBody>
        </p:sp>
        <p:sp>
          <p:nvSpPr>
            <p:cNvPr id="15" name="Oval 14"/>
            <p:cNvSpPr/>
            <p:nvPr/>
          </p:nvSpPr>
          <p:spPr>
            <a:xfrm>
              <a:off x="1047013" y="3030226"/>
              <a:ext cx="730760" cy="73076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p:cNvSpPr/>
            <p:nvPr/>
          </p:nvSpPr>
          <p:spPr>
            <a:xfrm>
              <a:off x="2494767" y="3030226"/>
              <a:ext cx="730760" cy="73076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17" name="Picture 16">
            <a:extLst>
              <a:ext uri="{FF2B5EF4-FFF2-40B4-BE49-F238E27FC236}">
                <a16:creationId xmlns:a16="http://schemas.microsoft.com/office/drawing/2014/main" id="{1D578BE0-EFCD-4370-8A3E-4CB83F687210}"/>
              </a:ext>
            </a:extLst>
          </p:cNvPr>
          <p:cNvPicPr>
            <a:picLocks noChangeAspect="1"/>
          </p:cNvPicPr>
          <p:nvPr/>
        </p:nvPicPr>
        <p:blipFill>
          <a:blip r:embed="rId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526726" y="1380576"/>
            <a:ext cx="2464596" cy="2464596"/>
          </a:xfrm>
          <a:prstGeom prst="rect">
            <a:avLst/>
          </a:prstGeom>
        </p:spPr>
      </p:pic>
      <p:sp>
        <p:nvSpPr>
          <p:cNvPr id="18" name="Oval 17"/>
          <p:cNvSpPr/>
          <p:nvPr/>
        </p:nvSpPr>
        <p:spPr>
          <a:xfrm>
            <a:off x="6825601" y="4498354"/>
            <a:ext cx="146816" cy="146816"/>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ktivGrotesk-Hairline ☞" charset="0"/>
              <a:ea typeface="AktivGrotesk-Hairline ☞" charset="0"/>
              <a:cs typeface="AktivGrotesk-Hairline ☞" charset="0"/>
            </a:endParaRPr>
          </a:p>
        </p:txBody>
      </p:sp>
      <p:sp>
        <p:nvSpPr>
          <p:cNvPr id="19" name="TextBox 18"/>
          <p:cNvSpPr txBox="1"/>
          <p:nvPr/>
        </p:nvSpPr>
        <p:spPr>
          <a:xfrm>
            <a:off x="7001184" y="4466614"/>
            <a:ext cx="1842467" cy="238527"/>
          </a:xfrm>
          <a:prstGeom prst="rect">
            <a:avLst/>
          </a:prstGeom>
        </p:spPr>
        <p:txBody>
          <a:bodyPr vert="horz" wrap="square" lIns="68580" tIns="34290" rIns="68580" bIns="34290" rtlCol="0" anchor="t" anchorCtr="0">
            <a:spAutoFit/>
          </a:bodyPr>
          <a:lstStyle/>
          <a:p>
            <a:r>
              <a:rPr lang="en-US" sz="1100" b="1" dirty="0">
                <a:solidFill>
                  <a:srgbClr val="FFFF00"/>
                </a:solidFill>
                <a:latin typeface="AktivGrotesk-Hairline ☞" charset="0"/>
                <a:ea typeface="AktivGrotesk-Hairline ☞" charset="0"/>
                <a:cs typeface="AktivGrotesk-Hairline ☞" charset="0"/>
              </a:rPr>
              <a:t>Release Frequency</a:t>
            </a:r>
          </a:p>
        </p:txBody>
      </p:sp>
      <p:sp>
        <p:nvSpPr>
          <p:cNvPr id="20" name="Oval 19"/>
          <p:cNvSpPr/>
          <p:nvPr/>
        </p:nvSpPr>
        <p:spPr>
          <a:xfrm>
            <a:off x="6809107" y="4227225"/>
            <a:ext cx="178580" cy="178580"/>
          </a:xfrm>
          <a:prstGeom prst="ellipse">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ktivGrotesk-Hairline ☞" charset="0"/>
              <a:ea typeface="AktivGrotesk-Hairline ☞" charset="0"/>
              <a:cs typeface="AktivGrotesk-Hairline ☞" charset="0"/>
            </a:endParaRPr>
          </a:p>
        </p:txBody>
      </p:sp>
      <p:sp>
        <p:nvSpPr>
          <p:cNvPr id="21" name="TextBox 20"/>
          <p:cNvSpPr txBox="1"/>
          <p:nvPr/>
        </p:nvSpPr>
        <p:spPr>
          <a:xfrm>
            <a:off x="7001183" y="4202448"/>
            <a:ext cx="1952813" cy="238527"/>
          </a:xfrm>
          <a:prstGeom prst="rect">
            <a:avLst/>
          </a:prstGeom>
        </p:spPr>
        <p:txBody>
          <a:bodyPr vert="horz" wrap="square" lIns="68580" tIns="34290" rIns="68580" bIns="34290" rtlCol="0" anchor="t" anchorCtr="0">
            <a:spAutoFit/>
          </a:bodyPr>
          <a:lstStyle/>
          <a:p>
            <a:r>
              <a:rPr lang="en-US" sz="1100" b="1" dirty="0">
                <a:solidFill>
                  <a:srgbClr val="FFFF00"/>
                </a:solidFill>
                <a:latin typeface="AktivGrotesk-Hairline ☞" charset="0"/>
                <a:ea typeface="AktivGrotesk-Hairline ☞" charset="0"/>
                <a:cs typeface="AktivGrotesk-Hairline ☞" charset="0"/>
              </a:rPr>
              <a:t>Number  of Applications</a:t>
            </a:r>
          </a:p>
        </p:txBody>
      </p:sp>
      <p:sp>
        <p:nvSpPr>
          <p:cNvPr id="22" name="TextBox 21"/>
          <p:cNvSpPr txBox="1"/>
          <p:nvPr/>
        </p:nvSpPr>
        <p:spPr>
          <a:xfrm>
            <a:off x="6885126" y="1025168"/>
            <a:ext cx="832280" cy="327782"/>
          </a:xfrm>
          <a:prstGeom prst="rect">
            <a:avLst/>
          </a:prstGeom>
          <a:noFill/>
        </p:spPr>
        <p:txBody>
          <a:bodyPr wrap="none" rtlCol="0">
            <a:spAutoFit/>
          </a:bodyPr>
          <a:lstStyle/>
          <a:p>
            <a:pPr algn="ctr" defTabSz="215053">
              <a:lnSpc>
                <a:spcPct val="85000"/>
              </a:lnSpc>
              <a:spcAft>
                <a:spcPts val="200"/>
              </a:spcAft>
              <a:buSzPct val="100000"/>
            </a:pPr>
            <a:r>
              <a:rPr lang="en-US" b="1" dirty="0">
                <a:latin typeface="AktivGrotesk-Hairline ☞" charset="0"/>
                <a:ea typeface="AktivGrotesk-Hairline ☞" charset="0"/>
                <a:cs typeface="AktivGrotesk-Hairline ☞" charset="0"/>
              </a:rPr>
              <a:t>2020+</a:t>
            </a:r>
            <a:endParaRPr lang="en-US" sz="2400" b="1" dirty="0">
              <a:latin typeface="AktivGrotesk-Hairline ☞" charset="0"/>
              <a:ea typeface="AktivGrotesk-Hairline ☞" charset="0"/>
              <a:cs typeface="AktivGrotesk-Hairline ☞" charset="0"/>
            </a:endParaRPr>
          </a:p>
        </p:txBody>
      </p:sp>
      <p:grpSp>
        <p:nvGrpSpPr>
          <p:cNvPr id="23" name="Group 22"/>
          <p:cNvGrpSpPr/>
          <p:nvPr/>
        </p:nvGrpSpPr>
        <p:grpSpPr>
          <a:xfrm>
            <a:off x="3205355" y="2600601"/>
            <a:ext cx="2376816" cy="2376816"/>
            <a:chOff x="3173825" y="1970533"/>
            <a:chExt cx="3169088" cy="3169088"/>
          </a:xfrm>
        </p:grpSpPr>
        <p:grpSp>
          <p:nvGrpSpPr>
            <p:cNvPr id="24" name="Group 23"/>
            <p:cNvGrpSpPr/>
            <p:nvPr/>
          </p:nvGrpSpPr>
          <p:grpSpPr>
            <a:xfrm>
              <a:off x="3173825" y="1970533"/>
              <a:ext cx="3169088" cy="3169088"/>
              <a:chOff x="4522550" y="2931341"/>
              <a:chExt cx="3169088" cy="3169088"/>
            </a:xfrm>
          </p:grpSpPr>
          <p:pic>
            <p:nvPicPr>
              <p:cNvPr id="29" name="Picture 28">
                <a:extLst>
                  <a:ext uri="{FF2B5EF4-FFF2-40B4-BE49-F238E27FC236}">
                    <a16:creationId xmlns:a16="http://schemas.microsoft.com/office/drawing/2014/main" id="{DEBF1AA1-BBCD-47F3-A553-E33AB7382BD2}"/>
                  </a:ext>
                </a:extLst>
              </p:cNvPr>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522550" y="2931341"/>
                <a:ext cx="3169088" cy="3169088"/>
              </a:xfrm>
              <a:prstGeom prst="rect">
                <a:avLst/>
              </a:prstGeom>
            </p:spPr>
          </p:pic>
          <p:sp>
            <p:nvSpPr>
              <p:cNvPr id="30" name="TextBox 29"/>
              <p:cNvSpPr txBox="1"/>
              <p:nvPr/>
            </p:nvSpPr>
            <p:spPr>
              <a:xfrm>
                <a:off x="4983330" y="3845176"/>
                <a:ext cx="1229193" cy="318036"/>
              </a:xfrm>
              <a:prstGeom prst="rect">
                <a:avLst/>
              </a:prstGeom>
            </p:spPr>
            <p:txBody>
              <a:bodyPr vert="horz" wrap="square" lIns="68580" tIns="34290" rIns="68580" bIns="34290" rtlCol="0" anchor="t" anchorCtr="0">
                <a:spAutoFit/>
              </a:bodyPr>
              <a:lstStyle/>
              <a:p>
                <a:pPr algn="ctr"/>
                <a:r>
                  <a:rPr lang="en-US" sz="1100" b="1" dirty="0">
                    <a:solidFill>
                      <a:srgbClr val="FFFFFF"/>
                    </a:solidFill>
                    <a:latin typeface="AktivGrotesk-Hairline ☞" charset="0"/>
                    <a:ea typeface="AktivGrotesk-Hairline ☞" charset="0"/>
                    <a:cs typeface="AktivGrotesk-Hairline ☞" charset="0"/>
                  </a:rPr>
                  <a:t>App</a:t>
                </a:r>
              </a:p>
            </p:txBody>
          </p:sp>
          <p:sp>
            <p:nvSpPr>
              <p:cNvPr id="31" name="TextBox 30"/>
              <p:cNvSpPr txBox="1"/>
              <p:nvPr/>
            </p:nvSpPr>
            <p:spPr>
              <a:xfrm>
                <a:off x="6000693" y="3845176"/>
                <a:ext cx="1229193" cy="318036"/>
              </a:xfrm>
              <a:prstGeom prst="rect">
                <a:avLst/>
              </a:prstGeom>
            </p:spPr>
            <p:txBody>
              <a:bodyPr vert="horz" wrap="square" lIns="68580" tIns="34290" rIns="68580" bIns="34290" rtlCol="0" anchor="t" anchorCtr="0">
                <a:spAutoFit/>
              </a:bodyPr>
              <a:lstStyle/>
              <a:p>
                <a:pPr algn="ctr"/>
                <a:r>
                  <a:rPr lang="en-US" sz="1100" b="1" dirty="0">
                    <a:solidFill>
                      <a:srgbClr val="FFFFFF"/>
                    </a:solidFill>
                    <a:latin typeface="AktivGrotesk-Hairline ☞" charset="0"/>
                    <a:ea typeface="AktivGrotesk-Hairline ☞" charset="0"/>
                    <a:cs typeface="AktivGrotesk-Hairline ☞" charset="0"/>
                  </a:rPr>
                  <a:t>App</a:t>
                </a:r>
              </a:p>
            </p:txBody>
          </p:sp>
        </p:grpSp>
        <p:sp>
          <p:nvSpPr>
            <p:cNvPr id="25" name="Oval 24"/>
            <p:cNvSpPr/>
            <p:nvPr/>
          </p:nvSpPr>
          <p:spPr>
            <a:xfrm>
              <a:off x="4021253" y="2838127"/>
              <a:ext cx="423368" cy="42336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Oval 25"/>
            <p:cNvSpPr/>
            <p:nvPr/>
          </p:nvSpPr>
          <p:spPr>
            <a:xfrm>
              <a:off x="5066994" y="2838127"/>
              <a:ext cx="423368" cy="42336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Oval 26"/>
            <p:cNvSpPr/>
            <p:nvPr/>
          </p:nvSpPr>
          <p:spPr>
            <a:xfrm>
              <a:off x="4021253" y="3849972"/>
              <a:ext cx="423368" cy="42336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Oval 27"/>
            <p:cNvSpPr/>
            <p:nvPr/>
          </p:nvSpPr>
          <p:spPr>
            <a:xfrm>
              <a:off x="5066994" y="3849972"/>
              <a:ext cx="423368" cy="42336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2" name="TextBox 31"/>
          <p:cNvSpPr txBox="1"/>
          <p:nvPr/>
        </p:nvSpPr>
        <p:spPr>
          <a:xfrm>
            <a:off x="4025653" y="2741471"/>
            <a:ext cx="697628" cy="327782"/>
          </a:xfrm>
          <a:prstGeom prst="rect">
            <a:avLst/>
          </a:prstGeom>
          <a:noFill/>
        </p:spPr>
        <p:txBody>
          <a:bodyPr wrap="none" rtlCol="0">
            <a:spAutoFit/>
          </a:bodyPr>
          <a:lstStyle/>
          <a:p>
            <a:pPr algn="ctr" defTabSz="215053">
              <a:lnSpc>
                <a:spcPct val="85000"/>
              </a:lnSpc>
              <a:spcAft>
                <a:spcPts val="200"/>
              </a:spcAft>
              <a:buSzPct val="100000"/>
            </a:pPr>
            <a:r>
              <a:rPr lang="en-US" b="1" dirty="0">
                <a:latin typeface="AktivGrotesk-Hairline ☞" charset="0"/>
                <a:ea typeface="AktivGrotesk-Hairline ☞" charset="0"/>
                <a:cs typeface="AktivGrotesk-Hairline ☞" charset="0"/>
              </a:rPr>
              <a:t>2015</a:t>
            </a:r>
            <a:endParaRPr lang="en-US" sz="2400" b="1" dirty="0">
              <a:latin typeface="AktivGrotesk-Hairline ☞" charset="0"/>
              <a:ea typeface="AktivGrotesk-Hairline ☞" charset="0"/>
              <a:cs typeface="AktivGrotesk-Hairline ☞" charset="0"/>
            </a:endParaRPr>
          </a:p>
        </p:txBody>
      </p:sp>
      <p:sp>
        <p:nvSpPr>
          <p:cNvPr id="33" name="Oval 32"/>
          <p:cNvSpPr/>
          <p:nvPr/>
        </p:nvSpPr>
        <p:spPr>
          <a:xfrm>
            <a:off x="5633019" y="1725451"/>
            <a:ext cx="209541" cy="20954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Oval 33"/>
          <p:cNvSpPr/>
          <p:nvPr/>
        </p:nvSpPr>
        <p:spPr>
          <a:xfrm>
            <a:off x="6151453" y="1727255"/>
            <a:ext cx="209541" cy="20954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Oval 34"/>
          <p:cNvSpPr/>
          <p:nvPr/>
        </p:nvSpPr>
        <p:spPr>
          <a:xfrm>
            <a:off x="6653893" y="1728410"/>
            <a:ext cx="209541" cy="20954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Oval 35"/>
          <p:cNvSpPr/>
          <p:nvPr/>
        </p:nvSpPr>
        <p:spPr>
          <a:xfrm>
            <a:off x="7167564" y="1730213"/>
            <a:ext cx="209541" cy="20954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Oval 36"/>
          <p:cNvSpPr/>
          <p:nvPr/>
        </p:nvSpPr>
        <p:spPr>
          <a:xfrm>
            <a:off x="7673891" y="1733796"/>
            <a:ext cx="209541" cy="20954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Oval 37"/>
          <p:cNvSpPr/>
          <p:nvPr/>
        </p:nvSpPr>
        <p:spPr>
          <a:xfrm>
            <a:off x="5633019" y="2244482"/>
            <a:ext cx="209541" cy="20954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Oval 38"/>
          <p:cNvSpPr/>
          <p:nvPr/>
        </p:nvSpPr>
        <p:spPr>
          <a:xfrm>
            <a:off x="6151453" y="2246286"/>
            <a:ext cx="209541" cy="20954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Oval 39"/>
          <p:cNvSpPr/>
          <p:nvPr/>
        </p:nvSpPr>
        <p:spPr>
          <a:xfrm>
            <a:off x="6653893" y="2247441"/>
            <a:ext cx="209541" cy="20954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Oval 40"/>
          <p:cNvSpPr/>
          <p:nvPr/>
        </p:nvSpPr>
        <p:spPr>
          <a:xfrm>
            <a:off x="7167564" y="2249245"/>
            <a:ext cx="209541" cy="20954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Oval 41"/>
          <p:cNvSpPr/>
          <p:nvPr/>
        </p:nvSpPr>
        <p:spPr>
          <a:xfrm>
            <a:off x="7673891" y="2252828"/>
            <a:ext cx="209541" cy="20954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Oval 42"/>
          <p:cNvSpPr/>
          <p:nvPr/>
        </p:nvSpPr>
        <p:spPr>
          <a:xfrm>
            <a:off x="5628257" y="2764663"/>
            <a:ext cx="209541" cy="20954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Oval 43"/>
          <p:cNvSpPr/>
          <p:nvPr/>
        </p:nvSpPr>
        <p:spPr>
          <a:xfrm>
            <a:off x="6151453" y="2766467"/>
            <a:ext cx="209541" cy="20954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Oval 44"/>
          <p:cNvSpPr/>
          <p:nvPr/>
        </p:nvSpPr>
        <p:spPr>
          <a:xfrm>
            <a:off x="6653893" y="2767622"/>
            <a:ext cx="209541" cy="20954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Oval 45"/>
          <p:cNvSpPr/>
          <p:nvPr/>
        </p:nvSpPr>
        <p:spPr>
          <a:xfrm>
            <a:off x="7167564" y="2769425"/>
            <a:ext cx="209541" cy="20954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Oval 46"/>
          <p:cNvSpPr/>
          <p:nvPr/>
        </p:nvSpPr>
        <p:spPr>
          <a:xfrm>
            <a:off x="7673891" y="2773008"/>
            <a:ext cx="209541" cy="20954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Oval 47"/>
          <p:cNvSpPr/>
          <p:nvPr/>
        </p:nvSpPr>
        <p:spPr>
          <a:xfrm>
            <a:off x="5627811" y="3279559"/>
            <a:ext cx="209541" cy="20954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Oval 48"/>
          <p:cNvSpPr/>
          <p:nvPr/>
        </p:nvSpPr>
        <p:spPr>
          <a:xfrm>
            <a:off x="6146245" y="3281363"/>
            <a:ext cx="209541" cy="20954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Oval 49"/>
          <p:cNvSpPr/>
          <p:nvPr/>
        </p:nvSpPr>
        <p:spPr>
          <a:xfrm>
            <a:off x="6648685" y="3282518"/>
            <a:ext cx="209541" cy="20954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Oval 50"/>
          <p:cNvSpPr/>
          <p:nvPr/>
        </p:nvSpPr>
        <p:spPr>
          <a:xfrm>
            <a:off x="7162356" y="3284321"/>
            <a:ext cx="209541" cy="20954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Oval 51"/>
          <p:cNvSpPr/>
          <p:nvPr/>
        </p:nvSpPr>
        <p:spPr>
          <a:xfrm>
            <a:off x="7668683" y="3287904"/>
            <a:ext cx="209541" cy="20954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Title 1"/>
          <p:cNvSpPr txBox="1">
            <a:spLocks/>
          </p:cNvSpPr>
          <p:nvPr/>
        </p:nvSpPr>
        <p:spPr>
          <a:xfrm>
            <a:off x="-591221" y="216150"/>
            <a:ext cx="9434871" cy="730300"/>
          </a:xfrm>
          <a:prstGeom prst="rect">
            <a:avLst/>
          </a:prstGeom>
        </p:spPr>
        <p:txBody>
          <a:bodyPr rIns="91440" anchor="b">
            <a:normAutofit fontScale="525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defTabSz="914400"/>
            <a:r>
              <a:rPr lang="en-US" dirty="0" smtClean="0"/>
              <a:t>Todays business needs are changing very fast &amp; hence the deployments and releases.</a:t>
            </a:r>
            <a:endParaRPr lang="en-US" dirty="0"/>
          </a:p>
        </p:txBody>
      </p:sp>
    </p:spTree>
    <p:extLst>
      <p:ext uri="{BB962C8B-B14F-4D97-AF65-F5344CB8AC3E}">
        <p14:creationId xmlns:p14="http://schemas.microsoft.com/office/powerpoint/2010/main" val="1394159016"/>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0152"/>
            <a:ext cx="7696200" cy="628998"/>
          </a:xfrm>
        </p:spPr>
        <p:txBody>
          <a:bodyPr>
            <a:normAutofit fontScale="90000"/>
          </a:bodyPr>
          <a:lstStyle/>
          <a:p>
            <a:r>
              <a:rPr lang="en-US" sz="4000" dirty="0" smtClean="0"/>
              <a:t>The environment which we think</a:t>
            </a:r>
            <a:endParaRPr lang="en-US" sz="4000" dirty="0"/>
          </a:p>
        </p:txBody>
      </p:sp>
      <p:pic>
        <p:nvPicPr>
          <p:cNvPr id="1026" name="Picture 2"/>
          <p:cNvPicPr>
            <a:picLocks noChangeAspect="1" noChangeArrowheads="1"/>
          </p:cNvPicPr>
          <p:nvPr/>
        </p:nvPicPr>
        <p:blipFill>
          <a:blip r:embed="rId2">
            <a:duotone>
              <a:prstClr val="black"/>
              <a:schemeClr val="accent2">
                <a:tint val="45000"/>
                <a:satMod val="400000"/>
              </a:schemeClr>
            </a:duotone>
          </a:blip>
          <a:srcRect l="30463" t="36667" r="26999" b="20000"/>
          <a:stretch>
            <a:fillRect/>
          </a:stretch>
        </p:blipFill>
        <p:spPr bwMode="auto">
          <a:xfrm>
            <a:off x="1371600" y="1200150"/>
            <a:ext cx="6629400" cy="3552235"/>
          </a:xfrm>
          <a:prstGeom prst="rect">
            <a:avLst/>
          </a:prstGeom>
          <a:noFill/>
          <a:ln w="9525">
            <a:noFill/>
            <a:miter lim="800000"/>
            <a:headEnd/>
            <a:tailEnd/>
          </a:ln>
          <a:effectLst/>
        </p:spPr>
      </p:pic>
      <p:sp>
        <p:nvSpPr>
          <p:cNvPr id="3" name="Footer Placeholder 2"/>
          <p:cNvSpPr>
            <a:spLocks noGrp="1"/>
          </p:cNvSpPr>
          <p:nvPr>
            <p:ph type="ftr" sz="quarter" idx="11"/>
          </p:nvPr>
        </p:nvSpPr>
        <p:spPr/>
        <p:txBody>
          <a:bodyPr/>
          <a:lstStyle/>
          <a:p>
            <a:r>
              <a:rPr lang="en-US" smtClean="0"/>
              <a:t>NIC, Lucknow</a:t>
            </a:r>
            <a:endParaRPr lang="en-US"/>
          </a:p>
        </p:txBody>
      </p:sp>
      <p:sp>
        <p:nvSpPr>
          <p:cNvPr id="4" name="Slide Number Placeholder 3"/>
          <p:cNvSpPr>
            <a:spLocks noGrp="1"/>
          </p:cNvSpPr>
          <p:nvPr>
            <p:ph type="sldNum" sz="quarter" idx="12"/>
          </p:nvPr>
        </p:nvSpPr>
        <p:spPr/>
        <p:txBody>
          <a:bodyPr/>
          <a:lstStyle/>
          <a:p>
            <a:fld id="{A3B9734E-3F9B-45C3-B944-4E3A09F2BDDF}" type="slidenum">
              <a:rPr lang="en-US" smtClean="0"/>
              <a:pPr/>
              <a:t>9</a:t>
            </a:fld>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gLBpgBQkQ0.eBAU78CwKK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8556</TotalTime>
  <Words>3960</Words>
  <Application>Microsoft Office PowerPoint</Application>
  <PresentationFormat>On-screen Show (16:9)</PresentationFormat>
  <Paragraphs>653</Paragraphs>
  <Slides>70</Slides>
  <Notes>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81" baseType="lpstr">
      <vt:lpstr>ＭＳ Ｐゴシック</vt:lpstr>
      <vt:lpstr>AktivGrotesk-Hairline ☞</vt:lpstr>
      <vt:lpstr>Arial</vt:lpstr>
      <vt:lpstr>Calibri</vt:lpstr>
      <vt:lpstr>Calibri Light</vt:lpstr>
      <vt:lpstr>Cambria</vt:lpstr>
      <vt:lpstr>Rockwell</vt:lpstr>
      <vt:lpstr>Tahoma</vt:lpstr>
      <vt:lpstr>Wingdings 2</vt:lpstr>
      <vt:lpstr>Foundry</vt:lpstr>
      <vt:lpstr>think-cell Slide</vt:lpstr>
      <vt:lpstr>Application Security</vt:lpstr>
      <vt:lpstr>Agenda</vt:lpstr>
      <vt:lpstr>Interesting Facts</vt:lpstr>
      <vt:lpstr>Two Interesting facts</vt:lpstr>
      <vt:lpstr>Trends - I</vt:lpstr>
      <vt:lpstr>Trends  - II… </vt:lpstr>
      <vt:lpstr>Trends – III …</vt:lpstr>
      <vt:lpstr>PowerPoint Presentation</vt:lpstr>
      <vt:lpstr>The environment which we think</vt:lpstr>
      <vt:lpstr>Actual Environment with Internet</vt:lpstr>
      <vt:lpstr>PowerPoint Presentation</vt:lpstr>
      <vt:lpstr>From where attacks can happen</vt:lpstr>
      <vt:lpstr>Two Attacks on Application Security Layer</vt:lpstr>
      <vt:lpstr>Vulnerabilities </vt:lpstr>
      <vt:lpstr>Current Statistics </vt:lpstr>
      <vt:lpstr>What is Cyber Security</vt:lpstr>
      <vt:lpstr>PowerPoint Presentation</vt:lpstr>
      <vt:lpstr>Hence,  Administrators Should</vt:lpstr>
      <vt:lpstr>What is Application Security</vt:lpstr>
      <vt:lpstr>PowerPoint Presentation</vt:lpstr>
      <vt:lpstr>Why Application security is important ?</vt:lpstr>
      <vt:lpstr>Application Security Challenges</vt:lpstr>
      <vt:lpstr>Center of Application Security Lucknow</vt:lpstr>
      <vt:lpstr>Center of Excellence, Application Security ,  Lucknow  </vt:lpstr>
      <vt:lpstr>PowerPoint Presentation</vt:lpstr>
      <vt:lpstr>OWASP 2017</vt:lpstr>
      <vt:lpstr>OWASP A1-A5</vt:lpstr>
      <vt:lpstr>OWASP A6-A10</vt:lpstr>
      <vt:lpstr>Interesting Myths(AS)</vt:lpstr>
      <vt:lpstr>Interesting Myths(AS)</vt:lpstr>
      <vt:lpstr>Application Security trends</vt:lpstr>
      <vt:lpstr>Application Security Trends</vt:lpstr>
      <vt:lpstr>Learning's …</vt:lpstr>
      <vt:lpstr>Application Security Tools</vt:lpstr>
      <vt:lpstr>Security Testing Tools</vt:lpstr>
      <vt:lpstr>Security testing tools</vt:lpstr>
      <vt:lpstr>Application Shielding tools </vt:lpstr>
      <vt:lpstr>Application Shielding tools </vt:lpstr>
      <vt:lpstr>Application Shielding tools </vt:lpstr>
      <vt:lpstr>Best Practices B1-B5 </vt:lpstr>
      <vt:lpstr>Best Practices for Cyber Security – B1 </vt:lpstr>
      <vt:lpstr>PowerPoint Presentation</vt:lpstr>
      <vt:lpstr>PowerPoint Presentation</vt:lpstr>
      <vt:lpstr>PowerPoint Presentation</vt:lpstr>
      <vt:lpstr>PowerPoint Presentation</vt:lpstr>
      <vt:lpstr>PowerPoint Presentation</vt:lpstr>
      <vt:lpstr>PowerPoint Presentation</vt:lpstr>
      <vt:lpstr>Static Code Anazlyzers</vt:lpstr>
      <vt:lpstr>PowerPoint Presentation</vt:lpstr>
      <vt:lpstr>Security Standards &amp; Regulations</vt:lpstr>
      <vt:lpstr>Interesting examples – 1 of 3</vt:lpstr>
      <vt:lpstr>Interesting examples – 2 of 3</vt:lpstr>
      <vt:lpstr>Interesting examples – 3 of 3</vt:lpstr>
      <vt:lpstr>What is Database Security</vt:lpstr>
      <vt:lpstr>Security attacks always target the customer data that are stored in the database.</vt:lpstr>
      <vt:lpstr>Attacks on database</vt:lpstr>
      <vt:lpstr>Database : advisories </vt:lpstr>
      <vt:lpstr>Database Security </vt:lpstr>
      <vt:lpstr>PowerPoint Presentation</vt:lpstr>
      <vt:lpstr>Why these attacks exits ?</vt:lpstr>
      <vt:lpstr>Coding Practices</vt:lpstr>
      <vt:lpstr>Coding Practices - Top 10 Secure Coding Practices</vt:lpstr>
      <vt:lpstr>PowerPoint Presentation</vt:lpstr>
      <vt:lpstr>PowerPoint Presentation</vt:lpstr>
      <vt:lpstr>PowerPoint Presentation</vt:lpstr>
      <vt:lpstr>Tips for Application Security</vt:lpstr>
      <vt:lpstr>Recommendations</vt:lpstr>
      <vt:lpstr>Recommendations</vt:lpstr>
      <vt:lpstr>Recommendations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Applications Security</dc:title>
  <dc:creator>alok</dc:creator>
  <cp:lastModifiedBy>PBD-NCSI</cp:lastModifiedBy>
  <cp:revision>397</cp:revision>
  <dcterms:created xsi:type="dcterms:W3CDTF">2018-03-26T10:00:48Z</dcterms:created>
  <dcterms:modified xsi:type="dcterms:W3CDTF">2020-11-19T07:33:59Z</dcterms:modified>
</cp:coreProperties>
</file>