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63" r:id="rId15"/>
    <p:sldId id="264" r:id="rId16"/>
    <p:sldId id="257" r:id="rId17"/>
    <p:sldId id="278" r:id="rId18"/>
    <p:sldId id="265" r:id="rId19"/>
    <p:sldId id="279" r:id="rId20"/>
    <p:sldId id="266" r:id="rId21"/>
    <p:sldId id="267" r:id="rId22"/>
    <p:sldId id="277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32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68" r:id="rId45"/>
    <p:sldId id="300" r:id="rId46"/>
    <p:sldId id="301" r:id="rId47"/>
    <p:sldId id="27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2F515-FF07-4A6F-B74E-52F50930B4F8}" type="doc">
      <dgm:prSet loTypeId="urn:microsoft.com/office/officeart/2005/8/layout/matrix1" loCatId="matrix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B1AD989-E19F-4714-910C-DE935F673926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eOffice</a:t>
          </a:r>
        </a:p>
      </dgm:t>
    </dgm:pt>
    <dgm:pt modelId="{20302D9E-5DD8-43F9-B541-F8C9B6180B84}" type="parTrans" cxnId="{9AA40858-84B1-47FD-9216-9904745E7B8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981042-8277-4F4F-9314-8074DF733ED3}" type="sibTrans" cxnId="{9AA40858-84B1-47FD-9216-9904745E7B8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7690F-FBD8-4A82-BA36-4EDC7E8701F2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A Digital Workplace Solution in Government offices</a:t>
          </a:r>
        </a:p>
      </dgm:t>
    </dgm:pt>
    <dgm:pt modelId="{377EAFEC-0F15-4FFB-86BF-8D1046F47462}" type="parTrans" cxnId="{5C0BCC40-0140-4E5C-AE49-0E9201F6B10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A02C0-47A0-4436-B56C-641B494E690B}" type="sibTrans" cxnId="{5C0BCC40-0140-4E5C-AE49-0E9201F6B10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E2ED53-701C-4D70-AA01-A137409194F7}">
      <dgm:prSet phldrT="[Text]" custT="1"/>
      <dgm:spPr/>
      <dgm:t>
        <a:bodyPr/>
        <a:lstStyle/>
        <a:p>
          <a:r>
            <a:rPr lang="en-GB" sz="2000" dirty="0">
              <a:latin typeface="Times New Roman" pitchFamily="18" charset="0"/>
              <a:cs typeface="Times New Roman" pitchFamily="18" charset="0"/>
            </a:rPr>
            <a:t>Establish a Single Product for reuse in the Government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1FB4B47-18A4-46EB-94A7-DB5329223A5B}" type="parTrans" cxnId="{BDAE62F6-B0F6-49C7-BCA3-46B441B065F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D02EE5-8739-46F7-A166-60736500D032}" type="sibTrans" cxnId="{BDAE62F6-B0F6-49C7-BCA3-46B441B065F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16E999-2089-4254-8BE1-0790F43F0421}">
      <dgm:prSet phldrT="[Text]"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Initiated in 2009. Developed and Implemented by National Informatics Centre (NIC)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E42BC86-3685-4FFE-BD20-08BA29104F76}" type="parTrans" cxnId="{350D8D90-D5B2-40CB-841E-A5787D359EC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0960AA-11D7-4CB8-BD16-8504D872A080}" type="sibTrans" cxnId="{350D8D90-D5B2-40CB-841E-A5787D359EC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16918-6B94-4EE4-9131-A3A93A967E6E}">
      <dgm:prSet phldrT="[Text]" custT="1"/>
      <dgm:spPr/>
      <dgm:t>
        <a:bodyPr/>
        <a:lstStyle/>
        <a:p>
          <a:r>
            <a:rPr lang="en-GB" sz="2000" dirty="0">
              <a:latin typeface="Times New Roman" pitchFamily="18" charset="0"/>
              <a:cs typeface="Times New Roman" pitchFamily="18" charset="0"/>
            </a:rPr>
            <a:t>Based on Central Secretariat Manual of e-Office Procedure (</a:t>
          </a:r>
          <a:r>
            <a:rPr lang="en-GB" sz="2000" dirty="0" err="1">
              <a:latin typeface="Times New Roman" pitchFamily="18" charset="0"/>
              <a:cs typeface="Times New Roman" pitchFamily="18" charset="0"/>
            </a:rPr>
            <a:t>CSMeOP</a:t>
          </a:r>
          <a:r>
            <a:rPr lang="en-GB" sz="2000" dirty="0">
              <a:latin typeface="Times New Roman" pitchFamily="18" charset="0"/>
              <a:cs typeface="Times New Roman" pitchFamily="18" charset="0"/>
            </a:rPr>
            <a:t>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65D10F0-0DFE-42E1-96F6-EC7ED032F20F}" type="parTrans" cxnId="{346F2306-D1BC-493A-90A7-7565D14A75B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CCA8C-BF25-4192-98A0-FA47653B10D0}" type="sibTrans" cxnId="{346F2306-D1BC-493A-90A7-7565D14A75B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04C560-D692-4159-8FDE-C14B7556CDC6}" type="pres">
      <dgm:prSet presAssocID="{2FC2F515-FF07-4A6F-B74E-52F50930B4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A52E72-3F11-4DB4-BAFF-3275CB1B4EEA}" type="pres">
      <dgm:prSet presAssocID="{2FC2F515-FF07-4A6F-B74E-52F50930B4F8}" presName="matrix" presStyleCnt="0"/>
      <dgm:spPr/>
    </dgm:pt>
    <dgm:pt modelId="{80E6F1B9-BD0B-4EE5-93BB-A2165AFF0748}" type="pres">
      <dgm:prSet presAssocID="{2FC2F515-FF07-4A6F-B74E-52F50930B4F8}" presName="tile1" presStyleLbl="node1" presStyleIdx="0" presStyleCnt="4"/>
      <dgm:spPr/>
    </dgm:pt>
    <dgm:pt modelId="{1012CDC4-8B1A-4F8E-B49C-57321AC87883}" type="pres">
      <dgm:prSet presAssocID="{2FC2F515-FF07-4A6F-B74E-52F50930B4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EB6260-E728-4743-861E-E9AA94EC3CC1}" type="pres">
      <dgm:prSet presAssocID="{2FC2F515-FF07-4A6F-B74E-52F50930B4F8}" presName="tile2" presStyleLbl="node1" presStyleIdx="1" presStyleCnt="4"/>
      <dgm:spPr/>
    </dgm:pt>
    <dgm:pt modelId="{5175FAFD-BB2F-4C21-AD09-BE0CE25A9AF5}" type="pres">
      <dgm:prSet presAssocID="{2FC2F515-FF07-4A6F-B74E-52F50930B4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3045DD-9C0A-49A3-89FD-11F0F8D18FED}" type="pres">
      <dgm:prSet presAssocID="{2FC2F515-FF07-4A6F-B74E-52F50930B4F8}" presName="tile3" presStyleLbl="node1" presStyleIdx="2" presStyleCnt="4"/>
      <dgm:spPr/>
    </dgm:pt>
    <dgm:pt modelId="{B7A676A7-7212-4385-ABC7-524CCEB7F2B1}" type="pres">
      <dgm:prSet presAssocID="{2FC2F515-FF07-4A6F-B74E-52F50930B4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70216E-0ADD-4CEA-A811-5CE36FE5B1BC}" type="pres">
      <dgm:prSet presAssocID="{2FC2F515-FF07-4A6F-B74E-52F50930B4F8}" presName="tile4" presStyleLbl="node1" presStyleIdx="3" presStyleCnt="4"/>
      <dgm:spPr/>
    </dgm:pt>
    <dgm:pt modelId="{4181EF96-BAD5-4D69-9B59-6E89BB934E4B}" type="pres">
      <dgm:prSet presAssocID="{2FC2F515-FF07-4A6F-B74E-52F50930B4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78A4EC-831C-4059-8BFD-D1517E49B7F8}" type="pres">
      <dgm:prSet presAssocID="{2FC2F515-FF07-4A6F-B74E-52F50930B4F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46F2306-D1BC-493A-90A7-7565D14A75BE}" srcId="{CB1AD989-E19F-4714-910C-DE935F673926}" destId="{6E716918-6B94-4EE4-9131-A3A93A967E6E}" srcOrd="3" destOrd="0" parTransId="{F65D10F0-0DFE-42E1-96F6-EC7ED032F20F}" sibTransId="{DB6CCA8C-BF25-4192-98A0-FA47653B10D0}"/>
    <dgm:cxn modelId="{2E11AC0D-C78E-4BDF-B592-873D96C1391B}" type="presOf" srcId="{48A7690F-FBD8-4A82-BA36-4EDC7E8701F2}" destId="{80E6F1B9-BD0B-4EE5-93BB-A2165AFF0748}" srcOrd="0" destOrd="0" presId="urn:microsoft.com/office/officeart/2005/8/layout/matrix1"/>
    <dgm:cxn modelId="{DA6D9127-F53E-48D4-A0BA-329EF99897B5}" type="presOf" srcId="{CB1AD989-E19F-4714-910C-DE935F673926}" destId="{7D78A4EC-831C-4059-8BFD-D1517E49B7F8}" srcOrd="0" destOrd="0" presId="urn:microsoft.com/office/officeart/2005/8/layout/matrix1"/>
    <dgm:cxn modelId="{5C0BCC40-0140-4E5C-AE49-0E9201F6B109}" srcId="{CB1AD989-E19F-4714-910C-DE935F673926}" destId="{48A7690F-FBD8-4A82-BA36-4EDC7E8701F2}" srcOrd="0" destOrd="0" parTransId="{377EAFEC-0F15-4FFB-86BF-8D1046F47462}" sibTransId="{4B5A02C0-47A0-4436-B56C-641B494E690B}"/>
    <dgm:cxn modelId="{CFD6095E-6200-411D-841E-88392AEF4D8D}" type="presOf" srcId="{F016E999-2089-4254-8BE1-0790F43F0421}" destId="{B7A676A7-7212-4385-ABC7-524CCEB7F2B1}" srcOrd="1" destOrd="0" presId="urn:microsoft.com/office/officeart/2005/8/layout/matrix1"/>
    <dgm:cxn modelId="{9AA40858-84B1-47FD-9216-9904745E7B8E}" srcId="{2FC2F515-FF07-4A6F-B74E-52F50930B4F8}" destId="{CB1AD989-E19F-4714-910C-DE935F673926}" srcOrd="0" destOrd="0" parTransId="{20302D9E-5DD8-43F9-B541-F8C9B6180B84}" sibTransId="{D0981042-8277-4F4F-9314-8074DF733ED3}"/>
    <dgm:cxn modelId="{89ABBE58-F60A-426C-B37E-38CFC1C38FFC}" type="presOf" srcId="{76E2ED53-701C-4D70-AA01-A137409194F7}" destId="{0EEB6260-E728-4743-861E-E9AA94EC3CC1}" srcOrd="0" destOrd="0" presId="urn:microsoft.com/office/officeart/2005/8/layout/matrix1"/>
    <dgm:cxn modelId="{5943078E-2855-4592-950A-108DAAE1119D}" type="presOf" srcId="{48A7690F-FBD8-4A82-BA36-4EDC7E8701F2}" destId="{1012CDC4-8B1A-4F8E-B49C-57321AC87883}" srcOrd="1" destOrd="0" presId="urn:microsoft.com/office/officeart/2005/8/layout/matrix1"/>
    <dgm:cxn modelId="{350D8D90-D5B2-40CB-841E-A5787D359ECE}" srcId="{CB1AD989-E19F-4714-910C-DE935F673926}" destId="{F016E999-2089-4254-8BE1-0790F43F0421}" srcOrd="2" destOrd="0" parTransId="{4E42BC86-3685-4FFE-BD20-08BA29104F76}" sibTransId="{BC0960AA-11D7-4CB8-BD16-8504D872A080}"/>
    <dgm:cxn modelId="{E3AFD793-87C5-4FB9-9346-D9E64C897C7B}" type="presOf" srcId="{6E716918-6B94-4EE4-9131-A3A93A967E6E}" destId="{4181EF96-BAD5-4D69-9B59-6E89BB934E4B}" srcOrd="1" destOrd="0" presId="urn:microsoft.com/office/officeart/2005/8/layout/matrix1"/>
    <dgm:cxn modelId="{DCECCDB3-B94D-4488-B6A2-6A4697B8EDFD}" type="presOf" srcId="{2FC2F515-FF07-4A6F-B74E-52F50930B4F8}" destId="{1504C560-D692-4159-8FDE-C14B7556CDC6}" srcOrd="0" destOrd="0" presId="urn:microsoft.com/office/officeart/2005/8/layout/matrix1"/>
    <dgm:cxn modelId="{424356D1-828B-4807-860D-2B166F29B37D}" type="presOf" srcId="{76E2ED53-701C-4D70-AA01-A137409194F7}" destId="{5175FAFD-BB2F-4C21-AD09-BE0CE25A9AF5}" srcOrd="1" destOrd="0" presId="urn:microsoft.com/office/officeart/2005/8/layout/matrix1"/>
    <dgm:cxn modelId="{3B5C42DA-6745-466F-B879-6E456ADBD532}" type="presOf" srcId="{F016E999-2089-4254-8BE1-0790F43F0421}" destId="{6A3045DD-9C0A-49A3-89FD-11F0F8D18FED}" srcOrd="0" destOrd="0" presId="urn:microsoft.com/office/officeart/2005/8/layout/matrix1"/>
    <dgm:cxn modelId="{BDAE62F6-B0F6-49C7-BCA3-46B441B065F9}" srcId="{CB1AD989-E19F-4714-910C-DE935F673926}" destId="{76E2ED53-701C-4D70-AA01-A137409194F7}" srcOrd="1" destOrd="0" parTransId="{31FB4B47-18A4-46EB-94A7-DB5329223A5B}" sibTransId="{2DD02EE5-8739-46F7-A166-60736500D032}"/>
    <dgm:cxn modelId="{954879F7-A5F4-4231-B7C7-A6C01AFCABB9}" type="presOf" srcId="{6E716918-6B94-4EE4-9131-A3A93A967E6E}" destId="{1470216E-0ADD-4CEA-A811-5CE36FE5B1BC}" srcOrd="0" destOrd="0" presId="urn:microsoft.com/office/officeart/2005/8/layout/matrix1"/>
    <dgm:cxn modelId="{6315A34D-7332-4E03-B5E8-8D4CB5834CA2}" type="presParOf" srcId="{1504C560-D692-4159-8FDE-C14B7556CDC6}" destId="{2EA52E72-3F11-4DB4-BAFF-3275CB1B4EEA}" srcOrd="0" destOrd="0" presId="urn:microsoft.com/office/officeart/2005/8/layout/matrix1"/>
    <dgm:cxn modelId="{01B14C00-96A4-47F7-A78D-17467AAED340}" type="presParOf" srcId="{2EA52E72-3F11-4DB4-BAFF-3275CB1B4EEA}" destId="{80E6F1B9-BD0B-4EE5-93BB-A2165AFF0748}" srcOrd="0" destOrd="0" presId="urn:microsoft.com/office/officeart/2005/8/layout/matrix1"/>
    <dgm:cxn modelId="{8BCEFB58-5D58-4AE5-A240-AB6124DF7E9A}" type="presParOf" srcId="{2EA52E72-3F11-4DB4-BAFF-3275CB1B4EEA}" destId="{1012CDC4-8B1A-4F8E-B49C-57321AC87883}" srcOrd="1" destOrd="0" presId="urn:microsoft.com/office/officeart/2005/8/layout/matrix1"/>
    <dgm:cxn modelId="{EF68CC75-263E-4182-AA54-3DF7915DE09D}" type="presParOf" srcId="{2EA52E72-3F11-4DB4-BAFF-3275CB1B4EEA}" destId="{0EEB6260-E728-4743-861E-E9AA94EC3CC1}" srcOrd="2" destOrd="0" presId="urn:microsoft.com/office/officeart/2005/8/layout/matrix1"/>
    <dgm:cxn modelId="{FB0406D2-A730-4081-8432-3AD5C1C0E03C}" type="presParOf" srcId="{2EA52E72-3F11-4DB4-BAFF-3275CB1B4EEA}" destId="{5175FAFD-BB2F-4C21-AD09-BE0CE25A9AF5}" srcOrd="3" destOrd="0" presId="urn:microsoft.com/office/officeart/2005/8/layout/matrix1"/>
    <dgm:cxn modelId="{D3D0A40B-B0BE-42B2-9273-19952F757C48}" type="presParOf" srcId="{2EA52E72-3F11-4DB4-BAFF-3275CB1B4EEA}" destId="{6A3045DD-9C0A-49A3-89FD-11F0F8D18FED}" srcOrd="4" destOrd="0" presId="urn:microsoft.com/office/officeart/2005/8/layout/matrix1"/>
    <dgm:cxn modelId="{1B12E887-64DD-4D9B-8B06-479591B6B47C}" type="presParOf" srcId="{2EA52E72-3F11-4DB4-BAFF-3275CB1B4EEA}" destId="{B7A676A7-7212-4385-ABC7-524CCEB7F2B1}" srcOrd="5" destOrd="0" presId="urn:microsoft.com/office/officeart/2005/8/layout/matrix1"/>
    <dgm:cxn modelId="{1B19EB9E-3C79-4254-B720-61A01E9CB649}" type="presParOf" srcId="{2EA52E72-3F11-4DB4-BAFF-3275CB1B4EEA}" destId="{1470216E-0ADD-4CEA-A811-5CE36FE5B1BC}" srcOrd="6" destOrd="0" presId="urn:microsoft.com/office/officeart/2005/8/layout/matrix1"/>
    <dgm:cxn modelId="{5EBB9DC9-6E44-4312-B5E6-BC609BF6577B}" type="presParOf" srcId="{2EA52E72-3F11-4DB4-BAFF-3275CB1B4EEA}" destId="{4181EF96-BAD5-4D69-9B59-6E89BB934E4B}" srcOrd="7" destOrd="0" presId="urn:microsoft.com/office/officeart/2005/8/layout/matrix1"/>
    <dgm:cxn modelId="{7C120DFD-DD12-4EF7-805C-05F102A26306}" type="presParOf" srcId="{1504C560-D692-4159-8FDE-C14B7556CDC6}" destId="{7D78A4EC-831C-4059-8BFD-D1517E49B7F8}" srcOrd="1" destOrd="0" presId="urn:microsoft.com/office/officeart/2005/8/layout/matrix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54FC1-D992-4CFB-92DA-E3D20A18B064}" type="doc">
      <dgm:prSet loTypeId="urn:microsoft.com/office/officeart/2005/8/layout/vList3#1" loCatId="list" qsTypeId="urn:microsoft.com/office/officeart/2005/8/quickstyle/3d1" qsCatId="3D" csTypeId="urn:microsoft.com/office/officeart/2005/8/colors/colorful1#2" csCatId="colorful" phldr="1"/>
      <dgm:spPr/>
    </dgm:pt>
    <dgm:pt modelId="{527217AF-D029-4F53-9F3B-3FB9969367B3}">
      <dgm:prSet phldrT="[Text]"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Enhance transparency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D0B2146-E6B5-435A-B342-FA9B3E828A1C}" type="parTrans" cxnId="{8BF0345E-3C15-4051-ABD6-D8C6DF970AC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63EBA61-8683-49E9-A8BD-B31F7CF52CE9}" type="sibTrans" cxnId="{8BF0345E-3C15-4051-ABD6-D8C6DF970AC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4DB05CB-E081-4206-9249-55BBDDFD21A6}">
      <dgm:prSet phldrT="[Text]"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Increase accountability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329DB22-33A4-4D9D-BD21-94E28F846291}" type="parTrans" cxnId="{C8C7E278-594C-4993-B21F-46058E72C1D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D18BB7-E636-4FDC-B205-404609786416}" type="sibTrans" cxnId="{C8C7E278-594C-4993-B21F-46058E72C1D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F07118-3881-4E0C-AD81-2F1C8E94F17F}">
      <dgm:prSet phldrT="[Text]"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Assure data security and data integrity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8C2CBEC-00B5-492C-92CD-25235C94A25B}" type="parTrans" cxnId="{936F4881-20EF-4C91-BE4A-57BBC30CF0AD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A24ECDC-5D56-4EF2-9831-4593BE31CFBF}" type="sibTrans" cxnId="{936F4881-20EF-4C91-BE4A-57BBC30CF0AD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F1F578C-7A3B-4720-BE51-2CD8014C4EC2}">
      <dgm:prSet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Promote innovation by releasing staff energy and time from unproductive procedures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C19800D-C746-40C1-88AC-F3885389883F}" type="parTrans" cxnId="{111FD5BC-12D8-401C-BF18-E5C84F5513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BE809E4-0492-4DEE-8262-01D3F5C4F639}" type="sibTrans" cxnId="{111FD5BC-12D8-401C-BF18-E5C84F5513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5D2EFD6-FEB3-40D8-89BB-BA37630B89D6}">
      <dgm:prSet custT="1"/>
      <dgm:spPr/>
      <dgm:t>
        <a:bodyPr/>
        <a:lstStyle/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Transform the government work culture and ethics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AA95919-110F-430D-A9EA-437D78A929FC}" type="parTrans" cxnId="{DAA7D8A2-DDD0-4916-A233-FA5C9C586F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E41724-9484-47A1-BBE9-ECEDECA27CF2}" type="sibTrans" cxnId="{DAA7D8A2-DDD0-4916-A233-FA5C9C586FE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0065E0C-73CE-42FE-A898-D8FABB71CD08}" type="pres">
      <dgm:prSet presAssocID="{0C454FC1-D992-4CFB-92DA-E3D20A18B064}" presName="linearFlow" presStyleCnt="0">
        <dgm:presLayoutVars>
          <dgm:dir/>
          <dgm:resizeHandles val="exact"/>
        </dgm:presLayoutVars>
      </dgm:prSet>
      <dgm:spPr/>
    </dgm:pt>
    <dgm:pt modelId="{E0A30BA8-EDB9-4B26-8AB4-0480AB273155}" type="pres">
      <dgm:prSet presAssocID="{527217AF-D029-4F53-9F3B-3FB9969367B3}" presName="composite" presStyleCnt="0"/>
      <dgm:spPr/>
    </dgm:pt>
    <dgm:pt modelId="{415A3A2D-A9A7-4055-9D80-EBC761DE0388}" type="pres">
      <dgm:prSet presAssocID="{527217AF-D029-4F53-9F3B-3FB9969367B3}" presName="imgShp" presStyleLbl="fgImgPlace1" presStyleIdx="0" presStyleCnt="5"/>
      <dgm:spPr/>
    </dgm:pt>
    <dgm:pt modelId="{F3183D77-1D79-43CD-8C9C-748DEEF4C7C6}" type="pres">
      <dgm:prSet presAssocID="{527217AF-D029-4F53-9F3B-3FB9969367B3}" presName="txShp" presStyleLbl="node1" presStyleIdx="0" presStyleCnt="5">
        <dgm:presLayoutVars>
          <dgm:bulletEnabled val="1"/>
        </dgm:presLayoutVars>
      </dgm:prSet>
      <dgm:spPr/>
    </dgm:pt>
    <dgm:pt modelId="{E9A75B85-67E6-4378-85EE-477B03E98E01}" type="pres">
      <dgm:prSet presAssocID="{A63EBA61-8683-49E9-A8BD-B31F7CF52CE9}" presName="spacing" presStyleCnt="0"/>
      <dgm:spPr/>
    </dgm:pt>
    <dgm:pt modelId="{DAD19742-C72F-428A-9220-5305C47AB240}" type="pres">
      <dgm:prSet presAssocID="{14DB05CB-E081-4206-9249-55BBDDFD21A6}" presName="composite" presStyleCnt="0"/>
      <dgm:spPr/>
    </dgm:pt>
    <dgm:pt modelId="{F026BD3A-58E1-4059-9957-D25DCB5B82EB}" type="pres">
      <dgm:prSet presAssocID="{14DB05CB-E081-4206-9249-55BBDDFD21A6}" presName="imgShp" presStyleLbl="fgImgPlace1" presStyleIdx="1" presStyleCnt="5"/>
      <dgm:spPr/>
    </dgm:pt>
    <dgm:pt modelId="{97290581-7C2F-447D-A907-790ECC028603}" type="pres">
      <dgm:prSet presAssocID="{14DB05CB-E081-4206-9249-55BBDDFD21A6}" presName="txShp" presStyleLbl="node1" presStyleIdx="1" presStyleCnt="5">
        <dgm:presLayoutVars>
          <dgm:bulletEnabled val="1"/>
        </dgm:presLayoutVars>
      </dgm:prSet>
      <dgm:spPr/>
    </dgm:pt>
    <dgm:pt modelId="{0D8B505E-B8B0-49D3-93EB-10E28FABB969}" type="pres">
      <dgm:prSet presAssocID="{70D18BB7-E636-4FDC-B205-404609786416}" presName="spacing" presStyleCnt="0"/>
      <dgm:spPr/>
    </dgm:pt>
    <dgm:pt modelId="{74E15F80-3AB9-494A-8B7C-A8BA571B393E}" type="pres">
      <dgm:prSet presAssocID="{82F07118-3881-4E0C-AD81-2F1C8E94F17F}" presName="composite" presStyleCnt="0"/>
      <dgm:spPr/>
    </dgm:pt>
    <dgm:pt modelId="{D55199D2-48C9-4918-8BB7-780B8C94B0F1}" type="pres">
      <dgm:prSet presAssocID="{82F07118-3881-4E0C-AD81-2F1C8E94F17F}" presName="imgShp" presStyleLbl="fgImgPlace1" presStyleIdx="2" presStyleCnt="5"/>
      <dgm:spPr/>
    </dgm:pt>
    <dgm:pt modelId="{FAF55B1F-9001-43AD-927B-644C420E71B8}" type="pres">
      <dgm:prSet presAssocID="{82F07118-3881-4E0C-AD81-2F1C8E94F17F}" presName="txShp" presStyleLbl="node1" presStyleIdx="2" presStyleCnt="5">
        <dgm:presLayoutVars>
          <dgm:bulletEnabled val="1"/>
        </dgm:presLayoutVars>
      </dgm:prSet>
      <dgm:spPr/>
    </dgm:pt>
    <dgm:pt modelId="{72803F81-159B-45A5-9276-53BE79EF70AA}" type="pres">
      <dgm:prSet presAssocID="{4A24ECDC-5D56-4EF2-9831-4593BE31CFBF}" presName="spacing" presStyleCnt="0"/>
      <dgm:spPr/>
    </dgm:pt>
    <dgm:pt modelId="{FB631035-D426-447A-88C7-9198DB01D55D}" type="pres">
      <dgm:prSet presAssocID="{F5D2EFD6-FEB3-40D8-89BB-BA37630B89D6}" presName="composite" presStyleCnt="0"/>
      <dgm:spPr/>
    </dgm:pt>
    <dgm:pt modelId="{7C4638A6-091B-43E4-93D8-E27399001A7E}" type="pres">
      <dgm:prSet presAssocID="{F5D2EFD6-FEB3-40D8-89BB-BA37630B89D6}" presName="imgShp" presStyleLbl="fgImgPlace1" presStyleIdx="3" presStyleCnt="5"/>
      <dgm:spPr/>
    </dgm:pt>
    <dgm:pt modelId="{C023092F-0FD9-4DC4-BADF-FA75E7203F81}" type="pres">
      <dgm:prSet presAssocID="{F5D2EFD6-FEB3-40D8-89BB-BA37630B89D6}" presName="txShp" presStyleLbl="node1" presStyleIdx="3" presStyleCnt="5">
        <dgm:presLayoutVars>
          <dgm:bulletEnabled val="1"/>
        </dgm:presLayoutVars>
      </dgm:prSet>
      <dgm:spPr/>
    </dgm:pt>
    <dgm:pt modelId="{EBB75E43-252E-456D-B575-181B82D52B91}" type="pres">
      <dgm:prSet presAssocID="{CDE41724-9484-47A1-BBE9-ECEDECA27CF2}" presName="spacing" presStyleCnt="0"/>
      <dgm:spPr/>
    </dgm:pt>
    <dgm:pt modelId="{70AE9CE1-12DA-495E-B015-12D0E4D29D93}" type="pres">
      <dgm:prSet presAssocID="{9F1F578C-7A3B-4720-BE51-2CD8014C4EC2}" presName="composite" presStyleCnt="0"/>
      <dgm:spPr/>
    </dgm:pt>
    <dgm:pt modelId="{9B28A60A-5DF2-435C-9778-F6CE9FB2E025}" type="pres">
      <dgm:prSet presAssocID="{9F1F578C-7A3B-4720-BE51-2CD8014C4EC2}" presName="imgShp" presStyleLbl="fgImgPlace1" presStyleIdx="4" presStyleCnt="5"/>
      <dgm:spPr/>
    </dgm:pt>
    <dgm:pt modelId="{E7FE0B7C-5BF3-488B-934E-AFBA744FE9F6}" type="pres">
      <dgm:prSet presAssocID="{9F1F578C-7A3B-4720-BE51-2CD8014C4EC2}" presName="txShp" presStyleLbl="node1" presStyleIdx="4" presStyleCnt="5">
        <dgm:presLayoutVars>
          <dgm:bulletEnabled val="1"/>
        </dgm:presLayoutVars>
      </dgm:prSet>
      <dgm:spPr/>
    </dgm:pt>
  </dgm:ptLst>
  <dgm:cxnLst>
    <dgm:cxn modelId="{BAC6C51D-260E-4EDA-A2C4-BC10E6211EB9}" type="presOf" srcId="{82F07118-3881-4E0C-AD81-2F1C8E94F17F}" destId="{FAF55B1F-9001-43AD-927B-644C420E71B8}" srcOrd="0" destOrd="0" presId="urn:microsoft.com/office/officeart/2005/8/layout/vList3#1"/>
    <dgm:cxn modelId="{2F96031E-39B5-4EB7-9EC1-D4F6AF877F28}" type="presOf" srcId="{9F1F578C-7A3B-4720-BE51-2CD8014C4EC2}" destId="{E7FE0B7C-5BF3-488B-934E-AFBA744FE9F6}" srcOrd="0" destOrd="0" presId="urn:microsoft.com/office/officeart/2005/8/layout/vList3#1"/>
    <dgm:cxn modelId="{074B162F-3CF9-49F7-9C3A-15546BDE3364}" type="presOf" srcId="{0C454FC1-D992-4CFB-92DA-E3D20A18B064}" destId="{B0065E0C-73CE-42FE-A898-D8FABB71CD08}" srcOrd="0" destOrd="0" presId="urn:microsoft.com/office/officeart/2005/8/layout/vList3#1"/>
    <dgm:cxn modelId="{8BF0345E-3C15-4051-ABD6-D8C6DF970ACB}" srcId="{0C454FC1-D992-4CFB-92DA-E3D20A18B064}" destId="{527217AF-D029-4F53-9F3B-3FB9969367B3}" srcOrd="0" destOrd="0" parTransId="{6D0B2146-E6B5-435A-B342-FA9B3E828A1C}" sibTransId="{A63EBA61-8683-49E9-A8BD-B31F7CF52CE9}"/>
    <dgm:cxn modelId="{C8C7E278-594C-4993-B21F-46058E72C1D0}" srcId="{0C454FC1-D992-4CFB-92DA-E3D20A18B064}" destId="{14DB05CB-E081-4206-9249-55BBDDFD21A6}" srcOrd="1" destOrd="0" parTransId="{8329DB22-33A4-4D9D-BD21-94E28F846291}" sibTransId="{70D18BB7-E636-4FDC-B205-404609786416}"/>
    <dgm:cxn modelId="{C3A7387E-6BDD-4DDA-8EF4-DD3682835392}" type="presOf" srcId="{527217AF-D029-4F53-9F3B-3FB9969367B3}" destId="{F3183D77-1D79-43CD-8C9C-748DEEF4C7C6}" srcOrd="0" destOrd="0" presId="urn:microsoft.com/office/officeart/2005/8/layout/vList3#1"/>
    <dgm:cxn modelId="{936F4881-20EF-4C91-BE4A-57BBC30CF0AD}" srcId="{0C454FC1-D992-4CFB-92DA-E3D20A18B064}" destId="{82F07118-3881-4E0C-AD81-2F1C8E94F17F}" srcOrd="2" destOrd="0" parTransId="{08C2CBEC-00B5-492C-92CD-25235C94A25B}" sibTransId="{4A24ECDC-5D56-4EF2-9831-4593BE31CFBF}"/>
    <dgm:cxn modelId="{DAA7D8A2-DDD0-4916-A233-FA5C9C586FEC}" srcId="{0C454FC1-D992-4CFB-92DA-E3D20A18B064}" destId="{F5D2EFD6-FEB3-40D8-89BB-BA37630B89D6}" srcOrd="3" destOrd="0" parTransId="{2AA95919-110F-430D-A9EA-437D78A929FC}" sibTransId="{CDE41724-9484-47A1-BBE9-ECEDECA27CF2}"/>
    <dgm:cxn modelId="{018FCEB5-0AEA-4858-889D-9D4AFB1D3407}" type="presOf" srcId="{F5D2EFD6-FEB3-40D8-89BB-BA37630B89D6}" destId="{C023092F-0FD9-4DC4-BADF-FA75E7203F81}" srcOrd="0" destOrd="0" presId="urn:microsoft.com/office/officeart/2005/8/layout/vList3#1"/>
    <dgm:cxn modelId="{111FD5BC-12D8-401C-BF18-E5C84F551331}" srcId="{0C454FC1-D992-4CFB-92DA-E3D20A18B064}" destId="{9F1F578C-7A3B-4720-BE51-2CD8014C4EC2}" srcOrd="4" destOrd="0" parTransId="{9C19800D-C746-40C1-88AC-F3885389883F}" sibTransId="{FBE809E4-0492-4DEE-8262-01D3F5C4F639}"/>
    <dgm:cxn modelId="{287D1EF6-8724-47A6-9466-D9E22AC5475B}" type="presOf" srcId="{14DB05CB-E081-4206-9249-55BBDDFD21A6}" destId="{97290581-7C2F-447D-A907-790ECC028603}" srcOrd="0" destOrd="0" presId="urn:microsoft.com/office/officeart/2005/8/layout/vList3#1"/>
    <dgm:cxn modelId="{3C1F40E8-2234-4B23-8891-1211EB2AE95B}" type="presParOf" srcId="{B0065E0C-73CE-42FE-A898-D8FABB71CD08}" destId="{E0A30BA8-EDB9-4B26-8AB4-0480AB273155}" srcOrd="0" destOrd="0" presId="urn:microsoft.com/office/officeart/2005/8/layout/vList3#1"/>
    <dgm:cxn modelId="{F829EBD5-B6E0-4AF6-A4C0-DD4693588366}" type="presParOf" srcId="{E0A30BA8-EDB9-4B26-8AB4-0480AB273155}" destId="{415A3A2D-A9A7-4055-9D80-EBC761DE0388}" srcOrd="0" destOrd="0" presId="urn:microsoft.com/office/officeart/2005/8/layout/vList3#1"/>
    <dgm:cxn modelId="{8A17BC41-1690-47E7-8003-7D5857981FC7}" type="presParOf" srcId="{E0A30BA8-EDB9-4B26-8AB4-0480AB273155}" destId="{F3183D77-1D79-43CD-8C9C-748DEEF4C7C6}" srcOrd="1" destOrd="0" presId="urn:microsoft.com/office/officeart/2005/8/layout/vList3#1"/>
    <dgm:cxn modelId="{A743ECA2-FAFF-440C-A067-10F168A144D4}" type="presParOf" srcId="{B0065E0C-73CE-42FE-A898-D8FABB71CD08}" destId="{E9A75B85-67E6-4378-85EE-477B03E98E01}" srcOrd="1" destOrd="0" presId="urn:microsoft.com/office/officeart/2005/8/layout/vList3#1"/>
    <dgm:cxn modelId="{B7C63105-853F-483D-A6A6-A633B69C9281}" type="presParOf" srcId="{B0065E0C-73CE-42FE-A898-D8FABB71CD08}" destId="{DAD19742-C72F-428A-9220-5305C47AB240}" srcOrd="2" destOrd="0" presId="urn:microsoft.com/office/officeart/2005/8/layout/vList3#1"/>
    <dgm:cxn modelId="{6D5694E6-D5B6-4B83-AF6F-208180C15B1F}" type="presParOf" srcId="{DAD19742-C72F-428A-9220-5305C47AB240}" destId="{F026BD3A-58E1-4059-9957-D25DCB5B82EB}" srcOrd="0" destOrd="0" presId="urn:microsoft.com/office/officeart/2005/8/layout/vList3#1"/>
    <dgm:cxn modelId="{F8945987-9BF4-47FE-BC37-1DE8F362747A}" type="presParOf" srcId="{DAD19742-C72F-428A-9220-5305C47AB240}" destId="{97290581-7C2F-447D-A907-790ECC028603}" srcOrd="1" destOrd="0" presId="urn:microsoft.com/office/officeart/2005/8/layout/vList3#1"/>
    <dgm:cxn modelId="{86C06BF7-94AE-43D8-B5B3-AD03EB54FC1D}" type="presParOf" srcId="{B0065E0C-73CE-42FE-A898-D8FABB71CD08}" destId="{0D8B505E-B8B0-49D3-93EB-10E28FABB969}" srcOrd="3" destOrd="0" presId="urn:microsoft.com/office/officeart/2005/8/layout/vList3#1"/>
    <dgm:cxn modelId="{FFE807C1-E99C-4B00-A8DE-29833C74C286}" type="presParOf" srcId="{B0065E0C-73CE-42FE-A898-D8FABB71CD08}" destId="{74E15F80-3AB9-494A-8B7C-A8BA571B393E}" srcOrd="4" destOrd="0" presId="urn:microsoft.com/office/officeart/2005/8/layout/vList3#1"/>
    <dgm:cxn modelId="{3A78771B-F8E3-45E3-B35E-B04104E15B5C}" type="presParOf" srcId="{74E15F80-3AB9-494A-8B7C-A8BA571B393E}" destId="{D55199D2-48C9-4918-8BB7-780B8C94B0F1}" srcOrd="0" destOrd="0" presId="urn:microsoft.com/office/officeart/2005/8/layout/vList3#1"/>
    <dgm:cxn modelId="{965B1D3D-B6F2-42AC-9941-C80D32715F59}" type="presParOf" srcId="{74E15F80-3AB9-494A-8B7C-A8BA571B393E}" destId="{FAF55B1F-9001-43AD-927B-644C420E71B8}" srcOrd="1" destOrd="0" presId="urn:microsoft.com/office/officeart/2005/8/layout/vList3#1"/>
    <dgm:cxn modelId="{CFC480BF-62C9-4E54-9477-2B10B70F7809}" type="presParOf" srcId="{B0065E0C-73CE-42FE-A898-D8FABB71CD08}" destId="{72803F81-159B-45A5-9276-53BE79EF70AA}" srcOrd="5" destOrd="0" presId="urn:microsoft.com/office/officeart/2005/8/layout/vList3#1"/>
    <dgm:cxn modelId="{B9D83639-D2F5-49E7-B00C-836D1B79FD5E}" type="presParOf" srcId="{B0065E0C-73CE-42FE-A898-D8FABB71CD08}" destId="{FB631035-D426-447A-88C7-9198DB01D55D}" srcOrd="6" destOrd="0" presId="urn:microsoft.com/office/officeart/2005/8/layout/vList3#1"/>
    <dgm:cxn modelId="{8DEC6759-8821-4DEF-A7F2-ED678CA5450E}" type="presParOf" srcId="{FB631035-D426-447A-88C7-9198DB01D55D}" destId="{7C4638A6-091B-43E4-93D8-E27399001A7E}" srcOrd="0" destOrd="0" presId="urn:microsoft.com/office/officeart/2005/8/layout/vList3#1"/>
    <dgm:cxn modelId="{4CF9DBB2-0798-4A6E-9B58-221280DCC6F3}" type="presParOf" srcId="{FB631035-D426-447A-88C7-9198DB01D55D}" destId="{C023092F-0FD9-4DC4-BADF-FA75E7203F81}" srcOrd="1" destOrd="0" presId="urn:microsoft.com/office/officeart/2005/8/layout/vList3#1"/>
    <dgm:cxn modelId="{BDE395B1-D9F5-4AB3-934D-3C79BDD4DE4C}" type="presParOf" srcId="{B0065E0C-73CE-42FE-A898-D8FABB71CD08}" destId="{EBB75E43-252E-456D-B575-181B82D52B91}" srcOrd="7" destOrd="0" presId="urn:microsoft.com/office/officeart/2005/8/layout/vList3#1"/>
    <dgm:cxn modelId="{05A84E5B-3455-4A1D-B664-0D7BB4697F7B}" type="presParOf" srcId="{B0065E0C-73CE-42FE-A898-D8FABB71CD08}" destId="{70AE9CE1-12DA-495E-B015-12D0E4D29D93}" srcOrd="8" destOrd="0" presId="urn:microsoft.com/office/officeart/2005/8/layout/vList3#1"/>
    <dgm:cxn modelId="{652D118E-39AA-473C-842D-82695B89E135}" type="presParOf" srcId="{70AE9CE1-12DA-495E-B015-12D0E4D29D93}" destId="{9B28A60A-5DF2-435C-9778-F6CE9FB2E025}" srcOrd="0" destOrd="0" presId="urn:microsoft.com/office/officeart/2005/8/layout/vList3#1"/>
    <dgm:cxn modelId="{50DF57D3-3BA1-4FC7-9B38-3C4A72072983}" type="presParOf" srcId="{70AE9CE1-12DA-495E-B015-12D0E4D29D93}" destId="{E7FE0B7C-5BF3-488B-934E-AFBA744FE9F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6F1B9-BD0B-4EE5-93BB-A2165AFF0748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A Digital Workplace Solution in Government offices</a:t>
          </a:r>
        </a:p>
      </dsp:txBody>
      <dsp:txXfrm rot="5400000">
        <a:off x="0" y="0"/>
        <a:ext cx="3048000" cy="1524000"/>
      </dsp:txXfrm>
    </dsp:sp>
    <dsp:sp modelId="{0EEB6260-E728-4743-861E-E9AA94EC3CC1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Establish a Single Product for reuse in the Government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0" y="0"/>
        <a:ext cx="3048000" cy="1524000"/>
      </dsp:txXfrm>
    </dsp:sp>
    <dsp:sp modelId="{6A3045DD-9C0A-49A3-89FD-11F0F8D18FE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Initiated in 2009. Developed and Implemented by National Informatics Centre (NIC)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39999"/>
        <a:ext cx="3048000" cy="1524000"/>
      </dsp:txXfrm>
    </dsp:sp>
    <dsp:sp modelId="{1470216E-0ADD-4CEA-A811-5CE36FE5B1B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Based on Central Secretariat Manual of e-Office Procedure (</a:t>
          </a:r>
          <a:r>
            <a:rPr lang="en-GB" sz="2000" kern="1200" dirty="0" err="1">
              <a:latin typeface="Times New Roman" pitchFamily="18" charset="0"/>
              <a:cs typeface="Times New Roman" pitchFamily="18" charset="0"/>
            </a:rPr>
            <a:t>CSMeOP</a:t>
          </a:r>
          <a:r>
            <a:rPr lang="en-GB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48000" y="2539999"/>
        <a:ext cx="3048000" cy="1524000"/>
      </dsp:txXfrm>
    </dsp:sp>
    <dsp:sp modelId="{7D78A4EC-831C-4059-8BFD-D1517E49B7F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itchFamily="18" charset="0"/>
              <a:cs typeface="Times New Roman" pitchFamily="18" charset="0"/>
            </a:rPr>
            <a:t>eOffice</a:t>
          </a: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83D77-1D79-43CD-8C9C-748DEEF4C7C6}">
      <dsp:nvSpPr>
        <dsp:cNvPr id="0" name=""/>
        <dsp:cNvSpPr/>
      </dsp:nvSpPr>
      <dsp:spPr>
        <a:xfrm rot="10800000">
          <a:off x="1668167" y="87"/>
          <a:ext cx="5878068" cy="75040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Enhance transparency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55768" y="87"/>
        <a:ext cx="5690467" cy="750404"/>
      </dsp:txXfrm>
    </dsp:sp>
    <dsp:sp modelId="{415A3A2D-A9A7-4055-9D80-EBC761DE0388}">
      <dsp:nvSpPr>
        <dsp:cNvPr id="0" name=""/>
        <dsp:cNvSpPr/>
      </dsp:nvSpPr>
      <dsp:spPr>
        <a:xfrm>
          <a:off x="1292964" y="87"/>
          <a:ext cx="750404" cy="750404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7290581-7C2F-447D-A907-790ECC028603}">
      <dsp:nvSpPr>
        <dsp:cNvPr id="0" name=""/>
        <dsp:cNvSpPr/>
      </dsp:nvSpPr>
      <dsp:spPr>
        <a:xfrm rot="10800000">
          <a:off x="1668167" y="974492"/>
          <a:ext cx="5878068" cy="75040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Increase accountability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55768" y="974492"/>
        <a:ext cx="5690467" cy="750404"/>
      </dsp:txXfrm>
    </dsp:sp>
    <dsp:sp modelId="{F026BD3A-58E1-4059-9957-D25DCB5B82EB}">
      <dsp:nvSpPr>
        <dsp:cNvPr id="0" name=""/>
        <dsp:cNvSpPr/>
      </dsp:nvSpPr>
      <dsp:spPr>
        <a:xfrm>
          <a:off x="1292964" y="974492"/>
          <a:ext cx="750404" cy="750404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tint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F55B1F-9001-43AD-927B-644C420E71B8}">
      <dsp:nvSpPr>
        <dsp:cNvPr id="0" name=""/>
        <dsp:cNvSpPr/>
      </dsp:nvSpPr>
      <dsp:spPr>
        <a:xfrm rot="10800000">
          <a:off x="1668167" y="1948897"/>
          <a:ext cx="5878068" cy="75040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Assure data security and data integrity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55768" y="1948897"/>
        <a:ext cx="5690467" cy="750404"/>
      </dsp:txXfrm>
    </dsp:sp>
    <dsp:sp modelId="{D55199D2-48C9-4918-8BB7-780B8C94B0F1}">
      <dsp:nvSpPr>
        <dsp:cNvPr id="0" name=""/>
        <dsp:cNvSpPr/>
      </dsp:nvSpPr>
      <dsp:spPr>
        <a:xfrm>
          <a:off x="1292964" y="1948897"/>
          <a:ext cx="750404" cy="750404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tint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23092F-0FD9-4DC4-BADF-FA75E7203F81}">
      <dsp:nvSpPr>
        <dsp:cNvPr id="0" name=""/>
        <dsp:cNvSpPr/>
      </dsp:nvSpPr>
      <dsp:spPr>
        <a:xfrm rot="10800000">
          <a:off x="1668167" y="2923303"/>
          <a:ext cx="5878068" cy="75040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Transform the government work culture and ethics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55768" y="2923303"/>
        <a:ext cx="5690467" cy="750404"/>
      </dsp:txXfrm>
    </dsp:sp>
    <dsp:sp modelId="{7C4638A6-091B-43E4-93D8-E27399001A7E}">
      <dsp:nvSpPr>
        <dsp:cNvPr id="0" name=""/>
        <dsp:cNvSpPr/>
      </dsp:nvSpPr>
      <dsp:spPr>
        <a:xfrm>
          <a:off x="1292964" y="2923303"/>
          <a:ext cx="750404" cy="750404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tint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FE0B7C-5BF3-488B-934E-AFBA744FE9F6}">
      <dsp:nvSpPr>
        <dsp:cNvPr id="0" name=""/>
        <dsp:cNvSpPr/>
      </dsp:nvSpPr>
      <dsp:spPr>
        <a:xfrm rot="10800000">
          <a:off x="1668167" y="3897708"/>
          <a:ext cx="5878068" cy="75040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Promote innovation by releasing staff energy and time from unproductive procedures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55768" y="3897708"/>
        <a:ext cx="5690467" cy="750404"/>
      </dsp:txXfrm>
    </dsp:sp>
    <dsp:sp modelId="{9B28A60A-5DF2-435C-9778-F6CE9FB2E025}">
      <dsp:nvSpPr>
        <dsp:cNvPr id="0" name=""/>
        <dsp:cNvSpPr/>
      </dsp:nvSpPr>
      <dsp:spPr>
        <a:xfrm>
          <a:off x="1292964" y="3897708"/>
          <a:ext cx="750404" cy="750404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tint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8BA8-A017-4BF8-8C0B-A017A0305703}" type="datetimeFigureOut">
              <a:rPr lang="en-IN" smtClean="0"/>
              <a:t>05-11-2020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4AD4-6BC4-4282-A55F-46CCE73F8A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27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14AD4-6BC4-4282-A55F-46CCE73F8AF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44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0FC9-42DE-44F9-9F11-0B763D3A3D8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0FC9-42DE-44F9-9F11-0B763D3A3D8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0FC9-42DE-44F9-9F11-0B763D3A3D8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0FC9-42DE-44F9-9F11-0B763D3A3D8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0FC9-42DE-44F9-9F11-0B763D3A3D8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EBA9FC-B2E6-4F2F-B527-95A8B9E762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pPr algn="r"/>
              <a:t>54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9889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EF65C4-85DC-4EE1-8803-B4420B275A0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EC13E8-137C-4DFA-8575-CF745581D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archvmware.techtarget.com/definition/vSphere-Replication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74369"/>
            <a:ext cx="7772400" cy="1828800"/>
          </a:xfrm>
        </p:spPr>
        <p:txBody>
          <a:bodyPr/>
          <a:lstStyle/>
          <a:p>
            <a:pPr algn="ctr"/>
            <a:r>
              <a:rPr lang="en-IN" dirty="0"/>
              <a:t>eFile 7.0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00" y="2564904"/>
            <a:ext cx="7772400" cy="914400"/>
          </a:xfrm>
        </p:spPr>
        <p:txBody>
          <a:bodyPr/>
          <a:lstStyle/>
          <a:p>
            <a:pPr algn="ctr"/>
            <a:r>
              <a:rPr lang="en-IN" dirty="0"/>
              <a:t>The WAY FORWARD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0752" y="422108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Arial" pitchFamily="34" charset="0"/>
                <a:cs typeface="Arial" pitchFamily="34" charset="0"/>
              </a:rPr>
              <a:t>Presented By </a:t>
            </a:r>
          </a:p>
          <a:p>
            <a:pPr algn="ctr"/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400" dirty="0" err="1">
                <a:latin typeface="Arial" pitchFamily="34" charset="0"/>
                <a:cs typeface="Arial" pitchFamily="34" charset="0"/>
              </a:rPr>
              <a:t>A.P.Singh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, Scientist-F</a:t>
            </a:r>
          </a:p>
          <a:p>
            <a:pPr algn="ctr"/>
            <a:r>
              <a:rPr lang="en-IN" sz="2400" dirty="0">
                <a:latin typeface="Arial" pitchFamily="34" charset="0"/>
                <a:cs typeface="Arial" pitchFamily="34" charset="0"/>
              </a:rPr>
              <a:t>Iftekhar Ahmed, Scientist-E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Now we have close button for receipts as well in Created Section.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Ie</a:t>
            </a:r>
            <a:r>
              <a:rPr lang="en-IN" dirty="0">
                <a:latin typeface="Arial" pitchFamily="34" charset="0"/>
                <a:cs typeface="Arial" pitchFamily="34" charset="0"/>
              </a:rPr>
              <a:t> We can close receipt without even moving it in the channel.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If accidently Physical receipt created then now it can be easily converted into Electronic receipt by using "convert" option.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Earlier we had separate link to choose between Physical/Electronic, SFS/Non-SFS options now we have One single link of "Create" which will provide us all selections on single page(Common creation page).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Files can be closed now from "Created" section without moving file in the channel.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Now user can create part file even if file is in " Created" or "Inbox".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Earlier when we created new Noting, previous notings get reflected in right pane but now when user create new note previous notings are visible just above it.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New Note Typing window size is adjustable(Toggle Button).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Draft Document Link opens Draft document immediately. If there are multiple drafts then next and previous button will be enabled automatically.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For reference Contextual menu has been provided which provides 3 options: Refer this note, Refer this paragraph or Download this note(Subjected to appropriate role)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Earlier referencing was not possible in yellow note but now referencing can be done in yellow note as well.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Details tab now provides complete history of file like Parked/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Unparked</a:t>
            </a:r>
            <a:r>
              <a:rPr lang="en-IN" dirty="0">
                <a:latin typeface="Arial" pitchFamily="34" charset="0"/>
                <a:cs typeface="Arial" pitchFamily="34" charset="0"/>
              </a:rPr>
              <a:t>, Audit, Closed, Part 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While creating Draft now we will get " Enable Multi Sign" checkbox.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In earlier eFile, while creating draft recipients details were mandatory to fill but now it is optional. We can fill recipient details later 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Drafts can be dispatched to "Public", "Intra eOffice" and "Inter eOffice".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Email and SMS option will be visible in dispatch only when both mobile and email added when adding recipient details.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Advanced Search Viewing area is customizable.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Advanced Search results can be filtered further.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Regional Language dropdown given at top right corner which will customize all labels as per selection.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1670" y="357166"/>
            <a:ext cx="53158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 Common File Inbox</a:t>
            </a:r>
          </a:p>
        </p:txBody>
      </p:sp>
      <p:pic>
        <p:nvPicPr>
          <p:cNvPr id="2050" name="Picture 2" descr="C:\Users\HP\Desktop\eFile7 Pictures\895668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7249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492" y="298580"/>
            <a:ext cx="6667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 Electronic File Cover Page</a:t>
            </a:r>
          </a:p>
        </p:txBody>
      </p:sp>
      <p:pic>
        <p:nvPicPr>
          <p:cNvPr id="2050" name="Picture 2" descr="F:\eOffice\eFile7 Pictures\eFile_Cover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500042"/>
            <a:ext cx="54200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 Create Receipt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0112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357166"/>
            <a:ext cx="5123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–Receipt Inbox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500042"/>
            <a:ext cx="6043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–Receipt Sent Items Page</a:t>
            </a:r>
          </a:p>
        </p:txBody>
      </p:sp>
      <p:pic>
        <p:nvPicPr>
          <p:cNvPr id="4098" name="Picture 2" descr="F:\eOffice\eFile7 Pictures\Inkedreceipt_sent_items_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500042"/>
            <a:ext cx="5808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 Receipt Context Menu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776" y="647916"/>
            <a:ext cx="4594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Introduction to eOffice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622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714356"/>
            <a:ext cx="46153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spc="300" dirty="0" err="1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Filter Page</a:t>
            </a:r>
          </a:p>
        </p:txBody>
      </p:sp>
      <p:pic>
        <p:nvPicPr>
          <p:cNvPr id="5122" name="Picture 2" descr="F:\eOffice\eFile7 Pictures\eFile_Fil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714356"/>
            <a:ext cx="57496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spc="300" dirty="0" err="1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Advanced Search</a:t>
            </a:r>
          </a:p>
        </p:txBody>
      </p:sp>
      <p:pic>
        <p:nvPicPr>
          <p:cNvPr id="6146" name="Picture 2" descr="F:\eOffice\eFile7 Pictures\eFile_Adv_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714356"/>
            <a:ext cx="3728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–Referencing</a:t>
            </a:r>
          </a:p>
        </p:txBody>
      </p:sp>
      <p:pic>
        <p:nvPicPr>
          <p:cNvPr id="1026" name="Picture 2" descr="C:\Users\HP\Desktop\eFile7 Pictures\referen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90614"/>
            <a:ext cx="8358246" cy="531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714356"/>
            <a:ext cx="4275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Creation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642918"/>
            <a:ext cx="5873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Creation(Contd.)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14422"/>
            <a:ext cx="8501122" cy="52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642918"/>
            <a:ext cx="5873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Creation(Contd.)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42984"/>
            <a:ext cx="8572559" cy="537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642918"/>
            <a:ext cx="4356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Approval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500042"/>
            <a:ext cx="5954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Approval(Contd.)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500042"/>
            <a:ext cx="52864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Signing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285860"/>
            <a:ext cx="8429685" cy="51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500042"/>
            <a:ext cx="60722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Signing(Contd.)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14422"/>
            <a:ext cx="8572561" cy="51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2605" y="364629"/>
            <a:ext cx="259878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Why eOffice?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8016" y="5906437"/>
            <a:ext cx="803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Green IT Initiative, A paper by Shri. Virendra Singh</a:t>
            </a:r>
            <a:r>
              <a:rPr lang="en-IN" sz="1600" i="1" dirty="0">
                <a:latin typeface="Times New Roman" pitchFamily="18" charset="0"/>
                <a:cs typeface="Times New Roman" pitchFamily="18" charset="0"/>
              </a:rPr>
              <a:t> (IAS – Maharashtra) on eOffice Implementation in Sindhudurg District of Maharashtra.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 Diagonal Corner Rectangle 66"/>
          <p:cNvSpPr/>
          <p:nvPr/>
        </p:nvSpPr>
        <p:spPr>
          <a:xfrm>
            <a:off x="645060" y="799773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An average document is photocopied 19 times</a:t>
            </a:r>
          </a:p>
        </p:txBody>
      </p:sp>
      <p:sp>
        <p:nvSpPr>
          <p:cNvPr id="87" name="Round Diagonal Corner Rectangle 86"/>
          <p:cNvSpPr/>
          <p:nvPr/>
        </p:nvSpPr>
        <p:spPr>
          <a:xfrm>
            <a:off x="642712" y="1163193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Paper files get doubled every 3.5 years</a:t>
            </a:r>
          </a:p>
        </p:txBody>
      </p:sp>
      <p:sp>
        <p:nvSpPr>
          <p:cNvPr id="88" name="Round Diagonal Corner Rectangle 87"/>
          <p:cNvSpPr/>
          <p:nvPr/>
        </p:nvSpPr>
        <p:spPr>
          <a:xfrm>
            <a:off x="642712" y="1528961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Paper usage in an average office grows 22 percent a year and doubles every 3.3 years</a:t>
            </a:r>
          </a:p>
        </p:txBody>
      </p:sp>
      <p:sp>
        <p:nvSpPr>
          <p:cNvPr id="89" name="Round Diagonal Corner Rectangle 88"/>
          <p:cNvSpPr/>
          <p:nvPr/>
        </p:nvSpPr>
        <p:spPr>
          <a:xfrm>
            <a:off x="640364" y="1892381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Every 12 filing cabinets require an additional employee to maintain them</a:t>
            </a:r>
          </a:p>
        </p:txBody>
      </p:sp>
      <p:sp>
        <p:nvSpPr>
          <p:cNvPr id="90" name="Round Diagonal Corner Rectangle 89"/>
          <p:cNvSpPr/>
          <p:nvPr/>
        </p:nvSpPr>
        <p:spPr>
          <a:xfrm>
            <a:off x="642712" y="2260497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average search time for any document is 18 minutes and some are never found</a:t>
            </a:r>
          </a:p>
        </p:txBody>
      </p:sp>
      <p:sp>
        <p:nvSpPr>
          <p:cNvPr id="91" name="Round Diagonal Corner Rectangle 90"/>
          <p:cNvSpPr/>
          <p:nvPr/>
        </p:nvSpPr>
        <p:spPr>
          <a:xfrm>
            <a:off x="640364" y="2623917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At any given time, 3-5 percent of an organization's files are lost or misplaced</a:t>
            </a:r>
          </a:p>
        </p:txBody>
      </p:sp>
      <p:sp>
        <p:nvSpPr>
          <p:cNvPr id="92" name="Round Diagonal Corner Rectangle 91"/>
          <p:cNvSpPr/>
          <p:nvPr/>
        </p:nvSpPr>
        <p:spPr>
          <a:xfrm>
            <a:off x="640364" y="2989685"/>
            <a:ext cx="7892076" cy="3048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Large organizations lose/misplace a document every 12 seconds</a:t>
            </a:r>
          </a:p>
        </p:txBody>
      </p:sp>
      <p:sp>
        <p:nvSpPr>
          <p:cNvPr id="93" name="Round Diagonal Corner Rectangle 92"/>
          <p:cNvSpPr/>
          <p:nvPr/>
        </p:nvSpPr>
        <p:spPr>
          <a:xfrm>
            <a:off x="638016" y="3353105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92 percent of information is in manila folders</a:t>
            </a:r>
          </a:p>
        </p:txBody>
      </p:sp>
      <p:sp>
        <p:nvSpPr>
          <p:cNvPr id="94" name="Round Diagonal Corner Rectangle 93"/>
          <p:cNvSpPr/>
          <p:nvPr/>
        </p:nvSpPr>
        <p:spPr>
          <a:xfrm>
            <a:off x="642712" y="3723569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Almost half of an office’s time is spent handling paper/data entry</a:t>
            </a:r>
          </a:p>
        </p:txBody>
      </p:sp>
      <p:sp>
        <p:nvSpPr>
          <p:cNvPr id="95" name="Round Diagonal Corner Rectangle 94"/>
          <p:cNvSpPr/>
          <p:nvPr/>
        </p:nvSpPr>
        <p:spPr>
          <a:xfrm>
            <a:off x="640364" y="4086989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  80 percent of today’s information is paper based</a:t>
            </a:r>
          </a:p>
        </p:txBody>
      </p:sp>
      <p:sp>
        <p:nvSpPr>
          <p:cNvPr id="96" name="Round Diagonal Corner Rectangle 95"/>
          <p:cNvSpPr/>
          <p:nvPr/>
        </p:nvSpPr>
        <p:spPr>
          <a:xfrm>
            <a:off x="640364" y="4452757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The average time to retrieve and file a paper document is 10 minutes</a:t>
            </a:r>
          </a:p>
        </p:txBody>
      </p:sp>
      <p:sp>
        <p:nvSpPr>
          <p:cNvPr id="97" name="Round Diagonal Corner Rectangle 96"/>
          <p:cNvSpPr/>
          <p:nvPr/>
        </p:nvSpPr>
        <p:spPr>
          <a:xfrm>
            <a:off x="638016" y="4816177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E-mail causes an average 40 percent increase in paper consumption</a:t>
            </a:r>
          </a:p>
        </p:txBody>
      </p:sp>
      <p:sp>
        <p:nvSpPr>
          <p:cNvPr id="98" name="Round Diagonal Corner Rectangle 97"/>
          <p:cNvSpPr/>
          <p:nvPr/>
        </p:nvSpPr>
        <p:spPr>
          <a:xfrm>
            <a:off x="640364" y="5184293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12,500 sheets of paper can be made from one tree</a:t>
            </a:r>
          </a:p>
        </p:txBody>
      </p:sp>
      <p:sp>
        <p:nvSpPr>
          <p:cNvPr id="100" name="Round Diagonal Corner Rectangle 99"/>
          <p:cNvSpPr/>
          <p:nvPr/>
        </p:nvSpPr>
        <p:spPr>
          <a:xfrm>
            <a:off x="638016" y="5547713"/>
            <a:ext cx="7892076" cy="30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A letter has to pass through 41 steps and entered in dozens of the registers before it is answered</a:t>
            </a: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500042"/>
            <a:ext cx="60722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–Draft Signing(Contd.)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0010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918" y="2428868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2538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0603"/>
            <a:ext cx="7772400" cy="1829761"/>
          </a:xfrm>
        </p:spPr>
        <p:txBody>
          <a:bodyPr/>
          <a:lstStyle/>
          <a:p>
            <a:pPr algn="ctr"/>
            <a:r>
              <a:rPr lang="en-IN" dirty="0" err="1"/>
              <a:t>eOffice</a:t>
            </a:r>
            <a:r>
              <a:rPr lang="en-IN" dirty="0"/>
              <a:t> Technology 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24199"/>
            <a:ext cx="7772400" cy="1798753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Presented By </a:t>
            </a:r>
          </a:p>
          <a:p>
            <a:pPr algn="ctr"/>
            <a:r>
              <a:rPr lang="en-IN" dirty="0"/>
              <a:t> </a:t>
            </a:r>
          </a:p>
          <a:p>
            <a:pPr algn="ctr"/>
            <a:r>
              <a:rPr lang="en-IN" dirty="0"/>
              <a:t>A.P. Singh, Scientist-F </a:t>
            </a:r>
          </a:p>
          <a:p>
            <a:pPr algn="ctr"/>
            <a:r>
              <a:rPr lang="en-IN" dirty="0"/>
              <a:t>Iftekhar Ahmed, Scientist-E</a:t>
            </a:r>
            <a:endParaRPr lang="en-US" dirty="0"/>
          </a:p>
        </p:txBody>
      </p:sp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6072206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extLst>
              <a:ext uri="smNativeData">
                <pr:smNativeData xmlns="" xmlns:p14="http://schemas.microsoft.com/office/powerpoint/2010/main" xmlns:pr="smNativeData" val="SMDATA_13_k0Z9Wh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A6tQ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CAAA6QAAALAxAAC3AwAAEAAAACYAAAAIAAAA//////////8="/>
              </a:ext>
            </a:extLst>
          </p:cNvSpPr>
          <p:nvPr/>
        </p:nvSpPr>
        <p:spPr>
          <a:xfrm>
            <a:off x="1500166" y="0"/>
            <a:ext cx="6629400" cy="455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anchor="t"/>
          <a:lstStyle/>
          <a:p>
            <a:pPr algn="ctr"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lang="en-US" sz="2400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Technological Architecture</a:t>
            </a: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C:\Users\HP\Desktop\archite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14338"/>
            <a:ext cx="8496944" cy="601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="" xmlns:p14="http://schemas.microsoft.com/office/powerpoint/2010/main" xmlns:pr="smNativeData" val="SMDATA_13_k0Z9WhMAAAAlAAAAZAAAAA0AAAAAIAEAAJAAAACOAAAARw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fAQAAEwMAAIY0AAAVIgAAEAAAACYAAAAIAAAA//////////8="/>
              </a:ext>
            </a:extLst>
          </p:cNvSpPr>
          <p:nvPr/>
        </p:nvSpPr>
        <p:spPr>
          <a:xfrm>
            <a:off x="304165" y="499745"/>
            <a:ext cx="8234045" cy="5040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0170" bIns="45085" numCol="1" anchor="ctr"/>
          <a:lstStyle/>
          <a:p>
            <a:pPr marL="265430" indent="-264795" algn="just">
              <a:lnSpc>
                <a:spcPct val="150000"/>
              </a:lnSpc>
              <a:buClr>
                <a:srgbClr val="F07F09"/>
              </a:buClr>
              <a:buSzPts val="1600"/>
              <a:buFont typeface="Wingdings 2" charset="0"/>
              <a:buChar char=""/>
              <a:defRPr lang="en-US"/>
            </a:pPr>
            <a:endParaRPr lang="en-US" b="1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  <a:p>
            <a:pPr marL="265430" indent="-264795" algn="just">
              <a:lnSpc>
                <a:spcPct val="25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User Layer-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Browsers/Desktop Utilities/Mobile Devices/XML</a:t>
            </a:r>
          </a:p>
          <a:p>
            <a:pPr marL="265430" indent="-264795" algn="just">
              <a:lnSpc>
                <a:spcPct val="25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Web Layer-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Apache HTTPD Server</a:t>
            </a:r>
          </a:p>
          <a:p>
            <a:pPr marL="265430" indent="-264795" algn="just">
              <a:lnSpc>
                <a:spcPct val="25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Business Logic Layer/Application Layer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PHP/Tomcat Server</a:t>
            </a:r>
          </a:p>
          <a:p>
            <a:pPr marL="265430" indent="-264795" algn="just">
              <a:lnSpc>
                <a:spcPct val="25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Authentication Layer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-LDAP Authentication/CAS</a:t>
            </a:r>
          </a:p>
          <a:p>
            <a:pPr marL="265430" indent="-264795" algn="just">
              <a:lnSpc>
                <a:spcPct val="25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Database Layer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PostgreSQL – </a:t>
            </a:r>
            <a:r>
              <a:rPr lang="en-US" i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 restricted zone</a:t>
            </a: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stomShape 2"/>
          <p:cNvSpPr>
            <a:extLst>
              <a:ext uri="smNativeData">
                <pr:smNativeData xmlns="" xmlns:p14="http://schemas.microsoft.com/office/powerpoint/2010/main" xmlns:pr="smNativeData" val="SMDATA_13_k0Z9Wh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CAAAOgIAALAxAAC3AwAAEAAAACYAAAAIAAAA//////////8="/>
              </a:ext>
            </a:extLst>
          </p:cNvSpPr>
          <p:nvPr/>
        </p:nvSpPr>
        <p:spPr>
          <a:xfrm>
            <a:off x="1447800" y="361950"/>
            <a:ext cx="6629400" cy="241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anchor="t"/>
          <a:lstStyle/>
          <a:p>
            <a:pPr algn="ctr"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lang="en-US" sz="2400" b="1" dirty="0">
                <a:uFill>
                  <a:solidFill>
                    <a:srgbClr val="FFFFFF"/>
                  </a:solidFill>
                </a:uFill>
              </a:rPr>
              <a:t>N-Tiers Architecture</a:t>
            </a:r>
            <a:endParaRPr lang="en-US" dirty="0">
              <a:uFill>
                <a:solidFill>
                  <a:srgbClr val="FFFFFF"/>
                </a:solidFill>
              </a:uFill>
              <a:latin typeface="Arial" pitchFamily="2" charset="0"/>
              <a:ea typeface="Calibri" charset="0"/>
              <a:cs typeface="Calibri" charset="0"/>
            </a:endParaRPr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949315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="" xmlns:p14="http://schemas.microsoft.com/office/powerpoint/2010/main" xmlns:pr="smNativeData" val="SMDATA_13_k0Z9WhMAAAAlAAAAZAAAAA0AAAAAIAEAAJAAAACOAAAARw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Y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AgAAJgUAAG81AAAnJAAAEAAAACYAAAAIAAAA//////////8="/>
              </a:ext>
            </a:extLst>
          </p:cNvSpPr>
          <p:nvPr/>
        </p:nvSpPr>
        <p:spPr>
          <a:xfrm>
            <a:off x="396240" y="1197292"/>
            <a:ext cx="8233410" cy="5039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0170" bIns="45085" numCol="1" anchor="ctr"/>
          <a:lstStyle/>
          <a:p>
            <a:pPr>
              <a:lnSpc>
                <a:spcPct val="100000"/>
              </a:lnSpc>
              <a:defRPr lang="en-US"/>
            </a:pPr>
            <a:endParaRPr lang="en-US" b="1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b="1" u="sng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b="1" u="sng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Open source freely available stack:</a:t>
            </a:r>
            <a:endParaRPr lang="en-US" u="sng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265430" indent="-264795">
              <a:buClr>
                <a:schemeClr val="tx1"/>
              </a:buClr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Operating System – 64 Bit Linux(RHEL 7/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CentOS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7.6 or above)</a:t>
            </a: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Web Server Apache </a:t>
            </a:r>
            <a:r>
              <a:rPr lang="en-US" b="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HTTPD 2.4.6</a:t>
            </a: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Database  - 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PostgreSQL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12.2</a:t>
            </a: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defRPr lang="en-US"/>
            </a:pP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defRPr lang="en-US"/>
            </a:pPr>
            <a:r>
              <a:rPr lang="en-US" b="1" u="sng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Applications are divided into two technologies:</a:t>
            </a: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PHP Based Applications- Portal Dashboard, KMS, CAMS etc.</a:t>
            </a: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Java Based Applications- 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eFile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eLeave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eTour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EMD, ADMIN, etc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ea typeface="Calibri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defRPr lang="en-US"/>
            </a:pP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 lang="en-US"/>
            </a:pPr>
            <a:r>
              <a:rPr lang="en-US" b="1" u="sng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For PHP based applications, we require:</a:t>
            </a:r>
          </a:p>
          <a:p>
            <a:pPr marL="265430" lvl="1" indent="-26479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PHP-FPM</a:t>
            </a:r>
          </a:p>
          <a:p>
            <a:pPr marL="265430" lvl="1" indent="-26479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OpenSSL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OpenLDAP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etc</a:t>
            </a: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ea typeface="Calibri" charset="0"/>
                <a:cs typeface="Arial" pitchFamily="34" charset="0"/>
              </a:rPr>
              <a:t>.</a:t>
            </a:r>
          </a:p>
          <a:p>
            <a:pPr marL="265430" lvl="1" indent="-264795">
              <a:lnSpc>
                <a:spcPct val="100000"/>
              </a:lnSpc>
              <a:buClr>
                <a:schemeClr val="tx1"/>
              </a:buClr>
              <a:defRPr lang="en-US"/>
            </a:pP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  <a:p>
            <a:pPr marL="265430" indent="-264795">
              <a:lnSpc>
                <a:spcPct val="100000"/>
              </a:lnSpc>
              <a:buClr>
                <a:schemeClr val="tx1"/>
              </a:buClr>
              <a:defRPr lang="en-US"/>
            </a:pPr>
            <a:r>
              <a:rPr lang="en-US" b="1" u="sng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For Java based applications, we require:</a:t>
            </a:r>
          </a:p>
          <a:p>
            <a:pPr marL="457200" indent="-45656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JDK &amp; Tomcat</a:t>
            </a:r>
          </a:p>
          <a:p>
            <a:pPr marL="457200" indent="-456565">
              <a:lnSpc>
                <a:spcPct val="100000"/>
              </a:lnSpc>
              <a:buClr>
                <a:schemeClr val="tx1"/>
              </a:buClr>
              <a:buSzTx/>
              <a:buFont typeface="Wingdings" pitchFamily="2" charset="2"/>
              <a:buChar char="v"/>
              <a:defRPr lang="en-US"/>
            </a:pPr>
            <a:r>
              <a:rPr lang="en-US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Open </a:t>
            </a:r>
            <a:r>
              <a:rPr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Office/Libre Office, Fonts</a:t>
            </a:r>
            <a:r>
              <a:rPr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Wkhtmltopdf.</a:t>
            </a: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457200" indent="-456565">
              <a:lnSpc>
                <a:spcPct val="100000"/>
              </a:lnSpc>
              <a:defRPr lang="en-US"/>
            </a:pP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  <a:p>
            <a:pPr marL="457200" indent="-456565" algn="just">
              <a:lnSpc>
                <a:spcPct val="100000"/>
              </a:lnSpc>
              <a:defRPr lang="en-US"/>
            </a:pPr>
            <a:endParaRPr lang="en-US" dirty="0">
              <a:uFill>
                <a:solidFill>
                  <a:srgbClr val="FFFFFF"/>
                </a:solidFill>
              </a:u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3" name="CustomShape 2"/>
          <p:cNvSpPr>
            <a:extLst>
              <a:ext uri="smNativeData">
                <pr:smNativeData xmlns="" xmlns:p14="http://schemas.microsoft.com/office/powerpoint/2010/main" xmlns:pr="smNativeData" val="SMDATA_13_k0Z9Wh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0Y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CAAA4AEAALAxAAC3AwAAEAAAACYAAAAIAAAA//////////8="/>
              </a:ext>
            </a:extLst>
          </p:cNvSpPr>
          <p:nvPr/>
        </p:nvSpPr>
        <p:spPr>
          <a:xfrm>
            <a:off x="1390650" y="564198"/>
            <a:ext cx="6629400" cy="4994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anchor="t"/>
          <a:lstStyle/>
          <a:p>
            <a:pPr algn="ctr"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lang="en-US" sz="2400" b="1" dirty="0">
                <a:uFill>
                  <a:solidFill>
                    <a:srgbClr val="FFFFFF"/>
                  </a:solidFill>
                </a:uFill>
              </a:rPr>
              <a:t>Software Stack</a:t>
            </a:r>
            <a:endParaRPr lang="en-US" dirty="0">
              <a:uFill>
                <a:solidFill>
                  <a:srgbClr val="FFFFFF"/>
                </a:solidFill>
              </a:uFill>
              <a:latin typeface="Arial" pitchFamily="2" charset="0"/>
              <a:ea typeface="Calibri" charset="0"/>
              <a:cs typeface="Calibri" charset="0"/>
            </a:endParaRPr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949315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extLst>
              <a:ext uri="smNativeData">
                <pr:smNativeData xmlns="" xmlns:p14="http://schemas.microsoft.com/office/powerpoint/2010/main" xmlns:pr="smNativeData" val="SMDATA_13_k0Z9Wh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bm5u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CAAA6QAAALAxAAC3AwAAEAAAACYAAAAIAAAA//////////8="/>
              </a:ext>
            </a:extLst>
          </p:cNvSpPr>
          <p:nvPr/>
        </p:nvSpPr>
        <p:spPr>
          <a:xfrm>
            <a:off x="1547664" y="451485"/>
            <a:ext cx="6629400" cy="2513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anchor="t"/>
          <a:lstStyle/>
          <a:p>
            <a:pPr algn="ctr"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Hosting  of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eOffice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Application</a:t>
            </a:r>
            <a:endParaRPr lang="en-US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charset="0"/>
              <a:cs typeface="Calibri" charset="0"/>
            </a:endParaRPr>
          </a:p>
        </p:txBody>
      </p:sp>
      <p:sp>
        <p:nvSpPr>
          <p:cNvPr id="3" name="CustomShape 2"/>
          <p:cNvSpPr>
            <a:extLst>
              <a:ext uri="smNativeData">
                <pr:smNativeData xmlns="" xmlns:p14="http://schemas.microsoft.com/office/powerpoint/2010/main" xmlns:pr="smNativeData" val="SMDATA_13_k0Z9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/IAAAmSQAANA1AAAkKAAAEAAAACYAAAAIAAAA//////////8="/>
              </a:ext>
            </a:extLst>
          </p:cNvSpPr>
          <p:nvPr/>
        </p:nvSpPr>
        <p:spPr>
          <a:xfrm>
            <a:off x="5363845" y="5949315"/>
            <a:ext cx="3383915" cy="575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lang="en-US" sz="1500" b="1" dirty="0">
                <a:solidFill>
                  <a:srgbClr val="B45F07"/>
                </a:solidFill>
                <a:uFill>
                  <a:solidFill>
                    <a:srgbClr val="FFFFFF"/>
                  </a:solidFill>
                </a:uFill>
              </a:rPr>
              <a:t>eOffice Project Division </a:t>
            </a:r>
            <a:endParaRPr lang="en-US" sz="24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charset="0"/>
              <a:cs typeface="Calibri" charset="0"/>
            </a:endParaRPr>
          </a:p>
        </p:txBody>
      </p:sp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949315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Architech view 270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" y="925418"/>
            <a:ext cx="9090085" cy="5932582"/>
          </a:xfrm>
          <a:prstGeom prst="rect">
            <a:avLst/>
          </a:prstGeom>
        </p:spPr>
      </p:pic>
      <p:pic>
        <p:nvPicPr>
          <p:cNvPr id="6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6072206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  <p:extLst>
      <p:ext uri="smNativeData">
        <pr:smNativeData xmlns="" xmlns:p14="http://schemas.microsoft.com/office/powerpoint/2010/main" xmlns:pr="smNativeData" val="k0Z9WgEAAAAFAAAA/f///wEAAAAqAAAAAAAAAAAAAAAAAAAAAAAAAA=="/>
      </p:ext>
    </p:ext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="" xmlns:p14="http://schemas.microsoft.com/office/powerpoint/2010/main" xmlns:pr="smNativeData" val="SMDATA_13_k0Z9WhMAAAAlAAAAZAAAAA0AAAAAIAEAAJAAAACOAAAARw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fAQAAEwMAAIY0AAAVIgAAEAAAACYAAAAIAAAA//////////8="/>
              </a:ext>
            </a:extLst>
          </p:cNvSpPr>
          <p:nvPr/>
        </p:nvSpPr>
        <p:spPr>
          <a:xfrm>
            <a:off x="285720" y="928670"/>
            <a:ext cx="8234045" cy="4869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0170" bIns="45085" numCol="1" anchor="ctr"/>
          <a:lstStyle/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b="1" dirty="0">
                <a:latin typeface="Arial" pitchFamily="34" charset="0"/>
                <a:cs typeface="Arial" pitchFamily="34" charset="0"/>
              </a:rPr>
              <a:t> VMware vSphere Site Recovery Manager</a:t>
            </a:r>
            <a:r>
              <a:rPr dirty="0">
                <a:latin typeface="Arial" pitchFamily="34" charset="0"/>
                <a:cs typeface="Arial" pitchFamily="34" charset="0"/>
              </a:rPr>
              <a:t> (</a:t>
            </a:r>
            <a:r>
              <a:rPr b="1" dirty="0">
                <a:latin typeface="Arial" pitchFamily="34" charset="0"/>
                <a:cs typeface="Arial" pitchFamily="34" charset="0"/>
              </a:rPr>
              <a:t>SRM</a:t>
            </a:r>
            <a:r>
              <a:rPr dirty="0">
                <a:latin typeface="Arial" pitchFamily="34" charset="0"/>
                <a:cs typeface="Arial" pitchFamily="34" charset="0"/>
              </a:rPr>
              <a:t>) is a disaster recovery management product from </a:t>
            </a:r>
            <a:r>
              <a:rPr b="1" dirty="0">
                <a:latin typeface="Arial" pitchFamily="34" charset="0"/>
                <a:cs typeface="Arial" pitchFamily="34" charset="0"/>
              </a:rPr>
              <a:t>VMware</a:t>
            </a:r>
            <a:r>
              <a:rPr dirty="0">
                <a:latin typeface="Arial" pitchFamily="34" charset="0"/>
                <a:cs typeface="Arial" pitchFamily="34" charset="0"/>
              </a:rPr>
              <a:t> that provides automated failover and disaster recovery drill.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dirty="0">
                <a:latin typeface="Arial" pitchFamily="34" charset="0"/>
                <a:cs typeface="Arial" pitchFamily="34" charset="0"/>
              </a:rPr>
              <a:t>VMware SRM automates the process of synchronizing recovery data between the primary and backup data center sites by using </a:t>
            </a:r>
          </a:p>
          <a:p>
            <a:pPr algn="just"/>
            <a:r>
              <a:rPr dirty="0">
                <a:latin typeface="Arial" pitchFamily="34" charset="0"/>
                <a:cs typeface="Arial" pitchFamily="34" charset="0"/>
              </a:rPr>
              <a:t> 1) A third-part</a:t>
            </a:r>
            <a:r>
              <a:rPr lang="en-IN" dirty="0">
                <a:latin typeface="Arial" pitchFamily="34" charset="0"/>
                <a:cs typeface="Arial" pitchFamily="34" charset="0"/>
              </a:rPr>
              <a:t>y</a:t>
            </a:r>
            <a:r>
              <a:rPr dirty="0">
                <a:latin typeface="Arial" pitchFamily="34" charset="0"/>
                <a:cs typeface="Arial" pitchFamily="34" charset="0"/>
              </a:rPr>
              <a:t> replication product provided by storage vendor </a:t>
            </a:r>
          </a:p>
          <a:p>
            <a:pPr algn="just"/>
            <a:r>
              <a:rPr dirty="0">
                <a:latin typeface="Arial" pitchFamily="34" charset="0"/>
                <a:cs typeface="Arial" pitchFamily="34" charset="0"/>
              </a:rPr>
              <a:t> 2) vSphere Replication to copy virtual machine data to a recovery site.</a:t>
            </a:r>
          </a:p>
          <a:p>
            <a:pPr algn="just"/>
            <a:endParaRPr dirty="0">
              <a:latin typeface="Arial" pitchFamily="34" charset="0"/>
              <a:cs typeface="Arial" pitchFamily="34" charset="0"/>
              <a:hlinkClick r:id="rId2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dirty="0">
                <a:latin typeface="Arial" pitchFamily="34" charset="0"/>
                <a:cs typeface="Arial" pitchFamily="34" charset="0"/>
              </a:rPr>
              <a:t> Site Recovery Manager orchestrates the recovery process with the replication mechanisms, to minimize data loss and system down time.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dirty="0">
                <a:latin typeface="Arial" pitchFamily="34" charset="0"/>
                <a:cs typeface="Arial" pitchFamily="34" charset="0"/>
              </a:rPr>
              <a:t>At the protected site, Site Recovery Manager shuts down virtual machines cleanly, if the protected site is still running.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dirty="0">
                <a:latin typeface="Arial" pitchFamily="34" charset="0"/>
                <a:cs typeface="Arial" pitchFamily="34" charset="0"/>
              </a:rPr>
              <a:t>Site Recovery Manager powers on the replicated virtual machines at the recovery site according to a recovery plan.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dirty="0">
                <a:latin typeface="Arial" pitchFamily="34" charset="0"/>
                <a:cs typeface="Arial" pitchFamily="34" charset="0"/>
              </a:rPr>
              <a:t>A recovery plan specifies the order in which virtual machines start up on the recovery site. A recovery plan specifies network parameters, such as IP addresses, and can contain user-specified scripts that Site Recovery Manager can run to perform custom recovery actions</a:t>
            </a:r>
            <a:r>
              <a:rPr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CustomShape 2"/>
          <p:cNvSpPr>
            <a:extLst>
              <a:ext uri="smNativeData">
                <pr:smNativeData xmlns="" xmlns:p14="http://schemas.microsoft.com/office/powerpoint/2010/main" xmlns:pr="smNativeData" val="SMDATA_13_k0Z9WhMAAAAlAAAAZAAAAA0AAAAAjgAAAEcAAACOAAAARw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CAAAOgIAALAxAAC3AwAAEAAAACYAAAAIAAAA//////////8="/>
              </a:ext>
            </a:extLst>
          </p:cNvSpPr>
          <p:nvPr/>
        </p:nvSpPr>
        <p:spPr>
          <a:xfrm>
            <a:off x="1488768" y="541473"/>
            <a:ext cx="6629400" cy="3871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anchor="t"/>
          <a:lstStyle/>
          <a:p>
            <a:pPr algn="ctr">
              <a:defRPr lang="en-US">
                <a:latin typeface="Calibri" charset="0"/>
                <a:ea typeface="Calibri" charset="0"/>
                <a:cs typeface="Calibri" charset="0"/>
              </a:defRPr>
            </a:pPr>
            <a:r>
              <a:rPr b="1" dirty="0">
                <a:latin typeface="Arial" pitchFamily="34" charset="0"/>
                <a:cs typeface="Arial" pitchFamily="34" charset="0"/>
              </a:rPr>
              <a:t>Site Recovery Manager(VMware SRM)</a:t>
            </a:r>
          </a:p>
          <a:p>
            <a:pPr algn="ctr">
              <a:lnSpc>
                <a:spcPct val="100000"/>
              </a:lnSpc>
              <a:defRPr lang="en-US">
                <a:latin typeface="Calibri" charset="0"/>
                <a:ea typeface="Calibri" charset="0"/>
                <a:cs typeface="Calibri" charset="0"/>
              </a:defRPr>
            </a:pPr>
            <a:endParaRPr lang="en-US" b="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charset="0"/>
              <a:cs typeface="Calibri" charset="0"/>
            </a:endParaRPr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6072206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eFile_Lite_Res_Re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836711"/>
            <a:ext cx="8248462" cy="50405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>
                <a:latin typeface="Arial" pitchFamily="34" charset="0"/>
                <a:cs typeface="Arial" pitchFamily="34" charset="0"/>
              </a:rPr>
              <a:t>eOffice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Servers and Storage Specifications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281" y="4717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>
                <a:latin typeface="Arial" pitchFamily="34" charset="0"/>
                <a:cs typeface="Arial" pitchFamily="34" charset="0"/>
              </a:rPr>
              <a:t>eOffice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Servers and Storage Specifications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HP\Desktop\eFile_Lite_Res_Req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06437"/>
            <a:ext cx="8352928" cy="6018907"/>
          </a:xfrm>
          <a:prstGeom prst="rect">
            <a:avLst/>
          </a:prstGeom>
          <a:noFill/>
        </p:spPr>
      </p:pic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0116160"/>
              </p:ext>
            </p:extLst>
          </p:nvPr>
        </p:nvGraphicFramePr>
        <p:xfrm>
          <a:off x="224670" y="1052736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860768" y="529516"/>
            <a:ext cx="3567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eOffice – Benefits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34362" cy="388843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buClr>
                <a:schemeClr val="tx1"/>
              </a:buClr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Apache Server is a web Server. It server's job is basically to accept requests from clients and send responses to those requests.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Apache server is set up to run through configuration files, in which directives are added to control its behavior.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 its idle state, Apache listens to the IP addresses identified in its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config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file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httpd.conf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Whenever it receives a request, it analyzes the headers, applies the rules specified for it in the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config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file, and takes action.</a:t>
            </a:r>
          </a:p>
          <a:p>
            <a:pPr algn="just">
              <a:buClr>
                <a:schemeClr val="tx1"/>
              </a:buCl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Clr>
                <a:schemeClr val="tx1"/>
              </a:buCl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       To Install Apache, need to Configure Yum Server</a:t>
            </a:r>
          </a:p>
          <a:p>
            <a:pPr algn="just">
              <a:buClr>
                <a:schemeClr val="tx1"/>
              </a:buCl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yum install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* -y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524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HTTPD Server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136904" cy="30963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conf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is the directory where all server configuration files are located. Configuration files are basically plain text files where directives are added to control the web server's behavior and functionality.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logs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is the directory where server logs are kept, and includes Apache access logs and error logs.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Current version used for eOffice is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Apache HTTPD 2.4.6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2385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Apache HTTPD Server: Configuration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136904" cy="41764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cs typeface="Andalus" pitchFamily="18" charset="-78"/>
              </a:rPr>
              <a:t>The Main Configuration File: </a:t>
            </a:r>
            <a:r>
              <a:rPr lang="en-US" sz="1800" b="1" dirty="0" err="1">
                <a:cs typeface="Andalus" pitchFamily="18" charset="-78"/>
              </a:rPr>
              <a:t>httpd.conf</a:t>
            </a:r>
            <a:r>
              <a:rPr lang="en-US" sz="1800" b="1" dirty="0">
                <a:cs typeface="Andalus" pitchFamily="18" charset="-78"/>
              </a:rPr>
              <a:t> </a:t>
            </a:r>
            <a:r>
              <a:rPr lang="en-US" sz="1800" dirty="0">
                <a:cs typeface="Andalus" pitchFamily="18" charset="-78"/>
              </a:rPr>
              <a:t>(/etc/</a:t>
            </a:r>
            <a:r>
              <a:rPr lang="en-US" sz="1800" dirty="0" err="1">
                <a:cs typeface="Andalus" pitchFamily="18" charset="-78"/>
              </a:rPr>
              <a:t>httpd</a:t>
            </a:r>
            <a:r>
              <a:rPr lang="en-US" sz="1800" dirty="0">
                <a:cs typeface="Andalus" pitchFamily="18" charset="-78"/>
              </a:rPr>
              <a:t>/conf/</a:t>
            </a:r>
            <a:r>
              <a:rPr lang="en-US" sz="1800" dirty="0" err="1">
                <a:cs typeface="Andalus" pitchFamily="18" charset="-78"/>
              </a:rPr>
              <a:t>httpd.conf</a:t>
            </a:r>
            <a:r>
              <a:rPr lang="en-US" sz="1800" dirty="0">
                <a:cs typeface="Andalus" pitchFamily="18" charset="-78"/>
              </a:rPr>
              <a:t>)</a:t>
            </a:r>
          </a:p>
          <a:p>
            <a:pPr lvl="1">
              <a:buNone/>
            </a:pPr>
            <a:r>
              <a:rPr lang="en-US" sz="1600" dirty="0">
                <a:cs typeface="Andalus" pitchFamily="18" charset="-78"/>
              </a:rPr>
              <a:t>1)Virtual Host Configuration</a:t>
            </a:r>
          </a:p>
          <a:p>
            <a:pPr lvl="1">
              <a:buNone/>
            </a:pPr>
            <a:r>
              <a:rPr lang="en-US" sz="1600" dirty="0">
                <a:cs typeface="Andalus" pitchFamily="18" charset="-78"/>
              </a:rPr>
              <a:t>3) Port (80 and 443)</a:t>
            </a:r>
          </a:p>
          <a:p>
            <a:pPr lvl="1">
              <a:buNone/>
            </a:pPr>
            <a:r>
              <a:rPr lang="en-US" sz="1600" dirty="0">
                <a:cs typeface="Andalus" pitchFamily="18" charset="-78"/>
              </a:rPr>
              <a:t>4) Rewrite Rule</a:t>
            </a:r>
          </a:p>
          <a:p>
            <a:pPr lvl="1">
              <a:buNone/>
            </a:pPr>
            <a:r>
              <a:rPr lang="en-US" sz="1600" dirty="0">
                <a:cs typeface="Andalus" pitchFamily="18" charset="-78"/>
              </a:rPr>
              <a:t>5) proxy Configuration </a:t>
            </a:r>
          </a:p>
          <a:p>
            <a:pPr lvl="1">
              <a:buNone/>
            </a:pPr>
            <a:r>
              <a:rPr lang="en-US" sz="1600" dirty="0">
                <a:cs typeface="Andalus" pitchFamily="18" charset="-78"/>
              </a:rPr>
              <a:t>6) Configuration for https(SSL)</a:t>
            </a:r>
          </a:p>
          <a:p>
            <a:pPr lvl="1">
              <a:buNone/>
            </a:pPr>
            <a:endParaRPr lang="en-US" sz="1600" dirty="0">
              <a:cs typeface="Andalus" pitchFamily="18" charset="-78"/>
            </a:endParaRPr>
          </a:p>
          <a:p>
            <a:pPr lvl="1">
              <a:buNone/>
            </a:pPr>
            <a:endParaRPr lang="en-US" sz="1600" dirty="0">
              <a:cs typeface="Andalus" pitchFamily="18" charset="-78"/>
            </a:endParaRPr>
          </a:p>
          <a:p>
            <a:pPr lvl="1">
              <a:buNone/>
            </a:pPr>
            <a:endParaRPr lang="en-US" sz="1600" dirty="0">
              <a:cs typeface="Andalus" pitchFamily="18" charset="-78"/>
            </a:endParaRPr>
          </a:p>
          <a:p>
            <a:pPr lvl="1">
              <a:buNone/>
            </a:pPr>
            <a:endParaRPr lang="en-US" sz="1600" dirty="0"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0" y="45152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HTTPD Server: Configuration (Contd.)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136904" cy="3456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Two popular connectors for Java Applications:</a:t>
            </a:r>
          </a:p>
          <a:p>
            <a:pPr algn="just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Http Proxy: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It is easy to use the standard Http proxy of Apache when single Tomcat is connected to Apache</a:t>
            </a:r>
          </a:p>
          <a:p>
            <a:pPr lvl="1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AJP Proxy: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AJP proxy is a new module based on the standard Http proxy. it uses AJP instead of HTTP.</a:t>
            </a:r>
          </a:p>
          <a:p>
            <a:pPr lvl="1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Module: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mod_proxy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module is required for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proxypass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Example:</a:t>
            </a:r>
          </a:p>
          <a:p>
            <a:pPr algn="just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ProxyPass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/App  http://localhost:8080/App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ProxyPassReverse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/App http://localhost:8080/App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7147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HTTPD Server: Configuration (Contd.)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00034" y="913185"/>
            <a:ext cx="8136904" cy="503609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1. Apache start/stop/restart command </a:t>
            </a:r>
          </a:p>
          <a:p>
            <a:pPr lvl="1"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apachectl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start 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systemctl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start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apachectl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stop</a:t>
            </a:r>
          </a:p>
          <a:p>
            <a:pPr lvl="1"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apachectl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restart</a:t>
            </a:r>
          </a:p>
          <a:p>
            <a:pPr lvl="1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netstat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is a useful command for checking  process details on your server.</a:t>
            </a:r>
          </a:p>
          <a:p>
            <a:pPr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netstat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nelpt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|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grep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9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3. counting the ESTABLISHED connections</a:t>
            </a:r>
          </a:p>
          <a:p>
            <a:pPr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netstat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tunalp | grep httpd | grep ESTABLISHED | wc –l</a:t>
            </a:r>
          </a:p>
          <a:p>
            <a:pPr>
              <a:buNone/>
            </a:pPr>
            <a:endParaRPr lang="en-US" sz="19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4. Apache logs </a:t>
            </a:r>
          </a:p>
          <a:p>
            <a:pPr lvl="1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tail -f 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/log/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error_log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tail -f 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/log/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access_log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		or</a:t>
            </a:r>
          </a:p>
          <a:p>
            <a:pPr lvl="1">
              <a:buNone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tail -f  /etc/</a:t>
            </a:r>
            <a:r>
              <a:rPr lang="en-IN" sz="16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/logs/</a:t>
            </a:r>
            <a:r>
              <a:rPr lang="en-IN" sz="1600" dirty="0" err="1">
                <a:latin typeface="Arial" pitchFamily="34" charset="0"/>
                <a:cs typeface="Arial" pitchFamily="34" charset="0"/>
              </a:rPr>
              <a:t>error_log</a:t>
            </a:r>
            <a:endParaRPr lang="en-IN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tail -f /etc/</a:t>
            </a:r>
            <a:r>
              <a:rPr lang="en-IN" sz="16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/logs/</a:t>
            </a:r>
            <a:r>
              <a:rPr lang="en-IN" sz="1600" dirty="0" err="1">
                <a:latin typeface="Arial" pitchFamily="34" charset="0"/>
                <a:cs typeface="Arial" pitchFamily="34" charset="0"/>
              </a:rPr>
              <a:t>access_log</a:t>
            </a:r>
            <a:endParaRPr lang="en-IN" sz="1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956" y="-1014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Monitoring and Troubleshooting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536" y="2318058"/>
            <a:ext cx="8352928" cy="8374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0"/>
                <a:latin typeface="Arial" pitchFamily="34" charset="0"/>
                <a:ea typeface="+mj-ea"/>
                <a:cs typeface="Arial" pitchFamily="34" charset="0"/>
              </a:rPr>
              <a:t>PHP-FPM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155531"/>
            <a:ext cx="8352928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0"/>
                <a:latin typeface="Arial" pitchFamily="34" charset="0"/>
                <a:ea typeface="+mj-ea"/>
                <a:cs typeface="Arial" pitchFamily="34" charset="0"/>
              </a:rPr>
              <a:t>High-performance PHP on apache </a:t>
            </a:r>
            <a:r>
              <a:rPr lang="en-US" sz="3600" b="1" dirty="0" err="1">
                <a:ln w="0"/>
                <a:latin typeface="Arial" pitchFamily="34" charset="0"/>
                <a:ea typeface="+mj-ea"/>
                <a:cs typeface="Arial" pitchFamily="34" charset="0"/>
              </a:rPr>
              <a:t>httpd</a:t>
            </a:r>
            <a:r>
              <a:rPr lang="en-US" sz="3600" b="1" dirty="0">
                <a:ln w="0"/>
                <a:latin typeface="Arial" pitchFamily="34" charset="0"/>
                <a:ea typeface="+mj-ea"/>
                <a:cs typeface="Arial" pitchFamily="34" charset="0"/>
              </a:rPr>
              <a:t> 2.4.x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536" y="1623377"/>
            <a:ext cx="8253164" cy="40575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FastCGI</a:t>
            </a:r>
            <a:r>
              <a:rPr lang="en-US" dirty="0">
                <a:latin typeface="Arial" pitchFamily="34" charset="0"/>
                <a:cs typeface="Arial" pitchFamily="34" charset="0"/>
              </a:rPr>
              <a:t> was introduced as a middle ground between the PHP Apache Module and  the CGI application.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It allows scripts to be executed by an interpreter outside of the web server and includes the security benefits of CGI but doesn’t include any of the inefficiencies of CGI.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When executing PHP scripts with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FastCGI</a:t>
            </a:r>
            <a:r>
              <a:rPr lang="en-US" dirty="0">
                <a:latin typeface="Arial" pitchFamily="34" charset="0"/>
                <a:cs typeface="Arial" pitchFamily="34" charset="0"/>
              </a:rPr>
              <a:t> each request is passed from the web server 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FastCGI</a:t>
            </a:r>
            <a:r>
              <a:rPr lang="en-US" dirty="0">
                <a:latin typeface="Arial" pitchFamily="34" charset="0"/>
                <a:cs typeface="Arial" pitchFamily="34" charset="0"/>
              </a:rPr>
              <a:t> via a communication socket. 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This allows for much greater scalability as the web server and the PHP interpreter can be split into their own individual server environments if necessary.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n w="0"/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0650" y="71543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HTTPD</a:t>
            </a: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Server: Configuring PHP-FPM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136904" cy="51125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Pros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Improved security as PHP code execution is isolated from web server.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Static content will not be processed by PHP interpreter.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Allows files to be managed by your FTP user without altering permissions afterwards.</a:t>
            </a: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Cons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Cannot use PHP directives in .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htaccess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This is expected by many popular scripts.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Requires PHP requests to be passed from web server.</a:t>
            </a:r>
          </a:p>
          <a:p>
            <a:pPr marL="0" indent="0">
              <a:buNone/>
            </a:pPr>
            <a:endParaRPr lang="en-US" sz="1400" dirty="0"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0" y="68605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Apache HTTPD Server: Configuring PHP-FPM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8136904" cy="51125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Step 1: Install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-fpm rpm for running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with apache ( event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mpm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on the same server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# rpm 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ivh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php-fpm-5.4.16-36.el7_1.x86_64.rpm (installation version based on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PHP-COMMON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version)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Step 2: Then start the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-fpm service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#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systemctl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start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-fpm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#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chkconfig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-fpm on or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systemctl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enable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-fpm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786" y="84254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Apache HTTPD Server: Configuring PHP-FPM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28596" y="1071546"/>
            <a:ext cx="8136904" cy="487773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Step 3: Then write the rule in HTTPD file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        # vim 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conf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httpd.conf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Listen 50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VirtualHost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*:50&gt;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ServerName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SERVER_IP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RewriteEngine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On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ProxyRequests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Off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ProxyPreserveHost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On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   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DocumentRoot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eOffice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/eofficev6/Portal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 &lt;Directory 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eOffice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/eofficev6/Portal&gt;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      Options +Indexes +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FollowSymLinks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MultiViews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      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AllowOverride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All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       Require all granted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 &lt;/Directory&gt;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        &lt;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FilesMatch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\.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php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$&gt;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   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SetHandler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"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proxy:fcgi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://localhost:9000"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        &lt;/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FilesMatch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</a:t>
            </a:r>
          </a:p>
          <a:p>
            <a:pPr marL="0" lv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&lt;/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VirtualHost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0" y="41674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Apache HTTPD Server: Configuring PHP-FPM</a:t>
            </a:r>
            <a:endParaRPr lang="en-I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86068" y="5300004"/>
            <a:ext cx="4162396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544" y="5300004"/>
            <a:ext cx="4118524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86068" y="2709204"/>
            <a:ext cx="4162396" cy="2209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7544" y="2723272"/>
            <a:ext cx="4118524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914400"/>
            <a:ext cx="792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eFile is a workflow based system that replaces the existing manual handling of files with a more efficient electronic system. </a:t>
            </a:r>
          </a:p>
          <a:p>
            <a:pPr algn="just"/>
            <a:endParaRPr lang="en-IN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This system involves all stages, including the electronic diarization of inward correspondence, creation of files, movement of correspondences and files, electronic signing of noting &amp; drafts using Digital Signature Certificates (DSC), eSign, and finally, the archival of records.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84407"/>
              </p:ext>
            </p:extLst>
          </p:nvPr>
        </p:nvGraphicFramePr>
        <p:xfrm>
          <a:off x="467544" y="2404404"/>
          <a:ext cx="8280920" cy="4023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Receipts</a:t>
                      </a:r>
                      <a:endParaRPr lang="en-IN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Files</a:t>
                      </a:r>
                      <a:endParaRPr lang="en-IN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197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Diarization – Electronic / Email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Physical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Acknowledgement Generation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Receipt to Receipt and File Attachment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VIP Letter Tracking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Address Book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Signing on remarks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Legends on priority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Advanced Search on metadata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Receipt Status Monitoring System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Closing of Receipts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File Creation – Electronic and Physical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Notings (Green and Yellow Note)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Correspondence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Draft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for Approval (DFA)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Referencing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Digital Signatures on Noting and DFA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File to File and Receipt Attachment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Linking of File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Closing of File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Advanced Search on metadata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Dispatch</a:t>
                      </a:r>
                      <a:endParaRPr lang="en-IN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Reports</a:t>
                      </a:r>
                      <a:endParaRPr lang="en-IN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351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Templates Selection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Digital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Signatures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Advanced Search on metadata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Reminders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Follow-ups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Dispatch sent through email and post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MIS Reports</a:t>
                      </a:r>
                    </a:p>
                    <a:p>
                      <a:pPr lvl="1" algn="l">
                        <a:buFont typeface="Wingdings" pitchFamily="2" charset="2"/>
                        <a:buChar char="Ø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File/Diary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Register Report</a:t>
                      </a:r>
                    </a:p>
                    <a:p>
                      <a:pPr lvl="1" algn="l">
                        <a:buFont typeface="Wingdings" pitchFamily="2" charset="2"/>
                        <a:buChar char="Ø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File/Diary Movement Report</a:t>
                      </a:r>
                    </a:p>
                    <a:p>
                      <a:pPr lvl="1" algn="l">
                        <a:buFont typeface="Wingdings" pitchFamily="2" charset="2"/>
                        <a:buChar char="Ø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File/Diary Pendency Reports</a:t>
                      </a:r>
                    </a:p>
                    <a:p>
                      <a:pPr lvl="1" algn="l">
                        <a:buFont typeface="Wingdings" pitchFamily="2" charset="2"/>
                        <a:buNone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….. many more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835696" y="430236"/>
            <a:ext cx="6274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File Management System (eFile)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536" y="1902560"/>
            <a:ext cx="8352928" cy="1668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0"/>
                <a:latin typeface="Arial" pitchFamily="34" charset="0"/>
                <a:ea typeface="+mj-ea"/>
                <a:cs typeface="Arial" pitchFamily="34" charset="0"/>
              </a:rPr>
              <a:t>Apache Tomcat: Configuration, Monitoring and Troubleshooting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38163" y="846237"/>
            <a:ext cx="8234362" cy="46085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Tomcat is a 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Servlet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 container (Web server that interacts with 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Servlets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) developed under the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Jakarta Project of Apache Software Foundation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sz="1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Tomcat implements the 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Servlet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 and the Java Server Pages (JSP) specifications of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Sun Microsystems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sz="1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Tomcat is an open-source, non commercial project Licensed under the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Apache Software License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sz="1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Tomcat is written in Java (OS independent)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sz="1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eOffice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 currently uses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Tomcat 7.x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and moving to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Tomcat 8.x</a:t>
            </a:r>
          </a:p>
          <a:p>
            <a:pPr algn="just"/>
            <a:endParaRPr lang="en-US" alt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6175" y="61540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Apache Tomcat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14338" y="1124744"/>
            <a:ext cx="8234362" cy="48760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The 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JAVA_HOME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 environment variable points to the directory where the Java runtime environment (JRE) is installed on your  System.</a:t>
            </a:r>
          </a:p>
          <a:p>
            <a:pPr algn="just">
              <a:buClr>
                <a:schemeClr val="tx1"/>
              </a:buClr>
              <a:buNone/>
            </a:pPr>
            <a:endParaRPr lang="en-US" alt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None/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JAVA_HOME=/eOffice/</a:t>
            </a:r>
            <a:r>
              <a:rPr lang="en-US" altLang="en-US" sz="1800" b="1" dirty="0" err="1">
                <a:latin typeface="Arial" pitchFamily="34" charset="0"/>
                <a:cs typeface="Arial" pitchFamily="34" charset="0"/>
              </a:rPr>
              <a:t>JApps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/JDK-x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Multiple JDKs are installed and configured for eOffice Tomcats.</a:t>
            </a:r>
            <a:endParaRPr lang="en-IN" alt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JAVA_OPTS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 is the standard environment variable that some servers and other java apps append to the call that executes the java command.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JAVA_OPTS="-</a:t>
            </a:r>
            <a:r>
              <a:rPr lang="en-US" altLang="en-US" sz="1800" b="1" i="1" dirty="0" err="1">
                <a:latin typeface="Arial" pitchFamily="34" charset="0"/>
                <a:cs typeface="Arial" pitchFamily="34" charset="0"/>
              </a:rPr>
              <a:t>Djava.awt.headless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=true </a:t>
            </a:r>
            <a:r>
              <a:rPr lang="en-US" altLang="en-US" sz="1800" b="1" i="1" dirty="0" err="1">
                <a:latin typeface="Arial" pitchFamily="34" charset="0"/>
                <a:cs typeface="Arial" pitchFamily="34" charset="0"/>
              </a:rPr>
              <a:t>Dfile.encoding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=UTF-8 -server -Xms1048m -</a:t>
            </a:r>
            <a:r>
              <a:rPr lang="en-US" altLang="en-US" sz="1800" b="1" i="1" dirty="0" err="1">
                <a:latin typeface="Arial" pitchFamily="34" charset="0"/>
                <a:cs typeface="Arial" pitchFamily="34" charset="0"/>
              </a:rPr>
              <a:t>XX:NewSize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=736m -</a:t>
            </a:r>
            <a:r>
              <a:rPr lang="en-US" altLang="en-US" sz="1800" b="1" i="1" dirty="0" err="1">
                <a:latin typeface="Arial" pitchFamily="34" charset="0"/>
                <a:cs typeface="Arial" pitchFamily="34" charset="0"/>
              </a:rPr>
              <a:t>XX:PermSize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=736m -XX:+</a:t>
            </a:r>
            <a:r>
              <a:rPr lang="en-US" altLang="en-US" sz="1800" b="1" i="1" dirty="0" err="1">
                <a:latin typeface="Arial" pitchFamily="34" charset="0"/>
                <a:cs typeface="Arial" pitchFamily="34" charset="0"/>
              </a:rPr>
              <a:t>DisableExplicitGC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Dhttps.protocols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=TLSv1.1,TLSv1.2</a:t>
            </a:r>
            <a:r>
              <a:rPr lang="en-US" altLang="en-US" sz="1800" b="1" i="1" dirty="0">
                <a:latin typeface="Arial" pitchFamily="34" charset="0"/>
                <a:cs typeface="Arial" pitchFamily="34" charset="0"/>
              </a:rPr>
              <a:t>"</a:t>
            </a:r>
            <a:endParaRPr lang="en-IN" altLang="en-US" sz="1800" b="1" i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None/>
            </a:pPr>
            <a:endParaRPr lang="en-IN" alt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None/>
            </a:pPr>
            <a:r>
              <a:rPr lang="en-IN" altLang="en-US" sz="1800" dirty="0">
                <a:latin typeface="Arial" pitchFamily="34" charset="0"/>
                <a:cs typeface="Arial" pitchFamily="34" charset="0"/>
              </a:rPr>
              <a:t>These variables can be set in Tomcat’s </a:t>
            </a:r>
            <a:r>
              <a:rPr lang="en-IN" altLang="en-US" sz="1800" b="1" i="1" dirty="0">
                <a:latin typeface="Arial" pitchFamily="34" charset="0"/>
                <a:cs typeface="Arial" pitchFamily="34" charset="0"/>
              </a:rPr>
              <a:t>catalina.sh</a:t>
            </a:r>
            <a:r>
              <a:rPr lang="en-IN" altLang="en-US" sz="1800" dirty="0">
                <a:latin typeface="Arial" pitchFamily="34" charset="0"/>
                <a:cs typeface="Arial" pitchFamily="34" charset="0"/>
              </a:rPr>
              <a:t> file</a:t>
            </a:r>
            <a:endParaRPr lang="en-IN" alt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None/>
            </a:pPr>
            <a:endParaRPr lang="en-IN" alt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None/>
            </a:pPr>
            <a:r>
              <a:rPr lang="en-IN" altLang="en-US" sz="1800" b="1" dirty="0">
                <a:latin typeface="Arial" pitchFamily="34" charset="0"/>
                <a:cs typeface="Arial" pitchFamily="34" charset="0"/>
              </a:rPr>
              <a:t>Note: It is recommended to use JDK version 8 with </a:t>
            </a:r>
            <a:r>
              <a:rPr lang="en-IN" altLang="en-US" sz="1800" b="1" dirty="0" err="1">
                <a:latin typeface="Arial" pitchFamily="34" charset="0"/>
                <a:cs typeface="Arial" pitchFamily="34" charset="0"/>
              </a:rPr>
              <a:t>eFile</a:t>
            </a:r>
            <a:r>
              <a:rPr lang="en-IN" altLang="en-US" sz="1800" b="1" dirty="0">
                <a:latin typeface="Arial" pitchFamily="34" charset="0"/>
                <a:cs typeface="Arial" pitchFamily="34" charset="0"/>
              </a:rPr>
              <a:t> tomcat’s to achieve best performance of the </a:t>
            </a:r>
            <a:r>
              <a:rPr lang="en-IN" altLang="en-US" sz="1800" b="1" dirty="0" err="1">
                <a:latin typeface="Arial" pitchFamily="34" charset="0"/>
                <a:cs typeface="Arial" pitchFamily="34" charset="0"/>
              </a:rPr>
              <a:t>eFile</a:t>
            </a:r>
            <a:r>
              <a:rPr lang="en-IN" altLang="en-US" sz="1800" b="1" dirty="0">
                <a:latin typeface="Arial" pitchFamily="34" charset="0"/>
                <a:cs typeface="Arial" pitchFamily="34" charset="0"/>
              </a:rPr>
              <a:t> application.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Tuning JDK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6143644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34362" cy="410445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buNone/>
            </a:pPr>
            <a:endParaRPr lang="en-US" altLang="en-US" sz="1800" b="1" dirty="0"/>
          </a:p>
          <a:p>
            <a:pPr algn="just">
              <a:buNone/>
            </a:pPr>
            <a:endParaRPr lang="en-US" altLang="en-US" sz="1800" b="1" dirty="0"/>
          </a:p>
          <a:p>
            <a:pPr algn="just">
              <a:buNone/>
            </a:pPr>
            <a:endParaRPr lang="en-US" altLang="en-US" sz="1800" b="1" dirty="0"/>
          </a:p>
          <a:p>
            <a:pPr algn="just">
              <a:buNone/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HTTP NIO Connector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In the HTTP connector section (port 8080), replace : 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	protocol="HTTP/1.1"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Change with :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	protocol="org.apache.coyote.http11.Http11NioProtocol"</a:t>
            </a:r>
          </a:p>
          <a:p>
            <a:pPr marL="0" indent="0"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You can also do the same thing for HTTPS connector (port 8443) if you are using SSL connections.</a:t>
            </a:r>
          </a:p>
          <a:p>
            <a:pPr marL="0" indent="0" algn="just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AJP NIO Connector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In the AJP connector section (port 8009), replace : 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	Protocol="AJP/1.3"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Change with :</a:t>
            </a:r>
          </a:p>
          <a:p>
            <a:pPr algn="just"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	Protocol="</a:t>
            </a:r>
            <a:r>
              <a:rPr lang="en-US" altLang="en-US" sz="1800" dirty="0" err="1">
                <a:latin typeface="Arial" pitchFamily="34" charset="0"/>
                <a:cs typeface="Arial" pitchFamily="34" charset="0"/>
              </a:rPr>
              <a:t>org.apache.coyote.ajp.AjpNioProtocol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4191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Tuning Tomcat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42094" y="764704"/>
            <a:ext cx="8234362" cy="413803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None/>
            </a:pPr>
            <a:endParaRPr lang="en-US" altLang="en-US" sz="1800" dirty="0"/>
          </a:p>
          <a:p>
            <a:pPr>
              <a:buNone/>
            </a:pPr>
            <a:r>
              <a:rPr lang="en-US" altLang="en-US" sz="1800" dirty="0"/>
              <a:t># vi /</a:t>
            </a:r>
            <a:r>
              <a:rPr lang="en-US" altLang="en-US" sz="1800" dirty="0" err="1"/>
              <a:t>eOffice</a:t>
            </a:r>
            <a:r>
              <a:rPr lang="en-US" altLang="en-US" sz="1800" dirty="0"/>
              <a:t>/</a:t>
            </a:r>
            <a:r>
              <a:rPr lang="en-US" altLang="en-US" sz="1800" dirty="0" err="1"/>
              <a:t>JApps</a:t>
            </a:r>
            <a:r>
              <a:rPr lang="en-US" altLang="en-US" sz="1800" dirty="0"/>
              <a:t>/APPS/EFILE/war-deploy/</a:t>
            </a:r>
            <a:r>
              <a:rPr lang="en-US" altLang="en-US" sz="1800" dirty="0" err="1"/>
              <a:t>eFile</a:t>
            </a:r>
            <a:r>
              <a:rPr lang="en-US" altLang="en-US" sz="1800" dirty="0"/>
              <a:t> /META-INF/context.xml</a:t>
            </a:r>
          </a:p>
          <a:p>
            <a:pPr>
              <a:buNone/>
            </a:pPr>
            <a:endParaRPr lang="en-IN" altLang="en-US" sz="1800" dirty="0"/>
          </a:p>
          <a:p>
            <a:pPr>
              <a:buNone/>
            </a:pPr>
            <a:r>
              <a:rPr lang="en-US" altLang="en-US" sz="1800" dirty="0"/>
              <a:t>&lt;Context path="/eFile" reloadable="true" </a:t>
            </a:r>
            <a:r>
              <a:rPr lang="en-US" altLang="en-US" sz="1800" dirty="0" err="1"/>
              <a:t>crossContext</a:t>
            </a:r>
            <a:r>
              <a:rPr lang="en-US" altLang="en-US" sz="1800" dirty="0"/>
              <a:t>="true“ </a:t>
            </a:r>
            <a:r>
              <a:rPr lang="en-US" altLang="en-US" sz="1800" dirty="0" err="1"/>
              <a:t>useHttpOnly</a:t>
            </a:r>
            <a:r>
              <a:rPr lang="en-US" altLang="en-US" sz="1800" dirty="0"/>
              <a:t>="false"&gt;</a:t>
            </a:r>
            <a:endParaRPr lang="en-IN" altLang="en-US" sz="1800" dirty="0"/>
          </a:p>
          <a:p>
            <a:pPr>
              <a:buNone/>
            </a:pPr>
            <a:r>
              <a:rPr lang="en-US" altLang="en-US" sz="1800" dirty="0"/>
              <a:t>&lt;Resource name="</a:t>
            </a:r>
            <a:r>
              <a:rPr lang="en-US" altLang="en-US" sz="1800" dirty="0" err="1"/>
              <a:t>jdbc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efileDB</a:t>
            </a:r>
            <a:r>
              <a:rPr lang="en-US" altLang="en-US" sz="1800" dirty="0"/>
              <a:t>" auth="Container" type="</a:t>
            </a:r>
            <a:r>
              <a:rPr lang="en-US" altLang="en-US" sz="1800" dirty="0" err="1"/>
              <a:t>javax.sql.DataSource"</a:t>
            </a:r>
            <a:r>
              <a:rPr lang="en-US" altLang="en-US" sz="1800" b="1" dirty="0" err="1"/>
              <a:t>maxActive</a:t>
            </a:r>
            <a:r>
              <a:rPr lang="en-US" altLang="en-US" sz="1800" b="1" dirty="0"/>
              <a:t>=“300" </a:t>
            </a:r>
            <a:r>
              <a:rPr lang="en-US" altLang="en-US" sz="1800" b="1" dirty="0" err="1"/>
              <a:t>maxIdle</a:t>
            </a:r>
            <a:r>
              <a:rPr lang="en-US" altLang="en-US" sz="1800" b="1" dirty="0"/>
              <a:t>="30" </a:t>
            </a:r>
            <a:r>
              <a:rPr lang="en-US" altLang="en-US" sz="1800" b="1" dirty="0" err="1"/>
              <a:t>maxWait</a:t>
            </a:r>
            <a:r>
              <a:rPr lang="en-US" altLang="en-US" sz="1800" b="1" dirty="0"/>
              <a:t>="10000“</a:t>
            </a:r>
            <a:r>
              <a:rPr lang="en-US" altLang="en-US" sz="1800" dirty="0"/>
              <a:t>username=“</a:t>
            </a:r>
            <a:r>
              <a:rPr lang="en-US" altLang="en-US" sz="1800" dirty="0" err="1"/>
              <a:t>eoffice</a:t>
            </a:r>
            <a:r>
              <a:rPr lang="en-US" altLang="en-US" sz="1800" dirty="0"/>
              <a:t>" password=“</a:t>
            </a:r>
            <a:r>
              <a:rPr lang="en-US" altLang="en-US" sz="1800" dirty="0" err="1"/>
              <a:t>eoffice</a:t>
            </a:r>
            <a:r>
              <a:rPr lang="en-US" altLang="en-US" sz="1800" dirty="0"/>
              <a:t>" </a:t>
            </a:r>
            <a:r>
              <a:rPr lang="en-US" altLang="en-US" sz="1800" dirty="0" err="1"/>
              <a:t>driverClassName</a:t>
            </a:r>
            <a:r>
              <a:rPr lang="en-US" altLang="en-US" sz="1800" dirty="0"/>
              <a:t>="</a:t>
            </a:r>
            <a:r>
              <a:rPr lang="en-US" altLang="en-US" sz="1800" dirty="0" err="1"/>
              <a:t>org.postgresql.Driver"url</a:t>
            </a:r>
            <a:r>
              <a:rPr lang="en-US" altLang="en-US" sz="1800" dirty="0"/>
              <a:t>="</a:t>
            </a:r>
            <a:r>
              <a:rPr lang="en-US" altLang="en-US" sz="1800" dirty="0" err="1"/>
              <a:t>jdbc:postgresql</a:t>
            </a:r>
            <a:r>
              <a:rPr lang="en-US" altLang="en-US" sz="1800" dirty="0"/>
              <a:t>://DBServerIP:5432/</a:t>
            </a:r>
            <a:r>
              <a:rPr lang="en-US" altLang="en-US" sz="1800" dirty="0" err="1"/>
              <a:t>DBName</a:t>
            </a:r>
            <a:r>
              <a:rPr lang="en-US" altLang="en-US" sz="1800" dirty="0"/>
              <a:t>"/&gt;</a:t>
            </a:r>
            <a:endParaRPr lang="en-IN" altLang="en-US" sz="1800" dirty="0"/>
          </a:p>
          <a:p>
            <a:pPr>
              <a:buNone/>
            </a:pPr>
            <a:r>
              <a:rPr lang="en-US" altLang="en-US" sz="1800" dirty="0"/>
              <a:t>&lt;/Context&gt; </a:t>
            </a:r>
            <a:endParaRPr lang="en-IN" altLang="en-US" sz="1800" dirty="0"/>
          </a:p>
          <a:p>
            <a:pPr algn="just">
              <a:buNone/>
            </a:pPr>
            <a:endParaRPr lang="en-US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524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Tuning Tomcat Application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928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42094" y="764704"/>
            <a:ext cx="8234362" cy="51125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1550" b="1" dirty="0"/>
              <a:t>1.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Tomcat start/stop/logs command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/eOffice/JApps/Tomcat/EFILE-LB1/bin/startup.sh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/eOffice/JApps/Tomcat/EFILE-LB1/bin/shutdown.sh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/eOffice/JApps/Tomcat/EFILE-LB1/bin/catalina.sh start/stop</a:t>
            </a:r>
          </a:p>
          <a:p>
            <a:pPr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netstat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is a useful command for checking  process details on your server.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netstat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nelpt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|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grep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java</a:t>
            </a:r>
          </a:p>
          <a:p>
            <a:pPr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3. To check the internal connection </a:t>
            </a:r>
          </a:p>
          <a:p>
            <a:pPr lvl="1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elinks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http://localhost:5050/eFile</a:t>
            </a:r>
          </a:p>
          <a:p>
            <a:pPr lvl="1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elinks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http://localhost:5051/eFile</a:t>
            </a:r>
          </a:p>
          <a:p>
            <a:pPr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4. Tomcat logs </a:t>
            </a:r>
          </a:p>
          <a:p>
            <a:pPr lvl="1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tail -f /eOffice/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JApps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/Tomcat/EFILE-LB1/logs/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catalina.out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IN" sz="1800" dirty="0">
                <a:latin typeface="Arial" pitchFamily="34" charset="0"/>
                <a:cs typeface="Arial" pitchFamily="34" charset="0"/>
              </a:rPr>
              <a:t>Note : in eOffice all Logs are stored in  centralized location /eOffice/Logs Directory whether it is Tomcat’s Logs or Apache Logs or System 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Tomcat Monitoring Commands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6215082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77" y="-34264"/>
            <a:ext cx="8229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Tomcat’s Used in eOffice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67029"/>
              </p:ext>
            </p:extLst>
          </p:nvPr>
        </p:nvGraphicFramePr>
        <p:xfrm>
          <a:off x="430975" y="465779"/>
          <a:ext cx="8282048" cy="541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180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Tomcat Server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2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Tomcat is responsible for managing Employee Master Data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26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Tomcat is responsible for reports which are generated for Management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System.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62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ADMIN/MDM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Tomcat is responsible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managing Master Data like File Heads, File Code, File Head Mapping, Ministry etc.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24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Tomcat manages Certificate Revocation Lists(For DSC validation)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6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two Tomcat’s which are managing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eFile application by using Load balancing by busyness.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262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PERCAS/SSO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Tomcat manages communication between LDAP and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Centralized Authentication Services.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14">
            <a:extLst>
              <a:ext uri="{FF2B5EF4-FFF2-40B4-BE49-F238E27FC236}">
                <a16:creationId xmlns:a16="http://schemas.microsoft.com/office/drawing/2014/main" id="{70B26BE1-4EB9-4634-9FE1-09E66A82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92221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7300" y="33265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Central Authentication Service(CAS)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83" y="64008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91" y="794321"/>
            <a:ext cx="8352928" cy="527426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7300" y="33265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Arial" pitchFamily="34" charset="0"/>
              </a:rPr>
              <a:t>Central Authentication Service(CAS)</a:t>
            </a:r>
            <a:endParaRPr lang="en-IN" sz="2400" dirty="0">
              <a:latin typeface="+mj-lt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78403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dvant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64748"/>
            <a:ext cx="8352928" cy="52285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18" y="428604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-12083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+mj-lt"/>
                <a:cs typeface="Arial" pitchFamily="34" charset="0"/>
              </a:rPr>
              <a:t>eOffice Troubleshooting Checklist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2982" y="412677"/>
            <a:ext cx="2658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 Process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4400"/>
            <a:ext cx="8424936" cy="51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877" y="-9461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+mj-lt"/>
                <a:cs typeface="Arial" pitchFamily="34" charset="0"/>
              </a:rPr>
              <a:t>eOffice Troubleshooting Checklist(Contd.)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428604"/>
            <a:ext cx="835824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err="1">
                <a:solidFill>
                  <a:schemeClr val="tx1"/>
                </a:solidFill>
              </a:rPr>
              <a:t>eOffice</a:t>
            </a:r>
            <a:r>
              <a:rPr lang="en-IN" dirty="0">
                <a:solidFill>
                  <a:schemeClr val="tx1"/>
                </a:solidFill>
              </a:rPr>
              <a:t> Dashboard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2736"/>
            <a:ext cx="8229600" cy="4320479"/>
          </a:xfrm>
          <a:prstGeom prst="rect">
            <a:avLst/>
          </a:prstGeom>
        </p:spPr>
      </p:pic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96499" y="6354762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027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49"/>
            <a:ext cx="8229600" cy="778098"/>
          </a:xfrm>
        </p:spPr>
        <p:txBody>
          <a:bodyPr/>
          <a:lstStyle/>
          <a:p>
            <a:pPr algn="ctr"/>
            <a:r>
              <a:rPr lang="en-IN" dirty="0" err="1">
                <a:solidFill>
                  <a:schemeClr val="tx1"/>
                </a:solidFill>
              </a:rPr>
              <a:t>eOffice</a:t>
            </a:r>
            <a:r>
              <a:rPr lang="en-IN" dirty="0">
                <a:solidFill>
                  <a:schemeClr val="tx1"/>
                </a:solidFill>
              </a:rPr>
              <a:t> in Uttar Pradesh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8670"/>
            <a:ext cx="8229600" cy="597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0174"/>
            <a:ext cx="8229600" cy="4643470"/>
          </a:xfrm>
          <a:prstGeom prst="rect">
            <a:avLst/>
          </a:prstGeom>
        </p:spPr>
      </p:pic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4425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eOffice On Boarding Steps</a:t>
            </a:r>
          </a:p>
        </p:txBody>
      </p:sp>
      <p:pic>
        <p:nvPicPr>
          <p:cNvPr id="3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94928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7978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89018"/>
            <a:ext cx="8316924" cy="655564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/NIC Mail ID is required to login in eOffice using LDAP (Light Weight Directory Access Protocol) Authentication.</a:t>
            </a:r>
          </a:p>
          <a:p>
            <a:pPr algn="just"/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Steps for Getting GoI/NIC email ID:</a:t>
            </a:r>
          </a:p>
          <a:p>
            <a:pPr algn="just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User can fill the form for email account creation (individual) or in (bulk) using the following    link:</a:t>
            </a:r>
          </a:p>
          <a:p>
            <a:pPr algn="just"/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https://eforms.nic.in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Guidelines while applying GoI/NIC eMail ID:</a:t>
            </a:r>
          </a:p>
          <a:p>
            <a:pPr marL="342900" indent="-342900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All the fields must be filled.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2. Date Format should be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/mm/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yyyy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: Date Of Birth, Date of Retirement)              </a:t>
            </a:r>
          </a:p>
          <a:p>
            <a:pPr marL="342900" indent="-342900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342900" indent="-342900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42900" indent="-342900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503086"/>
            <a:ext cx="5573962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of GoI/NIC Email IDs</a:t>
            </a:r>
          </a:p>
        </p:txBody>
      </p:sp>
      <p:pic>
        <p:nvPicPr>
          <p:cNvPr id="11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6215082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16819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3760" y="476672"/>
            <a:ext cx="563647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Bulk Email CSV File Structure</a:t>
            </a:r>
          </a:p>
        </p:txBody>
      </p:sp>
      <p:pic>
        <p:nvPicPr>
          <p:cNvPr id="11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6215082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979712" y="1268760"/>
            <a:ext cx="5670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</a:rPr>
              <a:t>First Name*	</a:t>
            </a:r>
          </a:p>
          <a:p>
            <a:r>
              <a:rPr lang="en-IN" dirty="0">
                <a:latin typeface="Calibri" panose="020F0502020204030204" pitchFamily="34" charset="0"/>
              </a:rPr>
              <a:t>Last Name*	</a:t>
            </a:r>
          </a:p>
          <a:p>
            <a:r>
              <a:rPr lang="en-IN" dirty="0">
                <a:latin typeface="Calibri" panose="020F0502020204030204" pitchFamily="34" charset="0"/>
              </a:rPr>
              <a:t>Designation*	</a:t>
            </a:r>
          </a:p>
          <a:p>
            <a:r>
              <a:rPr lang="en-IN" dirty="0">
                <a:latin typeface="Calibri" panose="020F0502020204030204" pitchFamily="34" charset="0"/>
              </a:rPr>
              <a:t>Department*	</a:t>
            </a:r>
          </a:p>
          <a:p>
            <a:r>
              <a:rPr lang="en-IN" dirty="0">
                <a:latin typeface="Calibri" panose="020F0502020204030204" pitchFamily="34" charset="0"/>
              </a:rPr>
              <a:t>State*	</a:t>
            </a:r>
          </a:p>
          <a:p>
            <a:r>
              <a:rPr lang="en-IN" dirty="0">
                <a:latin typeface="Calibri" panose="020F0502020204030204" pitchFamily="34" charset="0"/>
              </a:rPr>
              <a:t>Country code	</a:t>
            </a:r>
          </a:p>
          <a:p>
            <a:r>
              <a:rPr lang="en-IN" dirty="0">
                <a:latin typeface="Calibri" panose="020F0502020204030204" pitchFamily="34" charset="0"/>
              </a:rPr>
              <a:t>Mobile no.	</a:t>
            </a:r>
          </a:p>
          <a:p>
            <a:r>
              <a:rPr lang="en-IN" dirty="0">
                <a:latin typeface="Calibri" panose="020F0502020204030204" pitchFamily="34" charset="0"/>
              </a:rPr>
              <a:t>Date of Retirement / Completion of Contract(Contractual employees / Consultants)(Format DD-MM-YYYY)	</a:t>
            </a:r>
          </a:p>
          <a:p>
            <a:r>
              <a:rPr lang="en-IN" dirty="0">
                <a:latin typeface="Calibri" panose="020F0502020204030204" pitchFamily="34" charset="0"/>
              </a:rPr>
              <a:t>Login UID	</a:t>
            </a:r>
          </a:p>
          <a:p>
            <a:r>
              <a:rPr lang="en-IN" dirty="0">
                <a:latin typeface="Calibri" panose="020F0502020204030204" pitchFamily="34" charset="0"/>
              </a:rPr>
              <a:t>Complete Email address	</a:t>
            </a:r>
          </a:p>
          <a:p>
            <a:r>
              <a:rPr lang="en-IN" dirty="0">
                <a:latin typeface="Calibri" panose="020F0502020204030204" pitchFamily="34" charset="0"/>
              </a:rPr>
              <a:t>Date of Birth (Format DD-MM-YYYY) Optional	</a:t>
            </a:r>
          </a:p>
          <a:p>
            <a:r>
              <a:rPr lang="en-IN" dirty="0">
                <a:latin typeface="Calibri" panose="020F0502020204030204" pitchFamily="34" charset="0"/>
              </a:rPr>
              <a:t>Employee Code (Optional)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9354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430" y="914401"/>
            <a:ext cx="8320769" cy="55707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Digital Signature Certificate (DSC) is required for digital signing the note sheet and draft for approvals (DFA) in File Management System (eFile). </a:t>
            </a:r>
          </a:p>
          <a:p>
            <a:pPr marL="228600" indent="-228600" algn="just">
              <a:buFont typeface="+mj-lt"/>
              <a:buAutoNum type="arabicPeriod"/>
            </a:pPr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It can also be used as a mode of authentication for logging in to eOffice along with GoI/NIC eMail Ids.</a:t>
            </a:r>
          </a:p>
          <a:p>
            <a:pPr marL="228600" indent="-228600" algn="just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Class-2 DSC with Signing Certificate are recommended for eOffice.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procurement of Digital Signature Certificate, user department may directly approach to UPLC or UPDESCO or other vendors who are providing DSCs.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user department can also approach any Certifying Authority (CA) for procurement of DSC.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72843"/>
            <a:ext cx="83920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Procurement of Digital Signature Certificates</a:t>
            </a:r>
          </a:p>
        </p:txBody>
      </p:sp>
      <p:pic>
        <p:nvPicPr>
          <p:cNvPr id="7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6215082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8590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76" y="643910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NIC/NICNET Connectivity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876" y="1412776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Client has to apply for NIC/NICNET Connectivity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It is mandatory to have NIC/NICNET Connectivity in order to run eOffice. eOffice is not accessible outside NICNET(Due to security concerns)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NIC will provide an IP to the client for NICNET connectivity. This IP needs to be configured on Client’s Firewall with the help of local Vendor.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Note : NIC does not provide Internet Connectivity. NIC will provide intranet IP for accessing eOffice application and needs to be configured on client’s firewall.</a:t>
            </a:r>
          </a:p>
          <a:p>
            <a:endParaRPr lang="en-IN" dirty="0"/>
          </a:p>
          <a:p>
            <a:r>
              <a:rPr lang="en-IN" dirty="0"/>
              <a:t>Note : The cost of leased line, router, switches or any other equipment required for connectivity shall be borne by user department.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0051" y="6396627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394457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Employee Master Data (EMD)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Client needs to provide it’s employee data in following excel sheets.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r>
              <a:rPr lang="en-IN" dirty="0"/>
              <a:t> </a:t>
            </a:r>
          </a:p>
          <a:p>
            <a:pPr marL="342900" indent="-342900"/>
            <a:endParaRPr lang="en-IN" dirty="0"/>
          </a:p>
          <a:p>
            <a:pPr algn="ctr">
              <a:buClr>
                <a:schemeClr val="tx1"/>
              </a:buClr>
            </a:pPr>
            <a:r>
              <a:rPr lang="en-IN" dirty="0"/>
              <a:t>Designation Master</a:t>
            </a:r>
          </a:p>
          <a:p>
            <a:pPr algn="ctr">
              <a:buClr>
                <a:schemeClr val="tx1"/>
              </a:buClr>
            </a:pPr>
            <a:endParaRPr lang="en-IN" dirty="0"/>
          </a:p>
          <a:p>
            <a:pPr algn="ctr">
              <a:buClr>
                <a:schemeClr val="tx1"/>
              </a:buClr>
            </a:pPr>
            <a:r>
              <a:rPr lang="en-IN" dirty="0"/>
              <a:t>Post Master</a:t>
            </a:r>
          </a:p>
          <a:p>
            <a:pPr algn="ctr">
              <a:buClr>
                <a:schemeClr val="tx1"/>
              </a:buClr>
            </a:pPr>
            <a:endParaRPr lang="en-IN" dirty="0"/>
          </a:p>
          <a:p>
            <a:pPr algn="ctr">
              <a:buClr>
                <a:schemeClr val="tx1"/>
              </a:buClr>
            </a:pPr>
            <a:r>
              <a:rPr lang="en-IN" dirty="0"/>
              <a:t>OU Master</a:t>
            </a:r>
          </a:p>
          <a:p>
            <a:pPr algn="ctr">
              <a:buClr>
                <a:schemeClr val="tx1"/>
              </a:buClr>
            </a:pPr>
            <a:endParaRPr lang="en-IN" dirty="0"/>
          </a:p>
          <a:p>
            <a:pPr algn="ctr">
              <a:buClr>
                <a:schemeClr val="tx1"/>
              </a:buClr>
            </a:pPr>
            <a:r>
              <a:rPr lang="en-IN" dirty="0"/>
              <a:t>EMD Master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r>
              <a:rPr lang="en-IN" dirty="0"/>
              <a:t>					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6392057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03648" y="1484784"/>
          <a:ext cx="2247900" cy="188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u="none" strike="noStrike" dirty="0">
                          <a:effectLst/>
                        </a:rPr>
                        <a:t>Designation Mater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S.No.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Designation Name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Designation Code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Designation_Rank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Service Group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Designation Description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Is_Gazetted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Designation Name in Hindi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Designation Name in regional Language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503072"/>
          <a:ext cx="3312368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</a:rPr>
                        <a:t>Post-Master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S.No.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Post Name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Post Code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>
                          <a:effectLst/>
                        </a:rPr>
                        <a:t> Post Description *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Post Name in Hindi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Post Name in Regional Language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92592" y="3068960"/>
          <a:ext cx="3291776" cy="272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u="none" strike="noStrike" dirty="0">
                          <a:effectLst/>
                        </a:rPr>
                        <a:t>EMD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S.No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Title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Employee Full Name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Gender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Employee Code*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Designation of employee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NIC Email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Name of Organization unit*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Post Name*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Marking </a:t>
                      </a:r>
                      <a:r>
                        <a:rPr lang="en-IN" sz="1100" u="none" strike="noStrike" dirty="0" err="1">
                          <a:effectLst/>
                        </a:rPr>
                        <a:t>Abbreveation</a:t>
                      </a:r>
                      <a:r>
                        <a:rPr lang="en-IN" sz="1100" u="none" strike="noStrike" dirty="0">
                          <a:effectLst/>
                        </a:rPr>
                        <a:t>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u="none" strike="noStrike" dirty="0">
                          <a:effectLst/>
                        </a:rPr>
                        <a:t>Name of Reporting  Officer OU*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Name of Reporting Officer*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Reporting-</a:t>
                      </a:r>
                      <a:r>
                        <a:rPr lang="en-IN" sz="1100" u="none" strike="noStrike" dirty="0" err="1">
                          <a:effectLst/>
                        </a:rPr>
                        <a:t>markingabbr</a:t>
                      </a:r>
                      <a:r>
                        <a:rPr lang="en-IN" sz="1100" u="none" strike="noStrike" dirty="0">
                          <a:effectLst/>
                        </a:rPr>
                        <a:t>. (Parent Post)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Remark (If Additional Post)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9052" y="3717032"/>
          <a:ext cx="2247900" cy="214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u="none" strike="noStrike" dirty="0">
                          <a:effectLst/>
                        </a:rPr>
                        <a:t>OU-Mater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S.No.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Name of Organization unit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Organization Code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Entity Type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Parent Organization Unit Name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File Code *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Organization Description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OU Name in Hindi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u="none" strike="noStrike" dirty="0">
                          <a:effectLst/>
                        </a:rPr>
                        <a:t>OU Name In Regional Language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27784" y="51318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/>
              <a:t>EMD Templates</a:t>
            </a:r>
          </a:p>
        </p:txBody>
      </p:sp>
      <p:pic>
        <p:nvPicPr>
          <p:cNvPr id="8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6000768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528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60" y="571480"/>
            <a:ext cx="40238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Just been regular upgrade like previous upgrades but a lot of new UI features in this version.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First Version of eFile was release in 2009.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Like windows tab now we can work on multiple files (Requirement from many clients).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Common Inbox feature for all posts.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Multiple Signing On Draft(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dirty="0">
                <a:latin typeface="Arial" pitchFamily="34" charset="0"/>
                <a:cs typeface="Arial" pitchFamily="34" charset="0"/>
              </a:rPr>
              <a:t> : Minutes Of Meeting).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Localization is now available(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ie</a:t>
            </a:r>
            <a:r>
              <a:rPr lang="en-US" dirty="0">
                <a:latin typeface="Arial" pitchFamily="34" charset="0"/>
                <a:cs typeface="Arial" pitchFamily="34" charset="0"/>
              </a:rPr>
              <a:t> User can display all labels in regional language as well along with English.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More Context Menus for handling File operations.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Responsive Design(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iPad</a:t>
            </a:r>
            <a:r>
              <a:rPr lang="en-US" dirty="0">
                <a:latin typeface="Arial" pitchFamily="34" charset="0"/>
                <a:cs typeface="Arial" pitchFamily="34" charset="0"/>
              </a:rPr>
              <a:t>, desktop, tablet)</a:t>
            </a:r>
          </a:p>
          <a:p>
            <a:pPr algn="just"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20" y="369125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File Head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Client needs to provide it’s File Head data in following format: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File heads can be divided in following categories:</a:t>
            </a:r>
          </a:p>
          <a:p>
            <a:pPr marL="342900" indent="-342900"/>
            <a:endParaRPr lang="en-IN" dirty="0"/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dirty="0"/>
              <a:t>Basic Head (&lt;= 6 Characters)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dirty="0"/>
              <a:t>Primary Head (&lt;=4 Characters) 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dirty="0"/>
              <a:t>Secondary Head (&lt;=4 Characters)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dirty="0"/>
              <a:t>Tertiary Head (&lt;=4 Characters)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r>
              <a:rPr lang="en-IN" sz="1600" i="1" u="sng" dirty="0"/>
              <a:t>Note: There should not be any special characters(/,&amp;,\,-,_*) in heads. 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r>
              <a:rPr lang="en-IN" dirty="0"/>
              <a:t>					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r>
              <a:rPr lang="en-IN" dirty="0"/>
              <a:t>					</a:t>
            </a:r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  <a:p>
            <a:pPr marL="342900" indent="-342900">
              <a:buClr>
                <a:schemeClr val="tx1"/>
              </a:buClr>
            </a:pPr>
            <a:endParaRPr lang="en-IN" dirty="0"/>
          </a:p>
        </p:txBody>
      </p:sp>
      <p:pic>
        <p:nvPicPr>
          <p:cNvPr id="5" name="Picture 14"/>
          <p:cNvPicPr>
            <a:extLst>
              <a:ext uri="smNativeData">
                <pr:smNativeData xmlns="" xmlns:p14="http://schemas.microsoft.com/office/powerpoint/2010/main" xmlns:pr="smNativeData" val="SMDATA_15_k0Z9WhMAAAAlAAAAE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CYmJg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////AAAAAAEAAAAAAAAAAAAAAAAAAAAAAAAAAAAAAAAAAAAAAAAAAAAAAAJ/f38AAAAAA8zMzADAwP8Af39/AAAAAAAAAAAAAAAAAP///wAAAAAAIQAAABgAAAAUAAAAeC0AAJkkAAA0NQAAaS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6400800"/>
            <a:ext cx="1257300" cy="457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2880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918" y="2428868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Seamless Viewing of multiple documents.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Inbox elegantly organized(Flagging of important files etc)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Working on multiple Files/Receipts using Tabbed View.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More area for read/write operations.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Paragraph Referencing(Referenced Paragraph will be highlighted)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We get "All" link to enable common inbox after clicking on the name at top right corner.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 "Marked To" column added in common Inbox view.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Inbox By Default provides Column View. We can switch it to "Row View" as well.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571480"/>
            <a:ext cx="5622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eFile7 New Features(Contd.)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142984"/>
            <a:ext cx="75724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When we right click on against any file, contextual menu will appear giving us few options like Open, Open in New Tab, Send, Send Back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Star Notation is provided to mark important files, later on they can be filtered.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Filters can be now applied on many parameters.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In Sent By column when we click on username, it will give his/her complete details in eOffice.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dirty="0">
                <a:latin typeface="Arial" pitchFamily="34" charset="0"/>
                <a:cs typeface="Arial" pitchFamily="34" charset="0"/>
              </a:rPr>
              <a:t>In receipt section while filling meta-data if we select "Add to address book", it will provide 3 scopes which are self, section, department and instance.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</TotalTime>
  <Words>3951</Words>
  <Application>Microsoft Office PowerPoint</Application>
  <PresentationFormat>On-screen Show (4:3)</PresentationFormat>
  <Paragraphs>519</Paragraphs>
  <Slides>71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Times New Roman</vt:lpstr>
      <vt:lpstr>Verdana</vt:lpstr>
      <vt:lpstr>Wingdings</vt:lpstr>
      <vt:lpstr>Wingdings 2</vt:lpstr>
      <vt:lpstr>Aspect</vt:lpstr>
      <vt:lpstr>eFile 7.0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eOffice Technology 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Tomcat’s Used in eOffice</vt:lpstr>
      <vt:lpstr>PowerPoint Presentation</vt:lpstr>
      <vt:lpstr>PowerPoint Presentation</vt:lpstr>
      <vt:lpstr>PowerPoint Presentation</vt:lpstr>
      <vt:lpstr>PowerPoint Presentation</vt:lpstr>
      <vt:lpstr>eOffice Dashboard</vt:lpstr>
      <vt:lpstr>eOffice in Uttar Pradesh</vt:lpstr>
      <vt:lpstr>eOffice On Boarding Steps</vt:lpstr>
      <vt:lpstr>PowerPoint Presentation</vt:lpstr>
      <vt:lpstr>PowerPoint Presentation</vt:lpstr>
      <vt:lpstr>PowerPoint Presentation</vt:lpstr>
      <vt:lpstr>NIC/NICNET Connectivity</vt:lpstr>
      <vt:lpstr>Employee Master Data (EMD) Template</vt:lpstr>
      <vt:lpstr>PowerPoint Presentation</vt:lpstr>
      <vt:lpstr>File Head Template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eFile 7.0</dc:title>
  <dc:creator>Hewlett-Packard Company</dc:creator>
  <cp:lastModifiedBy>Hewlett-Packard Company</cp:lastModifiedBy>
  <cp:revision>59</cp:revision>
  <dcterms:created xsi:type="dcterms:W3CDTF">2020-10-12T04:13:29Z</dcterms:created>
  <dcterms:modified xsi:type="dcterms:W3CDTF">2020-11-05T09:16:16Z</dcterms:modified>
</cp:coreProperties>
</file>